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handoutMasterIdLst>
    <p:handoutMasterId r:id="rId54"/>
  </p:handoutMasterIdLst>
  <p:sldIdLst>
    <p:sldId id="340" r:id="rId2"/>
    <p:sldId id="257" r:id="rId3"/>
    <p:sldId id="341" r:id="rId4"/>
    <p:sldId id="355" r:id="rId5"/>
    <p:sldId id="356" r:id="rId6"/>
    <p:sldId id="357" r:id="rId7"/>
    <p:sldId id="429" r:id="rId8"/>
    <p:sldId id="367" r:id="rId9"/>
    <p:sldId id="368" r:id="rId10"/>
    <p:sldId id="459" r:id="rId11"/>
    <p:sldId id="460" r:id="rId12"/>
    <p:sldId id="461" r:id="rId13"/>
    <p:sldId id="378" r:id="rId14"/>
    <p:sldId id="436" r:id="rId15"/>
    <p:sldId id="437" r:id="rId16"/>
    <p:sldId id="462" r:id="rId17"/>
    <p:sldId id="438" r:id="rId18"/>
    <p:sldId id="439" r:id="rId19"/>
    <p:sldId id="463" r:id="rId20"/>
    <p:sldId id="464" r:id="rId21"/>
    <p:sldId id="440" r:id="rId22"/>
    <p:sldId id="441" r:id="rId23"/>
    <p:sldId id="465" r:id="rId24"/>
    <p:sldId id="442" r:id="rId25"/>
    <p:sldId id="443" r:id="rId26"/>
    <p:sldId id="444" r:id="rId27"/>
    <p:sldId id="445" r:id="rId28"/>
    <p:sldId id="400" r:id="rId29"/>
    <p:sldId id="402" r:id="rId30"/>
    <p:sldId id="403" r:id="rId31"/>
    <p:sldId id="404" r:id="rId32"/>
    <p:sldId id="405" r:id="rId33"/>
    <p:sldId id="406" r:id="rId34"/>
    <p:sldId id="407" r:id="rId35"/>
    <p:sldId id="408" r:id="rId36"/>
    <p:sldId id="409" r:id="rId37"/>
    <p:sldId id="410" r:id="rId38"/>
    <p:sldId id="411" r:id="rId39"/>
    <p:sldId id="412" r:id="rId40"/>
    <p:sldId id="413" r:id="rId41"/>
    <p:sldId id="414" r:id="rId42"/>
    <p:sldId id="415" r:id="rId43"/>
    <p:sldId id="466" r:id="rId44"/>
    <p:sldId id="467" r:id="rId45"/>
    <p:sldId id="468" r:id="rId46"/>
    <p:sldId id="416" r:id="rId47"/>
    <p:sldId id="417" r:id="rId48"/>
    <p:sldId id="469" r:id="rId49"/>
    <p:sldId id="470" r:id="rId50"/>
    <p:sldId id="471" r:id="rId51"/>
    <p:sldId id="428" r:id="rId52"/>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222"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2026/3/23</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2026/3/23</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2674414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28190292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slide" Target="../slides/slide37.xml"/><Relationship Id="rId3" Type="http://schemas.openxmlformats.org/officeDocument/2006/relationships/slide" Target="../slides/slide41.xml"/><Relationship Id="rId7" Type="http://schemas.openxmlformats.org/officeDocument/2006/relationships/slide" Target="../slides/slide35.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3.xml"/><Relationship Id="rId11" Type="http://schemas.openxmlformats.org/officeDocument/2006/relationships/slide" Target="../slides/slide3.xml"/><Relationship Id="rId5" Type="http://schemas.openxmlformats.org/officeDocument/2006/relationships/slide" Target="../slides/slide31.xml"/><Relationship Id="rId10" Type="http://schemas.openxmlformats.org/officeDocument/2006/relationships/slide" Target="../slides/slide46.xml"/><Relationship Id="rId4" Type="http://schemas.openxmlformats.org/officeDocument/2006/relationships/slide" Target="../slides/slide29.xml"/><Relationship Id="rId9" Type="http://schemas.openxmlformats.org/officeDocument/2006/relationships/slide" Target="../slides/slide3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800219" cy="461665"/>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364350"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476308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5963914"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1"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3" r:id="rId5"/>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slideLayout" Target="../slideLayouts/slideLayout2.xml"/><Relationship Id="rId4" Type="http://schemas.openxmlformats.org/officeDocument/2006/relationships/tags" Target="../tags/tag13.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slide" Target="slide28.xml"/></Relationships>
</file>

<file path=ppt/slides/_rels/slide3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8.xml"/><Relationship Id="rId7" Type="http://schemas.openxmlformats.org/officeDocument/2006/relationships/slide" Target="slide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 Id="rId9" Type="http://schemas.openxmlformats.org/officeDocument/2006/relationships/slide" Target="slide13.xml"/></Relationships>
</file>

<file path=ppt/slides/_rels/slide4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4.xml"/><Relationship Id="rId4" Type="http://schemas.openxmlformats.org/officeDocument/2006/relationships/image" Target="../media/image7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74.jpeg"/><Relationship Id="rId1" Type="http://schemas.openxmlformats.org/officeDocument/2006/relationships/slideLayout" Target="../slideLayouts/slideLayout5.xml"/><Relationship Id="rId4" Type="http://schemas.openxmlformats.org/officeDocument/2006/relationships/image" Target="../media/image75.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
        <p:nvSpPr>
          <p:cNvPr id="12" name="矩形 11"/>
          <p:cNvSpPr/>
          <p:nvPr>
            <p:custDataLst>
              <p:tags r:id="rId1"/>
            </p:custDataLst>
          </p:nvPr>
        </p:nvSpPr>
        <p:spPr>
          <a:xfrm>
            <a:off x="1" y="4371534"/>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46626"/>
            <a:ext cx="7838037"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专题强化十八　洛伦兹力与现代科技</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TextBox 2"/>
          <p:cNvSpPr txBox="1"/>
          <p:nvPr>
            <p:custDataLst>
              <p:tags r:id="rId3"/>
            </p:custDataLst>
          </p:nvPr>
        </p:nvSpPr>
        <p:spPr>
          <a:xfrm>
            <a:off x="1054736" y="5050195"/>
            <a:ext cx="2656496" cy="584775"/>
          </a:xfrm>
          <a:prstGeom prst="rect">
            <a:avLst/>
          </a:prstGeom>
          <a:noFill/>
        </p:spPr>
        <p:txBody>
          <a:bodyPr wrap="none">
            <a:spAutoFit/>
          </a:bodyPr>
          <a:lstStyle/>
          <a:p>
            <a:pPr>
              <a:defRPr/>
            </a:pPr>
            <a:r>
              <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第十章　磁场</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94740" y="554451"/>
                <a:ext cx="11810444" cy="4621305"/>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总时间</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在磁场中运动的时间</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粒子</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在磁场中运动一个周期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被电场加速两次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每次增加动能</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加速次数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𝐤𝐦</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𝒒𝑼</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粒子在磁场中运动的总时间</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𝐤𝐦</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𝒒𝑼</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在电场中运动的时间</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根据</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zh-CN" altLang="zh-CN" sz="2600" baseline="-25000">
                                <a:effectLst/>
                                <a:latin typeface="Cambria Math" panose="02040503050406030204" pitchFamily="18" charset="0"/>
                                <a:ea typeface="微软雅黑" panose="020B0503020204020204" pitchFamily="34" charset="-122"/>
                                <a:cs typeface="Times New Roman" panose="02020603050405020304" pitchFamily="18" charset="0"/>
                              </a:rPr>
                              <m:t>电</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𝑩𝑹𝒅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94740" y="554451"/>
                <a:ext cx="11810444" cy="4621305"/>
              </a:xfrm>
              <a:prstGeom prst="rect">
                <a:avLst/>
              </a:prstGeom>
              <a:blipFill rotWithShape="0">
                <a:blip r:embed="rId2"/>
                <a:stretch>
                  <a:fillRect l="-671" b="-13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0251619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54451"/>
            <a:ext cx="11810444" cy="2489568"/>
          </a:xfrm>
          <a:prstGeom prst="rect">
            <a:avLst/>
          </a:prstGeom>
        </p:spPr>
        <p:txBody>
          <a:bodyPr wrap="square" lIns="121898" tIns="60948" rIns="121898" bIns="60948">
            <a:spAutoFit/>
          </a:bodyPr>
          <a:lstStyle/>
          <a:p>
            <a:pPr marL="252000" indent="-457200">
              <a:lnSpc>
                <a:spcPct val="12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宁夏银川模拟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回旋加速器是一种利用磁场和高频电场对带电粒子进行加速的装置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主要应用在核医学与放射性同位素生产、癌症治疗、工业和科研等领域。如图所示为回旋加速器的示意图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形盒置于匀强磁场中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两盒间高频电源的频率为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。一质子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从中心粒子源释放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多次回旋并加速后从边缘射出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3" name="image26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45671" y="3133777"/>
            <a:ext cx="3166237" cy="2023439"/>
          </a:xfrm>
          <a:prstGeom prst="rect">
            <a:avLst/>
          </a:prstGeom>
        </p:spPr>
      </p:pic>
      <mc:AlternateContent xmlns:mc="http://schemas.openxmlformats.org/markup-compatibility/2006" xmlns:a14="http://schemas.microsoft.com/office/drawing/2010/main">
        <mc:Choice Requires="a14">
          <p:sp>
            <p:nvSpPr>
              <p:cNvPr id="4" name="矩形 3"/>
              <p:cNvSpPr/>
              <p:nvPr/>
            </p:nvSpPr>
            <p:spPr>
              <a:xfrm>
                <a:off x="397141" y="3047746"/>
                <a:ext cx="11464659" cy="3194401"/>
              </a:xfrm>
              <a:prstGeom prst="rect">
                <a:avLst/>
              </a:prstGeom>
            </p:spPr>
            <p:txBody>
              <a:bodyPr wrap="square">
                <a:spAutoFit/>
              </a:bodyPr>
              <a:lstStyle/>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交流电压的周期应等于粒子在磁场中运动周期的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倍</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所加匀强磁场的磁感应强度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𝒎𝒇</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den>
                    </m:f>
                  </m:oMath>
                </a14:m>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若考虑相对论效应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质子质量会增大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则高频</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交流电</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0000"/>
                  </a:lnSpc>
                  <a:spcAft>
                    <a:spcPts val="0"/>
                  </a:spcAft>
                  <a:tabLst>
                    <a:tab pos="2970530" algn="l"/>
                  </a:tabLst>
                </a:pP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频率应减小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才能保证粒子动能持续增加</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仅使高频交流电电压加倍时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粒子每次加速增加的动能加倍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最终获得的动能加倍</a:t>
                </a:r>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97141" y="3047746"/>
                <a:ext cx="11464659" cy="3194401"/>
              </a:xfrm>
              <a:prstGeom prst="rect">
                <a:avLst/>
              </a:prstGeom>
              <a:blipFill rotWithShape="0">
                <a:blip r:embed="rId3"/>
                <a:stretch>
                  <a:fillRect l="-957" t="-382" b="-2481"/>
                </a:stretch>
              </a:blipFill>
            </p:spPr>
            <p:txBody>
              <a:bodyPr/>
              <a:lstStyle/>
              <a:p>
                <a:r>
                  <a:rPr lang="zh-CN" altLang="en-US">
                    <a:noFill/>
                  </a:rPr>
                  <a:t> </a:t>
                </a:r>
              </a:p>
            </p:txBody>
          </p:sp>
        </mc:Fallback>
      </mc:AlternateContent>
      <p:sp>
        <p:nvSpPr>
          <p:cNvPr id="5" name="TextBox 1"/>
          <p:cNvSpPr txBox="1"/>
          <p:nvPr/>
        </p:nvSpPr>
        <p:spPr>
          <a:xfrm>
            <a:off x="8344376" y="249362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13655879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94740" y="554451"/>
                <a:ext cx="11810444" cy="5388567"/>
              </a:xfrm>
              <a:prstGeom prst="rect">
                <a:avLst/>
              </a:prstGeom>
            </p:spPr>
            <p:txBody>
              <a:bodyPr wrap="square" lIns="121898" tIns="60948" rIns="121898" bIns="60948">
                <a:spAutoFit/>
              </a:bodyPr>
              <a:lstStyle/>
              <a:p>
                <a:pPr>
                  <a:lnSpc>
                    <a:spcPct val="13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粒子在磁场中运动一周加速两次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则交流电压的</a:t>
                </a:r>
                <a:r>
                  <a:rPr lang="zh-CN" altLang="zh-CN" sz="2600" b="1" dirty="0" smtClean="0">
                    <a:latin typeface="Times New Roman" panose="02020603050405020304" pitchFamily="18" charset="0"/>
                    <a:cs typeface="Times New Roman" panose="02020603050405020304" pitchFamily="18" charset="0"/>
                  </a:rPr>
                  <a:t>周</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期</a:t>
                </a:r>
                <a:r>
                  <a:rPr lang="zh-CN" altLang="zh-CN" sz="2600" b="1" dirty="0">
                    <a:latin typeface="Times New Roman" panose="02020603050405020304" pitchFamily="18" charset="0"/>
                    <a:cs typeface="Times New Roman" panose="02020603050405020304" pitchFamily="18" charset="0"/>
                  </a:rPr>
                  <a:t>应等于粒子在磁场中运动周期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二者周期</a:t>
                </a:r>
                <a:r>
                  <a:rPr lang="zh-CN" altLang="zh-CN" sz="2600" b="1" dirty="0" smtClean="0">
                    <a:latin typeface="Times New Roman" panose="02020603050405020304" pitchFamily="18" charset="0"/>
                    <a:cs typeface="Times New Roman" panose="02020603050405020304" pitchFamily="18" charset="0"/>
                  </a:rPr>
                  <a:t>相等</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则</a:t>
                </a:r>
                <a:r>
                  <a:rPr lang="zh-CN" altLang="zh-CN" sz="2600" b="1" dirty="0">
                    <a:latin typeface="Times New Roman" panose="02020603050405020304" pitchFamily="18" charset="0"/>
                    <a:cs typeface="Times New Roman" panose="02020603050405020304" pitchFamily="18" charset="0"/>
                  </a:rPr>
                  <a:t>频率也相等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由周期公式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𝒆𝑩</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可得磁感应强度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30000"/>
                  </a:lnSpc>
                  <a:spcAft>
                    <a:spcPts val="0"/>
                  </a:spcAft>
                  <a:tabLst>
                    <a:tab pos="2970530" algn="l"/>
                  </a:tabLst>
                </a:pP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𝒎𝒇</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若质量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则周期增大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频率减小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要</a:t>
                </a:r>
                <a:r>
                  <a:rPr lang="zh-CN" altLang="zh-CN" sz="2600" b="1" dirty="0" smtClean="0">
                    <a:latin typeface="Times New Roman" panose="02020603050405020304" pitchFamily="18" charset="0"/>
                    <a:cs typeface="Times New Roman" panose="02020603050405020304" pitchFamily="18" charset="0"/>
                  </a:rPr>
                  <a:t>保</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证</a:t>
                </a:r>
                <a:r>
                  <a:rPr lang="zh-CN" altLang="zh-CN" sz="2600" b="1" dirty="0">
                    <a:latin typeface="Times New Roman" panose="02020603050405020304" pitchFamily="18" charset="0"/>
                    <a:cs typeface="Times New Roman" panose="02020603050405020304" pitchFamily="18" charset="0"/>
                  </a:rPr>
                  <a:t>粒子动能持续增加</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则高频交流电的频率应减小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zh-CN" altLang="zh-CN" sz="2600" b="1" dirty="0">
                    <a:latin typeface="Times New Roman" panose="02020603050405020304" pitchFamily="18" charset="0"/>
                    <a:cs typeface="Times New Roman" panose="02020603050405020304" pitchFamily="18" charset="0"/>
                  </a:rPr>
                  <a:t>得</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𝒆𝑩𝒓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dirty="0">
                    <a:latin typeface="Times New Roman" panose="02020603050405020304" pitchFamily="18" charset="0"/>
                    <a:cs typeface="Times New Roman" panose="02020603050405020304" pitchFamily="18" charset="0"/>
                  </a:rPr>
                  <a:t>取最大半径</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dirty="0">
                    <a:latin typeface="Times New Roman" panose="02020603050405020304" pitchFamily="18" charset="0"/>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粒子有最大速度</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𝒆𝑩𝑹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则最终的动能为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可知最终获得的动能与加速电压无关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仅使高频交流电电压加倍时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粒子每次加速增加的动能加倍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总的加速次数就减少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最终动能不变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94740" y="554451"/>
                <a:ext cx="11810444" cy="5388567"/>
              </a:xfrm>
              <a:prstGeom prst="rect">
                <a:avLst/>
              </a:prstGeom>
              <a:blipFill rotWithShape="0">
                <a:blip r:embed="rId2"/>
                <a:stretch>
                  <a:fillRect l="-671" r="-413" b="-1584"/>
                </a:stretch>
              </a:blipFill>
            </p:spPr>
            <p:txBody>
              <a:bodyPr/>
              <a:lstStyle/>
              <a:p>
                <a:r>
                  <a:rPr lang="zh-CN" altLang="en-US">
                    <a:noFill/>
                  </a:rPr>
                  <a:t> </a:t>
                </a:r>
              </a:p>
            </p:txBody>
          </p:sp>
        </mc:Fallback>
      </mc:AlternateContent>
      <p:pic>
        <p:nvPicPr>
          <p:cNvPr id="3" name="image26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45671" y="836676"/>
            <a:ext cx="3166237" cy="2023439"/>
          </a:xfrm>
          <a:prstGeom prst="rect">
            <a:avLst/>
          </a:prstGeom>
        </p:spPr>
      </p:pic>
    </p:spTree>
    <p:extLst>
      <p:ext uri="{BB962C8B-B14F-4D97-AF65-F5344CB8AC3E}">
        <p14:creationId xmlns:p14="http://schemas.microsoft.com/office/powerpoint/2010/main" val="40372267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1481619"/>
                <a:ext cx="11810444" cy="1515327"/>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共同特点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当带电粒子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不计重力</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在叠加场中做匀速直线运动时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洛伦兹力与静电力大小相等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qE</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1481619"/>
                <a:ext cx="11810444" cy="1515327"/>
              </a:xfrm>
              <a:prstGeom prst="rect">
                <a:avLst/>
              </a:prstGeom>
              <a:blipFill rotWithShape="0">
                <a:blip r:embed="rId2"/>
                <a:stretch>
                  <a:fillRect l="-671" b="-3213"/>
                </a:stretch>
              </a:blipFill>
            </p:spPr>
            <p:txBody>
              <a:bodyPr/>
              <a:lstStyle/>
              <a:p>
                <a:r>
                  <a:rPr lang="zh-CN" altLang="en-US">
                    <a:noFill/>
                  </a:rPr>
                  <a:t> </a:t>
                </a:r>
              </a:p>
            </p:txBody>
          </p:sp>
        </mc:Fallback>
      </mc:AlternateContent>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考点三　电场与磁场叠加的应用实例</a:t>
            </a:r>
            <a:endParaRPr lang="zh-CN" altLang="zh-CN" sz="1800" b="1" kern="1400" dirty="0">
              <a:effectLst/>
              <a:latin typeface="Cambria"/>
              <a:ea typeface="宋体"/>
              <a:cs typeface="Times New Roman"/>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en-US" sz="2600" dirty="0">
                <a:latin typeface="Times New Roman"/>
                <a:ea typeface="微软雅黑"/>
                <a:cs typeface="Times New Roman"/>
              </a:rPr>
              <a:t>速度选择器</a:t>
            </a:r>
            <a:endParaRPr lang="zh-CN" altLang="zh-CN" sz="1050" kern="100" dirty="0">
              <a:effectLst/>
              <a:latin typeface="宋体"/>
              <a:cs typeface="Courier New"/>
            </a:endParaRPr>
          </a:p>
        </p:txBody>
      </p:sp>
      <p:pic>
        <p:nvPicPr>
          <p:cNvPr id="2050"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7"/>
          <p:cNvSpPr/>
          <p:nvPr/>
        </p:nvSpPr>
        <p:spPr>
          <a:xfrm>
            <a:off x="106615" y="1256411"/>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平行板中电场强度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和磁感应强度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互相垂直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9" name="矩形 8"/>
              <p:cNvSpPr/>
              <p:nvPr/>
            </p:nvSpPr>
            <p:spPr>
              <a:xfrm>
                <a:off x="135350" y="3913596"/>
                <a:ext cx="11658044" cy="212042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带电粒子能够沿直线匀速通过速度选择器的条件是</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速度选择器只能选择粒子的速度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不能选择粒子的电性、电荷量、质量。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速度选择器具有单向性。</a:t>
                </a:r>
                <a:endParaRPr lang="zh-CN" altLang="zh-CN" sz="115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135350" y="3913596"/>
                <a:ext cx="11658044" cy="2120428"/>
              </a:xfrm>
              <a:prstGeom prst="rect">
                <a:avLst/>
              </a:prstGeom>
              <a:blipFill rotWithShape="0">
                <a:blip r:embed="rId3"/>
                <a:stretch>
                  <a:fillRect l="-680" b="-5460"/>
                </a:stretch>
              </a:blipFill>
            </p:spPr>
            <p:txBody>
              <a:bodyPr/>
              <a:lstStyle/>
              <a:p>
                <a:r>
                  <a:rPr lang="zh-CN" altLang="en-US">
                    <a:noFill/>
                  </a:rPr>
                  <a:t> </a:t>
                </a:r>
              </a:p>
            </p:txBody>
          </p:sp>
        </mc:Fallback>
      </mc:AlternateContent>
      <p:pic>
        <p:nvPicPr>
          <p:cNvPr id="7" name="image265.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4801" y="2145665"/>
            <a:ext cx="6360390" cy="1647113"/>
          </a:xfrm>
          <a:prstGeom prst="rect">
            <a:avLst/>
          </a:prstGeom>
        </p:spPr>
      </p:pic>
    </p:spTree>
    <p:extLst>
      <p:ext uri="{BB962C8B-B14F-4D97-AF65-F5344CB8AC3E}">
        <p14:creationId xmlns:p14="http://schemas.microsoft.com/office/powerpoint/2010/main" val="20721846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94740" y="554451"/>
                <a:ext cx="11810444" cy="253567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3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(2026</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云南昆明</a:t>
                </a:r>
                <a:r>
                  <a:rPr lang="zh-CN" altLang="zh-CN" sz="2600" b="1" dirty="0" smtClean="0">
                    <a:latin typeface="Times New Roman" panose="02020603050405020304" pitchFamily="18" charset="0"/>
                    <a:cs typeface="Times New Roman" panose="02020603050405020304" pitchFamily="18" charset="0"/>
                  </a:rPr>
                  <a:t>高</a:t>
                </a:r>
                <a:r>
                  <a:rPr lang="zh-CN" altLang="zh-CN" sz="2600" b="1" dirty="0">
                    <a:latin typeface="Times New Roman" panose="02020603050405020304" pitchFamily="18" charset="0"/>
                    <a:cs typeface="Times New Roman" panose="02020603050405020304" pitchFamily="18" charset="0"/>
                  </a:rPr>
                  <a:t>三摸底考试</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如图所示</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初速度为零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经加速电场加速后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沿虚线做直线运动进入速度选择器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打到底面照相底片上的</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点。若</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初速度为零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经同一加速电场加速后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进入速度选择器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最后打到底面的照相底片上</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94740" y="554451"/>
                <a:ext cx="11810444" cy="2535670"/>
              </a:xfrm>
              <a:prstGeom prst="rect">
                <a:avLst/>
              </a:prstGeom>
              <a:blipFill rotWithShape="0">
                <a:blip r:embed="rId2"/>
                <a:stretch>
                  <a:fillRect l="-671" b="-4327"/>
                </a:stretch>
              </a:blipFill>
            </p:spPr>
            <p:txBody>
              <a:bodyPr/>
              <a:lstStyle/>
              <a:p>
                <a:r>
                  <a:rPr lang="zh-CN" altLang="en-US">
                    <a:noFill/>
                  </a:rPr>
                  <a:t> </a:t>
                </a:r>
              </a:p>
            </p:txBody>
          </p:sp>
        </mc:Fallback>
      </mc:AlternateContent>
      <p:pic>
        <p:nvPicPr>
          <p:cNvPr id="3" name="image26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2564892"/>
            <a:ext cx="2467165" cy="2381780"/>
          </a:xfrm>
          <a:prstGeom prst="rect">
            <a:avLst/>
          </a:prstGeom>
        </p:spPr>
      </p:pic>
      <mc:AlternateContent xmlns:mc="http://schemas.openxmlformats.org/markup-compatibility/2006" xmlns:a14="http://schemas.microsoft.com/office/drawing/2010/main">
        <mc:Choice Requires="a14">
          <p:sp>
            <p:nvSpPr>
              <p:cNvPr id="4" name="矩形 3"/>
              <p:cNvSpPr/>
              <p:nvPr/>
            </p:nvSpPr>
            <p:spPr>
              <a:xfrm>
                <a:off x="376777" y="3060446"/>
                <a:ext cx="8920506" cy="2651341"/>
              </a:xfrm>
              <a:prstGeom prst="rect">
                <a:avLst/>
              </a:prstGeom>
            </p:spPr>
            <p:txBody>
              <a:bodyPr>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速度选择器中磁场方向垂直纸面向外</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打到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点左侧</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打到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增大加速电场的电压</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将打到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点左侧</a:t>
                </a:r>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76777" y="3060446"/>
                <a:ext cx="8920506" cy="2651341"/>
              </a:xfrm>
              <a:prstGeom prst="rect">
                <a:avLst/>
              </a:prstGeom>
              <a:blipFill rotWithShape="0">
                <a:blip r:embed="rId4"/>
                <a:stretch>
                  <a:fillRect l="-1230" b="-460"/>
                </a:stretch>
              </a:blipFill>
            </p:spPr>
            <p:txBody>
              <a:bodyPr/>
              <a:lstStyle/>
              <a:p>
                <a:r>
                  <a:rPr lang="zh-CN" altLang="en-US">
                    <a:noFill/>
                  </a:rPr>
                  <a:t> </a:t>
                </a:r>
              </a:p>
            </p:txBody>
          </p:sp>
        </mc:Fallback>
      </mc:AlternateContent>
      <p:sp>
        <p:nvSpPr>
          <p:cNvPr id="5" name="TextBox 1"/>
          <p:cNvSpPr txBox="1"/>
          <p:nvPr/>
        </p:nvSpPr>
        <p:spPr>
          <a:xfrm>
            <a:off x="2969228" y="2552192"/>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2881925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94740" y="541626"/>
                <a:ext cx="11810444" cy="5691727"/>
              </a:xfrm>
              <a:prstGeom prst="rect">
                <a:avLst/>
              </a:prstGeom>
            </p:spPr>
            <p:txBody>
              <a:bodyPr wrap="square" lIns="121898" tIns="60948" rIns="121898" bIns="60948">
                <a:spAutoFit/>
              </a:bodyPr>
              <a:lstStyle/>
              <a:p>
                <a:pPr>
                  <a:lnSpc>
                    <a:spcPct val="14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由于</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r>
                  <a:rPr lang="zh-CN" altLang="zh-CN" sz="2600" b="1" dirty="0">
                    <a:latin typeface="Times New Roman" panose="02020603050405020304" pitchFamily="18" charset="0"/>
                    <a:cs typeface="Times New Roman" panose="02020603050405020304" pitchFamily="18" charset="0"/>
                  </a:rPr>
                  <a:t>带正电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故在速度选择器中受到向左的</a:t>
                </a:r>
                <a:r>
                  <a:rPr lang="zh-CN" altLang="zh-CN" sz="2600" b="1" dirty="0" smtClean="0">
                    <a:latin typeface="Times New Roman" panose="02020603050405020304" pitchFamily="18" charset="0"/>
                    <a:cs typeface="Times New Roman" panose="02020603050405020304" pitchFamily="18" charset="0"/>
                  </a:rPr>
                  <a:t>电场</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则受到的洛伦兹力应该向右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磁场方向垂直于纸面向里</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4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r>
                  <a:rPr lang="zh-CN" altLang="zh-CN" sz="2600" b="1" dirty="0">
                    <a:latin typeface="Times New Roman" panose="02020603050405020304" pitchFamily="18" charset="0"/>
                    <a:cs typeface="Times New Roman" panose="02020603050405020304" pitchFamily="18" charset="0"/>
                  </a:rPr>
                  <a:t>能打到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加速时根据动能定理可得</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b="1" dirty="0" smtClean="0">
                    <a:latin typeface="宋体" panose="02010600030101010101" pitchFamily="2" charset="-122"/>
                    <a:cs typeface="Times New Roman" panose="02020603050405020304" pitchFamily="18" charset="0"/>
                  </a:rPr>
                  <a:t>×</a:t>
                </a:r>
              </a:p>
              <a:p>
                <a:pPr>
                  <a:lnSpc>
                    <a:spcPct val="140000"/>
                  </a:lnSpc>
                  <a:spcAft>
                    <a:spcPts val="565"/>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解得其进入速度选择器时的速度</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同理</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b="1" dirty="0">
                    <a:latin typeface="Times New Roman" panose="02020603050405020304" pitchFamily="18" charset="0"/>
                    <a:cs typeface="Times New Roman" panose="02020603050405020304" pitchFamily="18" charset="0"/>
                  </a:rPr>
                  <a:t>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b="1" dirty="0">
                    <a:latin typeface="宋体" panose="02010600030101010101" pitchFamily="2"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b="1" dirty="0">
                    <a:latin typeface="Times New Roman" panose="02020603050405020304" pitchFamily="18" charset="0"/>
                    <a:cs typeface="Times New Roman" panose="02020603050405020304" pitchFamily="18" charset="0"/>
                  </a:rPr>
                  <a:t>打到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增大加速电场的电压</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r>
                  <a:rPr lang="zh-CN" altLang="zh-CN" sz="2600" b="1" dirty="0">
                    <a:latin typeface="Times New Roman" panose="02020603050405020304" pitchFamily="18" charset="0"/>
                    <a:cs typeface="Times New Roman" panose="02020603050405020304" pitchFamily="18" charset="0"/>
                  </a:rPr>
                  <a:t>进入速度选择器的速度增大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在速度选择器中受到的洛伦兹力也增大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因为洛伦兹力向右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r>
                  <a:rPr lang="zh-CN" altLang="zh-CN" sz="2600" b="1" dirty="0">
                    <a:latin typeface="Times New Roman" panose="02020603050405020304" pitchFamily="18" charset="0"/>
                    <a:cs typeface="Times New Roman" panose="02020603050405020304" pitchFamily="18" charset="0"/>
                  </a:rPr>
                  <a:t>向右偏转</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将打到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点右侧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94740" y="541626"/>
                <a:ext cx="11810444" cy="5691727"/>
              </a:xfrm>
              <a:prstGeom prst="rect">
                <a:avLst/>
              </a:prstGeom>
              <a:blipFill rotWithShape="0">
                <a:blip r:embed="rId2"/>
                <a:stretch>
                  <a:fillRect l="-671" r="-103" b="-1392"/>
                </a:stretch>
              </a:blipFill>
            </p:spPr>
            <p:txBody>
              <a:bodyPr/>
              <a:lstStyle/>
              <a:p>
                <a:r>
                  <a:rPr lang="zh-CN" altLang="en-US">
                    <a:noFill/>
                  </a:rPr>
                  <a:t> </a:t>
                </a:r>
              </a:p>
            </p:txBody>
          </p:sp>
        </mc:Fallback>
      </mc:AlternateContent>
      <p:pic>
        <p:nvPicPr>
          <p:cNvPr id="3" name="image26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92584" y="658749"/>
            <a:ext cx="2467165" cy="2381780"/>
          </a:xfrm>
          <a:prstGeom prst="rect">
            <a:avLst/>
          </a:prstGeom>
        </p:spPr>
      </p:pic>
    </p:spTree>
    <p:extLst>
      <p:ext uri="{BB962C8B-B14F-4D97-AF65-F5344CB8AC3E}">
        <p14:creationId xmlns:p14="http://schemas.microsoft.com/office/powerpoint/2010/main" val="418168975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磁流体发电机</a:t>
            </a:r>
            <a:endParaRPr lang="zh-CN" altLang="zh-CN" sz="1050" kern="100" dirty="0">
              <a:effectLst/>
              <a:latin typeface="宋体"/>
              <a:cs typeface="Courier New"/>
            </a:endParaRPr>
          </a:p>
        </p:txBody>
      </p:sp>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9338" y="79063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106615" y="1318361"/>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原理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等离子体喷入磁场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正、负离子在洛伦兹力的作用下发生偏转而聚集在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板上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产生电势差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把离子的动能通过磁场转化为电能。</a:t>
            </a:r>
            <a:endParaRPr lang="zh-CN" altLang="zh-CN" sz="1150">
              <a:latin typeface="Calibri" panose="020F0502020204030204" pitchFamily="34" charset="0"/>
              <a:cs typeface="Times New Roman" panose="02020603050405020304" pitchFamily="18" charset="0"/>
            </a:endParaRPr>
          </a:p>
        </p:txBody>
      </p:sp>
      <p:sp>
        <p:nvSpPr>
          <p:cNvPr id="8" name="矩形 7"/>
          <p:cNvSpPr/>
          <p:nvPr/>
        </p:nvSpPr>
        <p:spPr>
          <a:xfrm>
            <a:off x="132015" y="4714176"/>
            <a:ext cx="116580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电源正、负极判断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根据左手定则可判断出图中的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板是发电机的正极。</a:t>
            </a:r>
            <a:endParaRPr lang="zh-CN" altLang="zh-CN" sz="1150" dirty="0">
              <a:latin typeface="Calibri" panose="020F0502020204030204" pitchFamily="34" charset="0"/>
              <a:cs typeface="Times New Roman" panose="02020603050405020304" pitchFamily="18" charset="0"/>
            </a:endParaRPr>
          </a:p>
        </p:txBody>
      </p:sp>
      <p:pic>
        <p:nvPicPr>
          <p:cNvPr id="10" name="image26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15071" y="2706433"/>
            <a:ext cx="3568976" cy="1870647"/>
          </a:xfrm>
          <a:prstGeom prst="rect">
            <a:avLst/>
          </a:prstGeom>
        </p:spPr>
      </p:pic>
    </p:spTree>
    <p:extLst>
      <p:ext uri="{BB962C8B-B14F-4D97-AF65-F5344CB8AC3E}">
        <p14:creationId xmlns:p14="http://schemas.microsoft.com/office/powerpoint/2010/main" val="288100814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94740" y="541626"/>
                <a:ext cx="11810444" cy="445581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电源电动势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平行金属板的面积为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两极板间的距离为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磁场的磁感应强度为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等离子体的电阻率为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喷入气体的速度为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板外电阻为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。当正、负离子所受静电力和洛伦兹力平衡时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两极板间达到的最大电势差为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即电源电动势为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Bl</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电源内阻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回路电流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94740" y="541626"/>
                <a:ext cx="11810444" cy="4455811"/>
              </a:xfrm>
              <a:prstGeom prst="rect">
                <a:avLst/>
              </a:prstGeom>
              <a:blipFill rotWithShape="0">
                <a:blip r:embed="rId2"/>
                <a:stretch>
                  <a:fillRect l="-671" b="-13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9956433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41626"/>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4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a:latin typeface="Times New Roman" panose="02020603050405020304" pitchFamily="18" charset="0"/>
                <a:cs typeface="Times New Roman" panose="02020603050405020304" pitchFamily="18" charset="0"/>
              </a:rPr>
              <a:t>湖北卷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磁流体发电机的原理如图所示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是两平行金属极板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匀强磁场垂直于纸面向里。等离子体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即高温下电离的气体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含有大量正、负带电粒子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从左侧以某一速度平行于极板喷入磁场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极板间便产生电压。下列说法正确的是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3" name="image26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84203" y="2564892"/>
            <a:ext cx="2950654" cy="1766478"/>
          </a:xfrm>
          <a:prstGeom prst="rect">
            <a:avLst/>
          </a:prstGeom>
        </p:spPr>
      </p:pic>
      <p:sp>
        <p:nvSpPr>
          <p:cNvPr id="4" name="矩形 3"/>
          <p:cNvSpPr/>
          <p:nvPr/>
        </p:nvSpPr>
        <p:spPr>
          <a:xfrm>
            <a:off x="389604" y="3063984"/>
            <a:ext cx="10793813" cy="2423559"/>
          </a:xfrm>
          <a:prstGeom prst="rect">
            <a:avLst/>
          </a:prstGeom>
        </p:spPr>
        <p:txBody>
          <a:bodyPr>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极板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是发电机的正极</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仅增大两极板间的距离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极板间的电压减小</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仅增大等离子体的喷入速率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极板间的电压增大</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仅增大喷入等离子体的正、负带电粒子数密度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极板间的电压增大</a:t>
            </a:r>
            <a:endParaRPr lang="zh-CN" altLang="zh-CN" sz="1150" dirty="0">
              <a:latin typeface="Calibri" panose="020F0502020204030204" pitchFamily="34" charset="0"/>
              <a:cs typeface="Times New Roman" panose="02020603050405020304" pitchFamily="18" charset="0"/>
            </a:endParaRPr>
          </a:p>
        </p:txBody>
      </p:sp>
      <p:sp>
        <p:nvSpPr>
          <p:cNvPr id="5" name="TextBox 1"/>
          <p:cNvSpPr txBox="1"/>
          <p:nvPr/>
        </p:nvSpPr>
        <p:spPr>
          <a:xfrm>
            <a:off x="2537174" y="2463292"/>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26892605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580084" cy="1600394"/>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a:t>
            </a:r>
            <a:r>
              <a:rPr lang="zh-CN" altLang="zh-CN" sz="3200" smtClean="0">
                <a:latin typeface="Times New Roman" panose="02020603050405020304" pitchFamily="18" charset="0"/>
                <a:ea typeface="微软雅黑" panose="020B0503020204020204" pitchFamily="34" charset="-122"/>
                <a:cs typeface="Times New Roman" panose="02020603050405020304" pitchFamily="18" charset="0"/>
              </a:rPr>
              <a:t>质谱</a:t>
            </a:r>
            <a:r>
              <a:rPr lang="zh-CN" altLang="en-US" sz="3200" smtClean="0">
                <a:latin typeface="Times New Roman" panose="02020603050405020304" pitchFamily="18" charset="0"/>
                <a:ea typeface="微软雅黑" panose="020B0503020204020204" pitchFamily="34" charset="-122"/>
                <a:cs typeface="Times New Roman" panose="02020603050405020304" pitchFamily="18" charset="0"/>
              </a:rPr>
              <a:t>仪</a:t>
            </a:r>
            <a:r>
              <a:rPr lang="zh-CN" altLang="zh-CN" sz="3200" smtClean="0">
                <a:latin typeface="Times New Roman" panose="02020603050405020304" pitchFamily="18" charset="0"/>
                <a:ea typeface="微软雅黑" panose="020B0503020204020204" pitchFamily="34" charset="-122"/>
                <a:cs typeface="Times New Roman" panose="02020603050405020304" pitchFamily="18" charset="0"/>
              </a:rPr>
              <a:t>和</a:t>
            </a:r>
            <a:r>
              <a:rPr lang="zh-CN" altLang="zh-CN" sz="3200" dirty="0">
                <a:latin typeface="Times New Roman" panose="02020603050405020304" pitchFamily="18" charset="0"/>
                <a:ea typeface="微软雅黑" panose="020B0503020204020204" pitchFamily="34" charset="-122"/>
                <a:cs typeface="Times New Roman" panose="02020603050405020304" pitchFamily="18" charset="0"/>
              </a:rPr>
              <a:t>回旋加速器的工作原理并能解决相关问题。</a:t>
            </a:r>
            <a:r>
              <a:rPr lang="en-US" altLang="zh-CN" sz="3200" dirty="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dirty="0">
                <a:latin typeface="Times New Roman" panose="02020603050405020304" pitchFamily="18" charset="0"/>
                <a:ea typeface="微软雅黑" panose="020B0503020204020204" pitchFamily="34" charset="-122"/>
                <a:cs typeface="Times New Roman" panose="02020603050405020304" pitchFamily="18" charset="0"/>
              </a:rPr>
              <a:t>会分析电场和磁场叠加的几种应用实例的原理。</a:t>
            </a:r>
            <a:endParaRPr lang="zh-CN" altLang="zh-CN" sz="1400" dirty="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41626"/>
            <a:ext cx="11810444" cy="4255693"/>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由左手定则可知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带正电粒子在磁场中受到向上的洛伦兹力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带负电粒子在磁场中受到向下的洛伦兹力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则等离子体从左侧喷入磁场时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带正电粒子向上偏转</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带负电粒子向下偏转</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所以极板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b="1">
                <a:latin typeface="Times New Roman" panose="02020603050405020304" pitchFamily="18" charset="0"/>
                <a:cs typeface="Times New Roman" panose="02020603050405020304" pitchFamily="18" charset="0"/>
              </a:rPr>
              <a:t>带正电</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为发电机的正极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极板间的电压稳定后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对在极板间运动的某个带电粒子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所以仅增大两极板间的距离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极板间的电压增大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仅增大等离子体的喷入速率</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极板间的电压增大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仅增大喷入等离子体的正、负带电粒子数密度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极板间的电压不变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3" name="image26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84203" y="4330919"/>
            <a:ext cx="2950654" cy="1766478"/>
          </a:xfrm>
          <a:prstGeom prst="rect">
            <a:avLst/>
          </a:prstGeom>
        </p:spPr>
      </p:pic>
    </p:spTree>
    <p:extLst>
      <p:ext uri="{BB962C8B-B14F-4D97-AF65-F5344CB8AC3E}">
        <p14:creationId xmlns:p14="http://schemas.microsoft.com/office/powerpoint/2010/main" val="258152533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电磁流量计</a:t>
            </a:r>
            <a:endParaRPr lang="zh-CN" altLang="zh-CN" sz="1050" kern="100" dirty="0">
              <a:effectLst/>
              <a:latin typeface="宋体"/>
              <a:cs typeface="Courier New"/>
            </a:endParaRPr>
          </a:p>
        </p:txBody>
      </p:sp>
      <p:pic>
        <p:nvPicPr>
          <p:cNvPr id="3074" name="Picture 2" descr="3"/>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4827"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7" name="矩形 6"/>
              <p:cNvSpPr/>
              <p:nvPr/>
            </p:nvSpPr>
            <p:spPr>
              <a:xfrm>
                <a:off x="106615" y="1256411"/>
                <a:ext cx="11810444" cy="331582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流量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的定义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单位时间流过导管某一截面的导电液体的体积。</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导电液体的流速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的计算</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如</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一圆柱形导管直径为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用非磁性材料制成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导电的液体向右流动。导电液体中的自由电荷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正、负离子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在洛伦兹力作用下发生偏转</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使</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间出现电势差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间的电势差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达到最大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可得</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𝑩𝒅</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106615" y="1256411"/>
                <a:ext cx="11810444" cy="3315820"/>
              </a:xfrm>
              <a:prstGeom prst="rect">
                <a:avLst/>
              </a:prstGeom>
              <a:blipFill rotWithShape="0">
                <a:blip r:embed="rId3"/>
                <a:stretch>
                  <a:fillRect l="-671" r="-361" b="-91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233615" y="4472034"/>
                <a:ext cx="11658044" cy="161279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流量的表达式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𝑩𝒅</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电势高低的判断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根据左手定则可得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33615" y="4472034"/>
                <a:ext cx="11658044" cy="1612790"/>
              </a:xfrm>
              <a:prstGeom prst="rect">
                <a:avLst/>
              </a:prstGeom>
              <a:blipFill rotWithShape="0">
                <a:blip r:embed="rId4"/>
                <a:stretch>
                  <a:fillRect l="-680" b="-7576"/>
                </a:stretch>
              </a:blipFill>
            </p:spPr>
            <p:txBody>
              <a:bodyPr/>
              <a:lstStyle/>
              <a:p>
                <a:r>
                  <a:rPr lang="zh-CN" altLang="en-US">
                    <a:noFill/>
                  </a:rPr>
                  <a:t> </a:t>
                </a:r>
              </a:p>
            </p:txBody>
          </p:sp>
        </mc:Fallback>
      </mc:AlternateContent>
      <p:pic>
        <p:nvPicPr>
          <p:cNvPr id="10" name="image271.jpeg"/>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24921" y="4630240"/>
            <a:ext cx="3486987" cy="1377229"/>
          </a:xfrm>
          <a:prstGeom prst="rect">
            <a:avLst/>
          </a:prstGeom>
        </p:spPr>
      </p:pic>
    </p:spTree>
    <p:extLst>
      <p:ext uri="{BB962C8B-B14F-4D97-AF65-F5344CB8AC3E}">
        <p14:creationId xmlns:p14="http://schemas.microsoft.com/office/powerpoint/2010/main" val="10861209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41626"/>
            <a:ext cx="11810444" cy="3449831"/>
          </a:xfrm>
          <a:prstGeom prst="rect">
            <a:avLst/>
          </a:prstGeom>
        </p:spPr>
        <p:txBody>
          <a:bodyPr wrap="square" lIns="121898" tIns="60948" rIns="121898" bIns="60948">
            <a:spAutoFit/>
          </a:bodyPr>
          <a:lstStyle/>
          <a:p>
            <a:pPr marL="252000" indent="-457200">
              <a:lnSpc>
                <a:spcPct val="12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5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天津南开高三期末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为了测量化工厂的污水排放量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技术人员在排污管末端安装了流量计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流量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为单位时间内流过某截面流体的体积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长方体绝缘管道的长、宽、高分别为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左、右两端开口</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所在空间有垂直于前后表面、磁感应强度大小为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的匀强磁场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管道上、下两面的内侧固定有金属板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污水充满管道从左向右匀速流动。测得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间电压为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污水流过管道时所受阻力大小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kL</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为比例系数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为污水沿流速方向的长度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为污水的流速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污水中含有正、负离子。则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3" name="image27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01957" y="3645027"/>
            <a:ext cx="2807652" cy="1712957"/>
          </a:xfrm>
          <a:prstGeom prst="rect">
            <a:avLst/>
          </a:prstGeom>
        </p:spPr>
      </p:pic>
      <mc:AlternateContent xmlns:mc="http://schemas.openxmlformats.org/markup-compatibility/2006" xmlns:a14="http://schemas.microsoft.com/office/drawing/2010/main">
        <mc:Choice Requires="a14">
          <p:sp>
            <p:nvSpPr>
              <p:cNvPr id="4" name="矩形 3"/>
              <p:cNvSpPr/>
              <p:nvPr/>
            </p:nvSpPr>
            <p:spPr>
              <a:xfrm>
                <a:off x="376904" y="3950081"/>
                <a:ext cx="9812557" cy="2484526"/>
              </a:xfrm>
              <a:prstGeom prst="rect">
                <a:avLst/>
              </a:prstGeom>
            </p:spPr>
            <p:txBody>
              <a:bodyPr>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污水的流量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𝑼𝒃</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den>
                    </m:f>
                  </m:oMath>
                </a14:m>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金属板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的电势不一定高于金属板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的电势</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电压</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与污水中离子浓度成正比</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左、右两侧管口的压强差</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𝒌𝒂</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76904" y="3950081"/>
                <a:ext cx="9812557" cy="2484526"/>
              </a:xfrm>
              <a:prstGeom prst="rect">
                <a:avLst/>
              </a:prstGeom>
              <a:blipFill rotWithShape="0">
                <a:blip r:embed="rId3"/>
                <a:stretch>
                  <a:fillRect l="-1119" b="-1471"/>
                </a:stretch>
              </a:blipFill>
            </p:spPr>
            <p:txBody>
              <a:bodyPr/>
              <a:lstStyle/>
              <a:p>
                <a:r>
                  <a:rPr lang="zh-CN" altLang="en-US">
                    <a:noFill/>
                  </a:rPr>
                  <a:t> </a:t>
                </a:r>
              </a:p>
            </p:txBody>
          </p:sp>
        </mc:Fallback>
      </mc:AlternateContent>
      <p:sp>
        <p:nvSpPr>
          <p:cNvPr id="5" name="TextBox 1"/>
          <p:cNvSpPr txBox="1"/>
          <p:nvPr/>
        </p:nvSpPr>
        <p:spPr>
          <a:xfrm>
            <a:off x="5574125" y="3429000"/>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18735163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52274"/>
                <a:ext cx="11810444" cy="3937529"/>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由题意可知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𝑩𝒄</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污水的流量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bc</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𝑼𝒃</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磁场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的方向垂直于纸面向里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由左手定则可知正离子受向上的洛伦兹力</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正离子偏向上极板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板电势高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a:latin typeface="Times New Roman" panose="02020603050405020304" pitchFamily="18" charset="0"/>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因离子受到的静电力与洛伦兹力的大小相等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可见电压与粒子浓度无关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pbc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kL</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𝑩𝒄</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𝒌𝒂</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52274"/>
                <a:ext cx="11810444" cy="3937529"/>
              </a:xfrm>
              <a:prstGeom prst="rect">
                <a:avLst/>
              </a:prstGeom>
              <a:blipFill rotWithShape="0">
                <a:blip r:embed="rId2"/>
                <a:stretch>
                  <a:fillRect l="-671" b="-619"/>
                </a:stretch>
              </a:blipFill>
            </p:spPr>
            <p:txBody>
              <a:bodyPr/>
              <a:lstStyle/>
              <a:p>
                <a:r>
                  <a:rPr lang="zh-CN" altLang="en-US">
                    <a:noFill/>
                  </a:rPr>
                  <a:t> </a:t>
                </a:r>
              </a:p>
            </p:txBody>
          </p:sp>
        </mc:Fallback>
      </mc:AlternateContent>
      <p:pic>
        <p:nvPicPr>
          <p:cNvPr id="5" name="image27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01957" y="3645027"/>
            <a:ext cx="2807652" cy="1712957"/>
          </a:xfrm>
          <a:prstGeom prst="rect">
            <a:avLst/>
          </a:prstGeom>
        </p:spPr>
      </p:pic>
    </p:spTree>
    <p:extLst>
      <p:ext uri="{BB962C8B-B14F-4D97-AF65-F5344CB8AC3E}">
        <p14:creationId xmlns:p14="http://schemas.microsoft.com/office/powerpoint/2010/main" val="28781579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06615" y="1357608"/>
            <a:ext cx="11810444" cy="365988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霍尔效应与霍尔元件</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高</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、宽为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的导体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自由电荷是电子或正电荷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置于匀强磁场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当电流通过导体时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在导体的上表面</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和下表面</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之间产生电势差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这种现象称为霍尔效应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此电压称为霍尔电压。</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电势高低的判断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导体中的电流</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向右时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根据左手定则可得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若自由电荷是电子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则下表面</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的电势高。若自由电荷是正电荷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则下表面</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的电势低。</a:t>
            </a:r>
            <a:endParaRPr lang="zh-CN" altLang="zh-CN" sz="1150" dirty="0">
              <a:latin typeface="Calibri" panose="020F0502020204030204" pitchFamily="34" charset="0"/>
              <a:cs typeface="Times New Roman" panose="02020603050405020304" pitchFamily="18" charset="0"/>
            </a:endParaRPr>
          </a:p>
        </p:txBody>
      </p:sp>
      <p:sp>
        <p:nvSpPr>
          <p:cNvPr id="10" name="矩形 9"/>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en-US" sz="2600" dirty="0">
                <a:latin typeface="Times New Roman"/>
                <a:ea typeface="微软雅黑"/>
                <a:cs typeface="Times New Roman"/>
              </a:rPr>
              <a:t>霍尔元件</a:t>
            </a:r>
            <a:endParaRPr lang="zh-CN" altLang="zh-CN" sz="1050" kern="100" dirty="0">
              <a:effectLst/>
              <a:latin typeface="宋体"/>
              <a:cs typeface="Courier New"/>
            </a:endParaRPr>
          </a:p>
        </p:txBody>
      </p:sp>
      <p:pic>
        <p:nvPicPr>
          <p:cNvPr id="12" name="image273.jpeg"/>
          <p:cNvPicPr/>
          <p:nvPr/>
        </p:nvPicPr>
        <p:blipFill>
          <a:blip r:embed="rId2">
            <a:extLst>
              <a:ext uri="{28A0092B-C50C-407E-A947-70E740481C1C}">
                <a14:useLocalDpi xmlns:a14="http://schemas.microsoft.com/office/drawing/2010/main" val="0"/>
              </a:ext>
            </a:extLst>
          </a:blip>
          <a:srcRect/>
          <a:stretch>
            <a:fillRect/>
          </a:stretch>
        </p:blipFill>
        <p:spPr bwMode="auto">
          <a:xfrm>
            <a:off x="953034" y="777551"/>
            <a:ext cx="331200" cy="331200"/>
          </a:xfrm>
          <a:prstGeom prst="rect">
            <a:avLst/>
          </a:prstGeom>
          <a:noFill/>
          <a:ln>
            <a:noFill/>
          </a:ln>
        </p:spPr>
      </p:pic>
      <p:pic>
        <p:nvPicPr>
          <p:cNvPr id="13" name="image27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22356" y="5114479"/>
            <a:ext cx="2592324" cy="1423972"/>
          </a:xfrm>
          <a:prstGeom prst="rect">
            <a:avLst/>
          </a:prstGeom>
          <a:noFill/>
          <a:ln>
            <a:noFill/>
          </a:ln>
        </p:spPr>
      </p:pic>
    </p:spTree>
    <p:extLst>
      <p:ext uri="{BB962C8B-B14F-4D97-AF65-F5344CB8AC3E}">
        <p14:creationId xmlns:p14="http://schemas.microsoft.com/office/powerpoint/2010/main" val="276590393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52274"/>
                <a:ext cx="11810444" cy="1585795"/>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霍尔电压的计算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当自由电荷所受电场力和洛伦兹力平衡时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间的电势差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保持稳定</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nqS</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联立得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𝒏𝒒𝒅</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𝒏𝒒</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称为霍尔系数。</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52274"/>
                <a:ext cx="11810444" cy="1585795"/>
              </a:xfrm>
              <a:prstGeom prst="rect">
                <a:avLst/>
              </a:prstGeom>
              <a:blipFill rotWithShape="0">
                <a:blip r:embed="rId2"/>
                <a:stretch>
                  <a:fillRect l="-671" r="-82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17094539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652274"/>
                <a:ext cx="11810444" cy="3663286"/>
              </a:xfrm>
              <a:prstGeom prst="rect">
                <a:avLst/>
              </a:prstGeom>
            </p:spPr>
            <p:txBody>
              <a:bodyPr wrap="square" lIns="121898" tIns="60948" rIns="121898" bIns="60948">
                <a:spAutoFit/>
              </a:bodyPr>
              <a:lstStyle/>
              <a:p>
                <a:pPr marL="252000" indent="-457200">
                  <a:lnSpc>
                    <a:spcPct val="12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6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江苏常州模拟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日常带皮套的智能手机是利用磁性物质和霍尔元件等起到开关控制作用。打开皮套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磁体远离霍尔元件手机屏幕亮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合上皮套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磁体靠近霍尔元件屏幕熄灭。如图所示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一块宽度为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、长为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、厚度为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的霍尔元件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元件内的导电粒子是电荷量为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的自由电子。水平向右、大小为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的电流通过元件时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手机套合上</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元件处于垂直于上表面、方向向下且磁感应强度大小为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的匀强磁场中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元件的前、后表面产生稳定电势差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称为霍尔电压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𝒏𝒆</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以此来控制屏幕熄灭。下列说法正确的是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652274"/>
                <a:ext cx="11810444" cy="3663286"/>
              </a:xfrm>
              <a:prstGeom prst="rect">
                <a:avLst/>
              </a:prstGeom>
              <a:blipFill rotWithShape="0">
                <a:blip r:embed="rId2"/>
                <a:stretch>
                  <a:fillRect l="-671" t="-499" b="-2662"/>
                </a:stretch>
              </a:blipFill>
            </p:spPr>
            <p:txBody>
              <a:bodyPr/>
              <a:lstStyle/>
              <a:p>
                <a:r>
                  <a:rPr lang="zh-CN" altLang="en-US">
                    <a:noFill/>
                  </a:rPr>
                  <a:t> </a:t>
                </a:r>
              </a:p>
            </p:txBody>
          </p:sp>
        </mc:Fallback>
      </mc:AlternateContent>
      <p:pic>
        <p:nvPicPr>
          <p:cNvPr id="3" name="image27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48214" y="4077081"/>
            <a:ext cx="4420287" cy="1511618"/>
          </a:xfrm>
          <a:prstGeom prst="rect">
            <a:avLst/>
          </a:prstGeom>
          <a:noFill/>
          <a:ln>
            <a:noFill/>
          </a:ln>
        </p:spPr>
      </p:pic>
      <mc:AlternateContent xmlns:mc="http://schemas.openxmlformats.org/markup-compatibility/2006" xmlns:a14="http://schemas.microsoft.com/office/drawing/2010/main">
        <mc:Choice Requires="a14">
          <p:sp>
            <p:nvSpPr>
              <p:cNvPr id="4" name="矩形 3"/>
              <p:cNvSpPr/>
              <p:nvPr/>
            </p:nvSpPr>
            <p:spPr>
              <a:xfrm>
                <a:off x="383635" y="4293235"/>
                <a:ext cx="6092825" cy="2408608"/>
              </a:xfrm>
              <a:prstGeom prst="rect">
                <a:avLst/>
              </a:prstGeom>
            </p:spPr>
            <p:txBody>
              <a:bodyPr>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前表面的电势比后表面的电势低</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自由电子所受洛伦兹力的大小为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oMath>
                </a14:m>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增大霍尔元件中的电流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霍尔电压增大</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元件内单位体积的自由电子数为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𝑼𝒆𝒉</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83635" y="4293235"/>
                <a:ext cx="6092825" cy="2408608"/>
              </a:xfrm>
              <a:prstGeom prst="rect">
                <a:avLst/>
              </a:prstGeom>
              <a:blipFill rotWithShape="0">
                <a:blip r:embed="rId4"/>
                <a:stretch>
                  <a:fillRect l="-1802" t="-506" b="-2025"/>
                </a:stretch>
              </a:blipFill>
            </p:spPr>
            <p:txBody>
              <a:bodyPr/>
              <a:lstStyle/>
              <a:p>
                <a:r>
                  <a:rPr lang="zh-CN" altLang="en-US">
                    <a:noFill/>
                  </a:rPr>
                  <a:t> </a:t>
                </a:r>
              </a:p>
            </p:txBody>
          </p:sp>
        </mc:Fallback>
      </mc:AlternateContent>
      <p:sp>
        <p:nvSpPr>
          <p:cNvPr id="5" name="TextBox 1"/>
          <p:cNvSpPr txBox="1"/>
          <p:nvPr/>
        </p:nvSpPr>
        <p:spPr>
          <a:xfrm>
            <a:off x="4989671" y="3739110"/>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16124184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618407"/>
                <a:ext cx="11810444" cy="5310789"/>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元件内的导电粒子是电荷量为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的自由电子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通入水平向右大小为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b="1">
                    <a:latin typeface="Times New Roman" panose="02020603050405020304" pitchFamily="18" charset="0"/>
                    <a:cs typeface="Times New Roman" panose="02020603050405020304" pitchFamily="18" charset="0"/>
                  </a:rPr>
                  <a:t>的电流时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电子向左运动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由左手定则可知电子受洛伦兹力的作用向后表面偏转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前表面的电势比后表面的电势高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元件的前、后表面产生稳定电势差时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自由电子受到的洛伦兹力大小与电场力平衡</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洛</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由题意可知霍尔电压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𝒏𝒆</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即霍尔电压与电流强度成正比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电流增大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霍尔电压增大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由电流的微观表达式有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neS</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nehd</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又元件的前、后表面产生稳定电势差时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Bd</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联立解得元件内单位体积的自由电子数为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𝑼𝒆𝒉</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618407"/>
                <a:ext cx="11810444" cy="5310789"/>
              </a:xfrm>
              <a:prstGeom prst="rect">
                <a:avLst/>
              </a:prstGeom>
              <a:blipFill rotWithShape="0">
                <a:blip r:embed="rId2"/>
                <a:stretch>
                  <a:fillRect l="-671" r="-464" b="-11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2129128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7" name="TextBox 4"/>
          <p:cNvSpPr txBox="1"/>
          <p:nvPr/>
        </p:nvSpPr>
        <p:spPr>
          <a:xfrm>
            <a:off x="7772622" y="2875002"/>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94740" y="1248155"/>
                <a:ext cx="11810444" cy="2149539"/>
              </a:xfrm>
              <a:prstGeom prst="rect">
                <a:avLst/>
              </a:prstGeom>
            </p:spPr>
            <p:txBody>
              <a:bodyPr wrap="square" lIns="121898" tIns="60948" rIns="121898" bIns="60948">
                <a:spAutoFit/>
              </a:bodyPr>
              <a:lstStyle/>
              <a:p>
                <a:pPr marL="252000" indent="-457200">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质谱仪</a:t>
                </a:r>
                <a:endParaRPr lang="zh-CN" altLang="zh-CN" sz="115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dirty="0">
                    <a:latin typeface="Times New Roman" panose="02020603050405020304" pitchFamily="18" charset="0"/>
                    <a:cs typeface="Times New Roman" panose="02020603050405020304" pitchFamily="18" charset="0"/>
                  </a:rPr>
                  <a:t>河南信阳模拟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某质谱仪原理如图所示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为粒子加速器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加速电压为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为速度选择器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磁场与电场正交</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磁感应强度为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两板间距离为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为偏转分离器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磁感应强度为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。今有一质量为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的氘核</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由静止加速后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恰能通过速度选择器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进入分离器后做匀速圆周运动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94740" y="1248155"/>
                <a:ext cx="11810444" cy="2149539"/>
              </a:xfrm>
              <a:prstGeom prst="rect">
                <a:avLst/>
              </a:prstGeom>
              <a:blipFill rotWithShape="0">
                <a:blip r:embed="rId2"/>
                <a:stretch>
                  <a:fillRect l="-671" t="-2841" r="-310" b="-539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矩形 8"/>
              <p:cNvSpPr/>
              <p:nvPr/>
            </p:nvSpPr>
            <p:spPr>
              <a:xfrm>
                <a:off x="374140" y="3339973"/>
                <a:ext cx="11658044" cy="2990603"/>
              </a:xfrm>
              <a:prstGeom prst="rect">
                <a:avLst/>
              </a:prstGeom>
            </p:spPr>
            <p:txBody>
              <a:bodyPr wrap="square" lIns="121898" tIns="60948" rIns="121898" bIns="60948">
                <a:spAutoFit/>
              </a:bodyPr>
              <a:lstStyle/>
              <a:p>
                <a:pPr>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加速后氘核的速度为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e>
                    </m:rad>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速度选择器两板间电压为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氘核在分离器中做匀速圆周运动的半径为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仅将氘核换成氦核</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He),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则不能匀速直线通过速度选择器</a:t>
                </a:r>
                <a:endParaRPr lang="zh-CN" altLang="zh-CN" sz="1150" dirty="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374140" y="3339973"/>
                <a:ext cx="11658044" cy="2990603"/>
              </a:xfrm>
              <a:prstGeom prst="rect">
                <a:avLst/>
              </a:prstGeom>
              <a:blipFill rotWithShape="0">
                <a:blip r:embed="rId3"/>
                <a:stretch>
                  <a:fillRect l="-680" b="-3673"/>
                </a:stretch>
              </a:blipFill>
            </p:spPr>
            <p:txBody>
              <a:bodyPr/>
              <a:lstStyle/>
              <a:p>
                <a:r>
                  <a:rPr lang="zh-CN" altLang="en-US">
                    <a:noFill/>
                  </a:rPr>
                  <a:t> </a:t>
                </a:r>
              </a:p>
            </p:txBody>
          </p:sp>
        </mc:Fallback>
      </mc:AlternateContent>
      <p:pic>
        <p:nvPicPr>
          <p:cNvPr id="11" name="image277.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14898" y="3238500"/>
            <a:ext cx="2357183" cy="2097786"/>
          </a:xfrm>
          <a:prstGeom prst="rect">
            <a:avLst/>
          </a:prstGeom>
          <a:noFill/>
          <a:ln>
            <a:noFill/>
          </a:ln>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7" name="组合 14"/>
          <p:cNvGrpSpPr/>
          <p:nvPr/>
        </p:nvGrpSpPr>
        <p:grpSpPr bwMode="auto">
          <a:xfrm>
            <a:off x="4785395" y="2132838"/>
            <a:ext cx="1995409" cy="907941"/>
            <a:chOff x="4784744" y="2133099"/>
            <a:chExt cx="1995564" cy="908344"/>
          </a:xfrm>
        </p:grpSpPr>
        <p:sp>
          <p:nvSpPr>
            <p:cNvPr id="23562" name="TextBox 15">
              <a:hlinkClick r:id="rId3" action="ppaction://hlinksldjump"/>
            </p:cNvPr>
            <p:cNvSpPr txBox="1">
              <a:spLocks noChangeArrowheads="1"/>
            </p:cNvSpPr>
            <p:nvPr/>
          </p:nvSpPr>
          <p:spPr bwMode="auto">
            <a:xfrm>
              <a:off x="5672226" y="2294802"/>
              <a:ext cx="1108082" cy="646618"/>
            </a:xfrm>
            <a:prstGeom prst="rect">
              <a:avLst/>
            </a:prstGeom>
            <a:noFill/>
            <a:ln w="9525">
              <a:noFill/>
              <a:miter lim="800000"/>
            </a:ln>
          </p:spPr>
          <p:txBody>
            <a:bodyPr wrap="none">
              <a:spAutoFit/>
            </a:bodyPr>
            <a:lstStyle/>
            <a:p>
              <a:r>
                <a:rPr lang="zh-CN" altLang="en-US" sz="3600" b="1" dirty="0" smtClean="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3" action="ppaction://hlinksldjump"/>
            </p:cNvPr>
            <p:cNvSpPr txBox="1"/>
            <p:nvPr/>
          </p:nvSpPr>
          <p:spPr>
            <a:xfrm>
              <a:off x="4784744" y="2133099"/>
              <a:ext cx="806694" cy="90834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smtClean="0">
                  <a:solidFill>
                    <a:srgbClr val="0070C0"/>
                  </a:solidFill>
                  <a:latin typeface="Impact" panose="020B0806030902050204" pitchFamily="34" charset="0"/>
                </a:rPr>
                <a:t>01</a:t>
              </a:r>
              <a:endParaRPr lang="en-US" altLang="zh-CN" sz="5300" dirty="0">
                <a:solidFill>
                  <a:srgbClr val="0070C0"/>
                </a:solidFill>
                <a:latin typeface="Impact" panose="020B0806030902050204" pitchFamily="34" charset="0"/>
              </a:endParaRPr>
            </a:p>
          </p:txBody>
        </p:sp>
      </p:grpSp>
      <p:grpSp>
        <p:nvGrpSpPr>
          <p:cNvPr id="23558" name="组合 17"/>
          <p:cNvGrpSpPr/>
          <p:nvPr/>
        </p:nvGrpSpPr>
        <p:grpSpPr bwMode="auto">
          <a:xfrm>
            <a:off x="5731392" y="3631379"/>
            <a:ext cx="3743321" cy="899904"/>
            <a:chOff x="5731636" y="3632053"/>
            <a:chExt cx="3743834" cy="900304"/>
          </a:xfrm>
        </p:grpSpPr>
        <p:sp>
          <p:nvSpPr>
            <p:cNvPr id="23560" name="TextBox 18">
              <a:hlinkClick r:id="rId4" action="ppaction://hlinksldjump"/>
            </p:cNvPr>
            <p:cNvSpPr txBox="1">
              <a:spLocks noChangeArrowheads="1"/>
            </p:cNvSpPr>
            <p:nvPr/>
          </p:nvSpPr>
          <p:spPr bwMode="auto">
            <a:xfrm>
              <a:off x="6538193" y="3728911"/>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4" action="ppaction://hlinksldjump"/>
            </p:cNvPr>
            <p:cNvSpPr txBox="1"/>
            <p:nvPr/>
          </p:nvSpPr>
          <p:spPr>
            <a:xfrm>
              <a:off x="5731636" y="3632053"/>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smtClean="0">
                  <a:solidFill>
                    <a:srgbClr val="0070C0"/>
                  </a:solidFill>
                  <a:latin typeface="Impact" panose="020B0806030902050204" pitchFamily="34" charset="0"/>
                </a:rPr>
                <a:t>02</a:t>
              </a:r>
              <a:endParaRPr lang="en-US" altLang="zh-CN" sz="5300" dirty="0">
                <a:solidFill>
                  <a:srgbClr val="0070C0"/>
                </a:solidFill>
                <a:latin typeface="Impact" panose="020B0806030902050204" pitchFamily="34" charset="0"/>
              </a:endParaRP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494557"/>
              </a:xfrm>
              <a:prstGeom prst="rect">
                <a:avLst/>
              </a:prstGeom>
            </p:spPr>
            <p:txBody>
              <a:bodyPr wrap="square" lIns="121898" tIns="60948" rIns="121898" bIns="60948">
                <a:spAutoFit/>
              </a:bodyPr>
              <a:lstStyle/>
              <a:p>
                <a:pPr>
                  <a:lnSpc>
                    <a:spcPct val="14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氘核加速过程根据动能定理有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被加速后的氘核恰好通过速度选择器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氘核在分离器中做匀速圆周运动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由洛伦兹力提供向心力有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仅将氘核换成氦核</a:t>
                </a:r>
                <a14:m>
                  <m:oMath xmlns:m="http://schemas.openxmlformats.org/officeDocument/2006/math">
                    <m:sSubSup>
                      <m:sSub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p>
                    </m:sSub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He),</a:t>
                </a:r>
                <a:r>
                  <a:rPr lang="zh-CN" altLang="zh-CN" sz="2600" b="1">
                    <a:latin typeface="Times New Roman" panose="02020603050405020304" pitchFamily="18" charset="0"/>
                    <a:cs typeface="Times New Roman" panose="02020603050405020304" pitchFamily="18" charset="0"/>
                  </a:rPr>
                  <a:t>比荷不变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被电场加速后的速度不变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进入速度选择器后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所受电场力和洛伦兹力仍然平衡</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则仍能匀速直线通过速度选择器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494557"/>
              </a:xfrm>
              <a:prstGeom prst="rect">
                <a:avLst/>
              </a:prstGeom>
              <a:blipFill rotWithShape="0">
                <a:blip r:embed="rId2"/>
                <a:stretch>
                  <a:fillRect l="-671" r="-464" b="-144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99555" y="3726410"/>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365988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在容器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中有同一种元素的两种同位素正粒子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它们的初速度几乎为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粒子可从容器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下方的小孔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飘入加速电场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然后经过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沿着与磁场垂直的方向进入匀强磁场中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最后第一种同位素粒子打到照相底片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第二种同位素粒子打到照相底片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点。不计同位素粒子的重力及粒子间的相互作用。量出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的距离分别为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则第一种与第二种同位素粒子在磁场中运动的时间之比为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361440" y="3890203"/>
                <a:ext cx="11658044" cy="237254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15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361440" y="3890203"/>
                <a:ext cx="11658044" cy="2372548"/>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9" name="image27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75859" y="3861054"/>
            <a:ext cx="2720022" cy="1919289"/>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4347769"/>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设加速电场的电压为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匀强磁场的磁感应强度为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粒子电荷量为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在电场中加速过程由动能定理得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在磁场中偏转过程由洛伦兹力提供向心力得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带电粒子在磁场中运动的周期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带电粒子在磁场中运动时间均为半个周期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根据几何关系有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联立以上各式可解得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4347769"/>
              </a:xfrm>
              <a:prstGeom prst="rect">
                <a:avLst/>
              </a:prstGeom>
              <a:blipFill rotWithShape="0">
                <a:blip r:embed="rId2"/>
                <a:stretch>
                  <a:fillRect l="-671" r="-103"/>
                </a:stretch>
              </a:blipFill>
            </p:spPr>
            <p:txBody>
              <a:bodyPr/>
              <a:lstStyle/>
              <a:p>
                <a:r>
                  <a:rPr lang="zh-CN" altLang="en-US">
                    <a:noFill/>
                  </a:rPr>
                  <a:t> </a:t>
                </a:r>
              </a:p>
            </p:txBody>
          </p:sp>
        </mc:Fallback>
      </mc:AlternateContent>
      <p:pic>
        <p:nvPicPr>
          <p:cNvPr id="3" name="image27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75859" y="3861054"/>
            <a:ext cx="2720022" cy="1919289"/>
          </a:xfrm>
          <a:prstGeom prst="rect">
            <a:avLst/>
          </a:prstGeom>
          <a:no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828379" y="326895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3243941"/>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回旋加速器</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多选</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如</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图所示为回旋加速器的原理图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形金属盒处在与盒面垂直的匀强磁场中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回旋加速器所加高频交流电的频率恒定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用这样的回旋加速器给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两个粒子分别进行加速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粒子的电荷量为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加速后获得的最大动能为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最大速度为</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粒子的电荷量为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加速后获得的最大动能为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、最大速度为</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则下列关系一定正确的是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348740" y="3950081"/>
                <a:ext cx="11658044" cy="185535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15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348740" y="3950081"/>
                <a:ext cx="11658044" cy="1855355"/>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9" name="image27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57169" y="3886454"/>
            <a:ext cx="2269553" cy="2116475"/>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13503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由于两个粒子在同一加速器中都能被加速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则两个粒子在磁场中做圆周运动的周期相等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可知比荷</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𝑻𝑩</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则两粒子比荷相同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整理得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但仅从以上关系式不能判断两粒子的电荷量、质量大小关系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形盒最大半径为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则对粒子有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由于两粒子比荷相同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故最大速度相同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粒子获得的最大动能</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由于</a:t>
                </a:r>
                <a:r>
                  <a:rPr lang="zh-CN" altLang="zh-CN" sz="2600" b="1" dirty="0">
                    <a:latin typeface="Times New Roman" panose="02020603050405020304" pitchFamily="18" charset="0"/>
                    <a:cs typeface="Times New Roman" panose="02020603050405020304" pitchFamily="18" charset="0"/>
                  </a:rPr>
                  <a:t>两粒子比荷相同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135036"/>
              </a:xfrm>
              <a:prstGeom prst="rect">
                <a:avLst/>
              </a:prstGeom>
              <a:blipFill rotWithShape="0">
                <a:blip r:embed="rId2"/>
                <a:stretch>
                  <a:fillRect l="-671" r="-413"/>
                </a:stretch>
              </a:blipFill>
            </p:spPr>
            <p:txBody>
              <a:bodyPr/>
              <a:lstStyle/>
              <a:p>
                <a:r>
                  <a:rPr lang="zh-CN" altLang="en-US">
                    <a:noFill/>
                  </a:rPr>
                  <a:t> </a:t>
                </a:r>
              </a:p>
            </p:txBody>
          </p:sp>
        </mc:Fallback>
      </mc:AlternateContent>
      <p:pic>
        <p:nvPicPr>
          <p:cNvPr id="3" name="image27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1638" y="3810254"/>
            <a:ext cx="2269553" cy="2116475"/>
          </a:xfrm>
          <a:prstGeom prst="rect">
            <a:avLst/>
          </a:prstGeom>
          <a:no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03393" y="31037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4.(2025·</a:t>
            </a:r>
            <a:r>
              <a:rPr lang="zh-CN" altLang="zh-CN" sz="2600" b="1">
                <a:latin typeface="Times New Roman" panose="02020603050405020304" pitchFamily="18" charset="0"/>
                <a:cs typeface="Times New Roman" panose="02020603050405020304" pitchFamily="18" charset="0"/>
              </a:rPr>
              <a:t>广东卷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某同步加速器简化模型如图所示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其中仅直通道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内有加速电场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三段圆弧内均有可调的匀强偏转磁场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。带电荷量为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的离子以初速度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处进入加速电场后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沿顺时针方向在加速器内循环加速。已知加速电压为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磁场区域中离子的偏转半径均为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。忽略离子重力和相对论效应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336040" y="3628722"/>
                <a:ext cx="11658044" cy="2762079"/>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偏转磁场的方向垂直纸面向里</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次加速后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离子的动能增加了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qU</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次加速后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离子的速度大小变为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𝒌𝒒𝑼𝒎</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次加速后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偏转磁场的磁感应强度大小应为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𝒌𝒒𝑼𝒎</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𝒒𝑹</m:t>
                        </m:r>
                      </m:den>
                    </m:f>
                  </m:oMath>
                </a14:m>
                <a:endParaRPr lang="zh-CN" altLang="zh-CN" sz="115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336040" y="3628722"/>
                <a:ext cx="11658044" cy="2762079"/>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9" name="image28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44984" y="3085846"/>
            <a:ext cx="2592324" cy="2837113"/>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7493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带负电的离子沿顺时针方向在加速器内循环加速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在磁场区域中做部分圆周运动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由左手定则可知偏转磁场的方向垂直纸面向里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第</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次加速过程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由动能定理有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则第</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次加速后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离子的动能增加了</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设第</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dirty="0">
                    <a:latin typeface="Times New Roman" panose="02020603050405020304" pitchFamily="18" charset="0"/>
                    <a:cs typeface="Times New Roman" panose="02020603050405020304" pitchFamily="18" charset="0"/>
                  </a:rPr>
                  <a:t>次加速后离子的速度大小为</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dirty="0">
                    <a:latin typeface="Times New Roman" panose="02020603050405020304" pitchFamily="18" charset="0"/>
                    <a:cs typeface="Times New Roman" panose="02020603050405020304" pitchFamily="18" charset="0"/>
                  </a:rPr>
                  <a:t>次加速过程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由动能定理有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kqU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𝒌𝒒𝑼𝒎</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第</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dirty="0">
                    <a:latin typeface="Times New Roman" panose="02020603050405020304" pitchFamily="18" charset="0"/>
                    <a:cs typeface="Times New Roman" panose="02020603050405020304" pitchFamily="18" charset="0"/>
                  </a:rPr>
                  <a:t>次加速后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离子在磁场中做圆周</a:t>
                </a:r>
                <a:r>
                  <a:rPr lang="zh-CN" altLang="zh-CN" sz="2600" b="1" dirty="0" smtClean="0">
                    <a:latin typeface="Times New Roman" panose="02020603050405020304" pitchFamily="18" charset="0"/>
                    <a:cs typeface="Times New Roman" panose="02020603050405020304" pitchFamily="18" charset="0"/>
                  </a:rPr>
                  <a:t>运</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由洛伦兹力提供向心力有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解得第</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dirty="0">
                    <a:latin typeface="Times New Roman" panose="02020603050405020304" pitchFamily="18" charset="0"/>
                    <a:cs typeface="Times New Roman" panose="02020603050405020304" pitchFamily="18" charset="0"/>
                  </a:rPr>
                  <a:t>次加速后</a:t>
                </a:r>
                <a:r>
                  <a:rPr lang="zh-CN" altLang="zh-CN" sz="2600" b="1" dirty="0" smtClean="0">
                    <a:latin typeface="Times New Roman" panose="02020603050405020304" pitchFamily="18" charset="0"/>
                    <a:cs typeface="Times New Roman" panose="02020603050405020304" pitchFamily="18" charset="0"/>
                  </a:rPr>
                  <a:t>偏转</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磁场</a:t>
                </a:r>
                <a:r>
                  <a:rPr lang="zh-CN" altLang="zh-CN" sz="2600" b="1" dirty="0">
                    <a:latin typeface="Times New Roman" panose="02020603050405020304" pitchFamily="18" charset="0"/>
                    <a:cs typeface="Times New Roman" panose="02020603050405020304" pitchFamily="18" charset="0"/>
                  </a:rPr>
                  <a:t>的磁感应强度大小为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𝒌𝒒𝑼𝒎</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𝒒𝑹</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749307"/>
              </a:xfrm>
              <a:prstGeom prst="rect">
                <a:avLst/>
              </a:prstGeom>
              <a:blipFill rotWithShape="0">
                <a:blip r:embed="rId2"/>
                <a:stretch>
                  <a:fillRect l="-671"/>
                </a:stretch>
              </a:blipFill>
            </p:spPr>
            <p:txBody>
              <a:bodyPr/>
              <a:lstStyle/>
              <a:p>
                <a:r>
                  <a:rPr lang="zh-CN" altLang="en-US">
                    <a:noFill/>
                  </a:rPr>
                  <a:t> </a:t>
                </a:r>
              </a:p>
            </p:txBody>
          </p:sp>
        </mc:Fallback>
      </mc:AlternateContent>
      <p:pic>
        <p:nvPicPr>
          <p:cNvPr id="3" name="image28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72111" y="3235011"/>
            <a:ext cx="2592324" cy="2837113"/>
          </a:xfrm>
          <a:prstGeom prst="rect">
            <a:avLst/>
          </a:prstGeom>
          <a:no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95620" y="3281656"/>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3243941"/>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电场与磁场叠加的应用实例</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人体</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血管状况及血液流速能反映出身体健康状态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为了研究这一课题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我们做如下的简化和假设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某段血管内径为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血流速度方向水平向右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血液中含有大量的正负离子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血管处于磁感应强度大小为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、方向垂直于纸面向外的匀强磁场中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是血管上侧和下侧对称的两个位置。血液流量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保持不变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384191" y="3810254"/>
                <a:ext cx="11658044" cy="2436348"/>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点电势高于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点电势</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血液流速大小</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两点间的电势差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当血液中离子浓度升高时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两点间的电势差变大</a:t>
                </a:r>
                <a:endParaRPr lang="zh-CN" altLang="zh-CN" sz="1150" dirty="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384191" y="3810254"/>
                <a:ext cx="11658044" cy="2436348"/>
              </a:xfrm>
              <a:prstGeom prst="rect">
                <a:avLst/>
              </a:prstGeom>
              <a:blipFill rotWithShape="0">
                <a:blip r:embed="rId2"/>
                <a:stretch>
                  <a:fillRect l="-680" b="-4500"/>
                </a:stretch>
              </a:blipFill>
            </p:spPr>
            <p:txBody>
              <a:bodyPr/>
              <a:lstStyle/>
              <a:p>
                <a:r>
                  <a:rPr lang="zh-CN" altLang="en-US">
                    <a:noFill/>
                  </a:rPr>
                  <a:t> </a:t>
                </a:r>
              </a:p>
            </p:txBody>
          </p:sp>
        </mc:Fallback>
      </mc:AlternateContent>
      <p:pic>
        <p:nvPicPr>
          <p:cNvPr id="9" name="image28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3386375"/>
            <a:ext cx="3083463" cy="1315466"/>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315398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根据左手定则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可知负离子向上偏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点电势低于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点电势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血液流量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稳定时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粒子所受洛伦兹力等于所受的静电力</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两点间的电势差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b="1">
                    <a:latin typeface="Times New Roman" panose="02020603050405020304" pitchFamily="18" charset="0"/>
                    <a:cs typeface="Times New Roman" panose="02020603050405020304" pitchFamily="18" charset="0"/>
                  </a:rPr>
                  <a:t>与血液中离子的浓度无关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3153981"/>
              </a:xfrm>
              <a:prstGeom prst="rect">
                <a:avLst/>
              </a:prstGeom>
              <a:blipFill rotWithShape="0">
                <a:blip r:embed="rId2"/>
                <a:stretch>
                  <a:fillRect l="-671" r="-619" b="-3282"/>
                </a:stretch>
              </a:blipFill>
            </p:spPr>
            <p:txBody>
              <a:bodyPr/>
              <a:lstStyle/>
              <a:p>
                <a:r>
                  <a:rPr lang="zh-CN" altLang="en-US">
                    <a:noFill/>
                  </a:rPr>
                  <a:t> </a:t>
                </a:r>
              </a:p>
            </p:txBody>
          </p:sp>
        </mc:Fallback>
      </mc:AlternateContent>
      <p:pic>
        <p:nvPicPr>
          <p:cNvPr id="3" name="image28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3386375"/>
            <a:ext cx="3083463" cy="1315466"/>
          </a:xfrm>
          <a:prstGeom prst="rect">
            <a:avLst/>
          </a:prstGeom>
          <a:no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466546" y="351038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94740" y="629665"/>
                <a:ext cx="11810444" cy="3482981"/>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某</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科研小组设计实验测量超导环中的电流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根据是电荷量为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的点电荷以速率</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运动会产生磁场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该运动电荷在速度方向上各点产生的磁感应强度恰为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垂直该电荷所在处速度方向上、距该电荷</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处产生的磁感应强度大小为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𝒌𝒒𝒗</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是静电力常量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是真空中的光速。将霍尔元件放在超导环的圆心处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通过测量出的霍尔电压来计算超导环的电流。已知某次实验超导环的半径为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流过霍尔元件的电流为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霍尔电压为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HBI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是常数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则超导环中的电流为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94740" y="629665"/>
                <a:ext cx="11810444" cy="3482981"/>
              </a:xfrm>
              <a:prstGeom prst="rect">
                <a:avLst/>
              </a:prstGeom>
              <a:blipFill rotWithShape="0">
                <a:blip r:embed="rId2"/>
                <a:stretch>
                  <a:fillRect l="-671" r="-361" b="-157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348740" y="4077081"/>
                <a:ext cx="11658044" cy="1768152"/>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𝐇</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𝒌𝑯</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𝐇</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𝐇</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𝒌𝑯</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𝐇</m:t>
                            </m:r>
                          </m:sub>
                        </m:sSub>
                      </m:den>
                    </m:f>
                  </m:oMath>
                </a14:m>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𝐇</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𝒌𝑯</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𝐇</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𝐇</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𝒌𝑯</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𝐇</m:t>
                            </m:r>
                          </m:sub>
                        </m:sSub>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348740" y="4077081"/>
                <a:ext cx="11658044" cy="1768152"/>
              </a:xfrm>
              <a:prstGeom prst="rect">
                <a:avLst/>
              </a:prstGeom>
              <a:blipFill rotWithShape="0">
                <a:blip r:embed="rId3"/>
                <a:stretch>
                  <a:fillRect l="-680"/>
                </a:stretch>
              </a:blipFill>
            </p:spPr>
            <p:txBody>
              <a:bodyPr/>
              <a:lstStyle/>
              <a:p>
                <a:r>
                  <a:rPr lang="zh-CN" altLang="en-US">
                    <a:noFill/>
                  </a:rPr>
                  <a:t> </a:t>
                </a:r>
              </a:p>
            </p:txBody>
          </p:sp>
        </mc:Fallback>
      </mc:AlternateContent>
      <p:pic>
        <p:nvPicPr>
          <p:cNvPr id="9" name="image282.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8022" y="4249480"/>
            <a:ext cx="3799586" cy="1584581"/>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考点</a:t>
            </a:r>
            <a:endPar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回旋加速器</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质谱仪</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电场与磁场叠加的应用实例</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3608912"/>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电荷量为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的点电荷以速率</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a:latin typeface="Times New Roman" panose="02020603050405020304" pitchFamily="18" charset="0"/>
                    <a:cs typeface="Times New Roman" panose="02020603050405020304" pitchFamily="18" charset="0"/>
                  </a:rPr>
                  <a:t>在超导环中运动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其运动一周的时间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则该点电荷产生的电流为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该点电荷运动时在霍尔元件处产生的磁感应强度大小为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𝒌𝒒𝒗</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由题意可知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该霍尔元件的霍尔电压为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HBI</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𝒌𝒒𝒗</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整理有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𝐇</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𝒌𝑯</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𝐇</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3608912"/>
              </a:xfrm>
              <a:prstGeom prst="rect">
                <a:avLst/>
              </a:prstGeom>
              <a:blipFill rotWithShape="0">
                <a:blip r:embed="rId2"/>
                <a:stretch>
                  <a:fillRect l="-671"/>
                </a:stretch>
              </a:blipFill>
            </p:spPr>
            <p:txBody>
              <a:bodyPr/>
              <a:lstStyle/>
              <a:p>
                <a:r>
                  <a:rPr lang="zh-CN" altLang="en-US">
                    <a:noFill/>
                  </a:rPr>
                  <a:t> </a:t>
                </a:r>
              </a:p>
            </p:txBody>
          </p:sp>
        </mc:Fallback>
      </mc:AlternateContent>
      <p:pic>
        <p:nvPicPr>
          <p:cNvPr id="3" name="image28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8022" y="3416300"/>
            <a:ext cx="3799586" cy="1584581"/>
          </a:xfrm>
          <a:prstGeom prst="rect">
            <a:avLst/>
          </a:prstGeom>
          <a:no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94740" y="1183119"/>
                <a:ext cx="11810444" cy="5100346"/>
              </a:xfrm>
              <a:prstGeom prst="rect">
                <a:avLst/>
              </a:prstGeom>
            </p:spPr>
            <p:txBody>
              <a:bodyPr wrap="square" lIns="121898" tIns="60948" rIns="121898" bIns="60948">
                <a:spAutoFit/>
              </a:bodyPr>
              <a:lstStyle/>
              <a:p>
                <a:pPr marL="252000" indent="-457200">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7.(2025·</a:t>
                </a:r>
                <a:r>
                  <a:rPr lang="zh-CN" altLang="zh-CN" sz="2600" b="1">
                    <a:latin typeface="Times New Roman" panose="02020603050405020304" pitchFamily="18" charset="0"/>
                    <a:cs typeface="Times New Roman" panose="02020603050405020304" pitchFamily="18" charset="0"/>
                  </a:rPr>
                  <a:t>山东潍坊模拟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某离子注入工艺原理如图所示。离子源产生的离子经小孔进入加速电场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初速度可忽略不计。加速后的离子竖直向上进入速度选择器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该区域存在水平向左的匀强电场和垂直于纸面向外的匀强磁场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通过速度选择器的离子射出后从小孔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进入电场分析器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电场分析器内为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圆弧辐射状电场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离子沿半径为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未知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的圆弧做匀速圆周运动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随后离子从小孔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射出并沿水平方向进入磁场分析器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该区域存在垂直于纸面向外的圆形匀强磁场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未画出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离子偏转后沿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的方向竖直向下射入水平向左的匀强偏转电场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最终打在水平放置的晶圆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硅片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上。已知加速电场两水平极板间的电压为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速度选择器电场、电场分析器内离子所经位置的电场强度大小均为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速度选择器、磁场分析器中的磁感应强度大小均为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偏转电场的上下边界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间距为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水平方向足够宽。晶圆半径为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圆心为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其上表面到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边界的距离为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。不计重力及离子间的相互作用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忽略边缘效应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94740" y="1183119"/>
                <a:ext cx="11810444" cy="5100346"/>
              </a:xfrm>
              <a:prstGeom prst="rect">
                <a:avLst/>
              </a:prstGeom>
              <a:blipFill rotWithShape="0">
                <a:blip r:embed="rId2"/>
                <a:stretch>
                  <a:fillRect l="-671" t="-1075" r="-155" b="-1673"/>
                </a:stretch>
              </a:blipFill>
            </p:spPr>
            <p:txBody>
              <a:bodyPr/>
              <a:lstStyle/>
              <a:p>
                <a:r>
                  <a:rPr lang="zh-CN" altLang="en-US">
                    <a:noFill/>
                  </a:rPr>
                  <a:t> </a:t>
                </a:r>
              </a:p>
            </p:txBody>
          </p:sp>
        </mc:Fallback>
      </mc:AlternateContent>
      <p:sp>
        <p:nvSpPr>
          <p:cNvPr id="9" name="矩形 8"/>
          <p:cNvSpPr/>
          <p:nvPr/>
        </p:nvSpPr>
        <p:spPr>
          <a:xfrm>
            <a:off x="213273" y="552915"/>
            <a:ext cx="11810444" cy="648230"/>
          </a:xfrm>
          <a:prstGeom prst="rect">
            <a:avLst/>
          </a:prstGeom>
        </p:spPr>
        <p:txBody>
          <a:bodyPr wrap="square" lIns="121898" tIns="60948" rIns="121898" bIns="60948">
            <a:spAutoFit/>
          </a:bodyPr>
          <a:lstStyle/>
          <a:p>
            <a:pPr algn="ctr">
              <a:lnSpc>
                <a:spcPct val="150000"/>
              </a:lnSpc>
              <a:spcAft>
                <a:spcPts val="0"/>
              </a:spcAft>
              <a:tabLst>
                <a:tab pos="2610485" algn="l"/>
              </a:tabLst>
            </a:pPr>
            <a:r>
              <a:rPr lang="en-US" altLang="zh-CN" sz="2600" kern="100" dirty="0">
                <a:latin typeface="Times New Roman"/>
                <a:ea typeface="微软雅黑"/>
                <a:cs typeface="Courier New"/>
              </a:rPr>
              <a:t>B</a:t>
            </a:r>
            <a:r>
              <a:rPr lang="zh-CN" altLang="zh-CN" sz="2600" kern="100" dirty="0">
                <a:latin typeface="Times New Roman"/>
                <a:ea typeface="微软雅黑"/>
                <a:cs typeface="Times New Roman"/>
              </a:rPr>
              <a:t>级　综合提升练</a:t>
            </a:r>
            <a:endParaRPr lang="zh-CN" altLang="zh-CN" sz="1050" kern="100" dirty="0">
              <a:effectLst/>
              <a:latin typeface="宋体"/>
              <a:cs typeface="Courier New"/>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6319585" cy="452448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通过速度选择器离子的比荷</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离子在电场分析器中运动轨迹的半径</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及运动时间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磁场分析器中</a:t>
                </a:r>
                <a:r>
                  <a:rPr lang="en-US" altLang="zh-CN" sz="2600" b="1">
                    <a:latin typeface="宋体" panose="02010600030101010101" pitchFamily="2"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圆形匀强磁场</a:t>
                </a:r>
                <a:r>
                  <a:rPr lang="en-US" altLang="zh-CN" sz="2600" b="1">
                    <a:latin typeface="宋体" panose="02010600030101010101" pitchFamily="2"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区域的最小面积</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若离子需恰好打在晶圆上表面的边缘处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求偏转电场的电场强度大小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6319585" cy="4524484"/>
              </a:xfrm>
              <a:prstGeom prst="rect">
                <a:avLst/>
              </a:prstGeom>
              <a:blipFill rotWithShape="0">
                <a:blip r:embed="rId2"/>
                <a:stretch>
                  <a:fillRect l="-1254" r="-1254" b="-538"/>
                </a:stretch>
              </a:blipFill>
            </p:spPr>
            <p:txBody>
              <a:bodyPr/>
              <a:lstStyle/>
              <a:p>
                <a:r>
                  <a:rPr lang="zh-CN" altLang="en-US">
                    <a:noFill/>
                  </a:rPr>
                  <a:t> </a:t>
                </a:r>
              </a:p>
            </p:txBody>
          </p:sp>
        </mc:Fallback>
      </mc:AlternateContent>
      <p:pic>
        <p:nvPicPr>
          <p:cNvPr id="3" name="image28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43287" y="836676"/>
            <a:ext cx="4752594" cy="4269620"/>
          </a:xfrm>
          <a:prstGeom prst="rect">
            <a:avLst/>
          </a:prstGeom>
          <a:no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428204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𝑩𝑼</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(4)</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𝑹𝑼</m:t>
                        </m:r>
                      </m:num>
                      <m:den>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在速度选择器中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得</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在加速电场中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由动能定理有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解得离子的比荷为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4282045"/>
              </a:xfrm>
              <a:prstGeom prst="rect">
                <a:avLst/>
              </a:prstGeom>
              <a:blipFill rotWithShape="0">
                <a:blip r:embed="rId2"/>
                <a:stretch>
                  <a:fillRect l="-671" b="-142"/>
                </a:stretch>
              </a:blipFill>
            </p:spPr>
            <p:txBody>
              <a:bodyPr/>
              <a:lstStyle/>
              <a:p>
                <a:r>
                  <a:rPr lang="zh-CN" altLang="en-US">
                    <a:noFill/>
                  </a:rPr>
                  <a:t> </a:t>
                </a:r>
              </a:p>
            </p:txBody>
          </p:sp>
        </mc:Fallback>
      </mc:AlternateContent>
      <p:pic>
        <p:nvPicPr>
          <p:cNvPr id="3" name="image28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59314" y="836676"/>
            <a:ext cx="4752594" cy="4269620"/>
          </a:xfrm>
          <a:prstGeom prst="rect">
            <a:avLst/>
          </a:prstGeom>
          <a:noFill/>
          <a:ln>
            <a:noFill/>
          </a:ln>
        </p:spPr>
      </p:pic>
    </p:spTree>
    <p:extLst>
      <p:ext uri="{BB962C8B-B14F-4D97-AF65-F5344CB8AC3E}">
        <p14:creationId xmlns:p14="http://schemas.microsoft.com/office/powerpoint/2010/main" val="32224760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713078"/>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在电场分析器中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den>
                    </m:f>
                  </m:oMath>
                </a14:m>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在电场分析器中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zh-CN" altLang="zh-CN" sz="2600" b="1" dirty="0">
                    <a:latin typeface="Times New Roman" panose="02020603050405020304" pitchFamily="18" charset="0"/>
                    <a:cs typeface="Times New Roman" panose="02020603050405020304" pitchFamily="18" charset="0"/>
                  </a:rPr>
                  <a:t>得</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离子在电场分析器中运动的时间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𝑩𝑼</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在磁场分析器中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zh-CN" altLang="zh-CN" sz="2600" b="1" dirty="0">
                    <a:latin typeface="Times New Roman" panose="02020603050405020304" pitchFamily="18" charset="0"/>
                    <a:cs typeface="Times New Roman" panose="02020603050405020304" pitchFamily="18" charset="0"/>
                  </a:rPr>
                  <a:t>得</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𝒒𝑩</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den>
                    </m:f>
                  </m:oMath>
                </a14:m>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由几何关系可知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当匀强磁场面积最小时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其半径</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den>
                    </m:f>
                  </m:oMath>
                </a14:m>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713078"/>
              </a:xfrm>
              <a:prstGeom prst="rect">
                <a:avLst/>
              </a:prstGeom>
              <a:blipFill rotWithShape="0">
                <a:blip r:embed="rId2"/>
                <a:stretch>
                  <a:fillRect l="-671"/>
                </a:stretch>
              </a:blipFill>
            </p:spPr>
            <p:txBody>
              <a:bodyPr/>
              <a:lstStyle/>
              <a:p>
                <a:r>
                  <a:rPr lang="zh-CN" altLang="en-US">
                    <a:noFill/>
                  </a:rPr>
                  <a:t> </a:t>
                </a:r>
              </a:p>
            </p:txBody>
          </p:sp>
        </mc:Fallback>
      </mc:AlternateContent>
      <p:pic>
        <p:nvPicPr>
          <p:cNvPr id="3" name="image28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04722" y="633349"/>
            <a:ext cx="4229259" cy="3900551"/>
          </a:xfrm>
          <a:prstGeom prst="rect">
            <a:avLst/>
          </a:prstGeom>
          <a:noFill/>
          <a:ln>
            <a:noFill/>
          </a:ln>
        </p:spPr>
      </p:pic>
    </p:spTree>
    <p:extLst>
      <p:ext uri="{BB962C8B-B14F-4D97-AF65-F5344CB8AC3E}">
        <p14:creationId xmlns:p14="http://schemas.microsoft.com/office/powerpoint/2010/main" val="21274634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linds(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linds(horizontal)">
                                      <p:cBhvr>
                                        <p:cTn id="3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381647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cs typeface="Times New Roman" panose="02020603050405020304" pitchFamily="18" charset="0"/>
                  </a:rPr>
                  <a:t>在偏转电场中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竖直方向有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水平方向有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𝒒𝑬</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由几何关系有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num>
                      <m:den>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联立解得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𝑹𝑼</m:t>
                        </m:r>
                      </m:num>
                      <m:den>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3816470"/>
              </a:xfrm>
              <a:prstGeom prst="rect">
                <a:avLst/>
              </a:prstGeom>
              <a:blipFill rotWithShape="0">
                <a:blip r:embed="rId2"/>
                <a:stretch>
                  <a:fillRect l="-671"/>
                </a:stretch>
              </a:blipFill>
            </p:spPr>
            <p:txBody>
              <a:bodyPr/>
              <a:lstStyle/>
              <a:p>
                <a:r>
                  <a:rPr lang="zh-CN" altLang="en-US">
                    <a:noFill/>
                  </a:rPr>
                  <a:t> </a:t>
                </a:r>
              </a:p>
            </p:txBody>
          </p:sp>
        </mc:Fallback>
      </mc:AlternateContent>
      <p:pic>
        <p:nvPicPr>
          <p:cNvPr id="3" name="image28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04722" y="633349"/>
            <a:ext cx="4229259" cy="3900551"/>
          </a:xfrm>
          <a:prstGeom prst="rect">
            <a:avLst/>
          </a:prstGeom>
          <a:noFill/>
          <a:ln>
            <a:noFill/>
          </a:ln>
        </p:spPr>
      </p:pic>
    </p:spTree>
    <p:extLst>
      <p:ext uri="{BB962C8B-B14F-4D97-AF65-F5344CB8AC3E}">
        <p14:creationId xmlns:p14="http://schemas.microsoft.com/office/powerpoint/2010/main" val="34937888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629665"/>
            <a:ext cx="11810444" cy="484938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rPr>
              <a:t>8.(2025·</a:t>
            </a:r>
            <a:r>
              <a:rPr lang="zh-CN" altLang="zh-CN" sz="2600" b="1">
                <a:latin typeface="Times New Roman" panose="02020603050405020304" pitchFamily="18" charset="0"/>
                <a:cs typeface="Times New Roman" panose="02020603050405020304" pitchFamily="18" charset="0"/>
              </a:rPr>
              <a:t>云南卷</a:t>
            </a:r>
            <a:r>
              <a:rPr lang="en-US" altLang="zh-CN" sz="2600">
                <a:latin typeface="Times New Roman" panose="02020603050405020304" pitchFamily="18" charset="0"/>
                <a:ea typeface="微软雅黑" panose="020B0503020204020204" pitchFamily="34" charset="-122"/>
              </a:rPr>
              <a:t>,14)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磁屏蔽技术可以降低外界磁场对屏蔽区域的干扰。如图所示</a:t>
            </a:r>
            <a:r>
              <a:rPr lang="en-US" altLang="zh-CN" sz="2600">
                <a:latin typeface="Times New Roman" panose="02020603050405020304" pitchFamily="18" charset="0"/>
                <a:ea typeface="微软雅黑" panose="020B0503020204020204" pitchFamily="34" charset="-122"/>
              </a:rPr>
              <a:t>,</a:t>
            </a:r>
            <a:r>
              <a:rPr lang="en-US" altLang="zh-CN" sz="2600" i="1">
                <a:latin typeface="Times New Roman" panose="02020603050405020304" pitchFamily="18" charset="0"/>
                <a:ea typeface="微软雅黑" panose="020B0503020204020204" pitchFamily="34" charset="-122"/>
              </a:rPr>
              <a:t>x</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区域存在垂直</a:t>
            </a:r>
            <a:r>
              <a:rPr lang="en-US" altLang="zh-CN" sz="2600" i="1">
                <a:latin typeface="Times New Roman" panose="02020603050405020304" pitchFamily="18" charset="0"/>
                <a:ea typeface="微软雅黑" panose="020B0503020204020204" pitchFamily="34" charset="-122"/>
              </a:rPr>
              <a:t>Oxy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平面向里的匀强磁场</a:t>
            </a:r>
            <a:r>
              <a:rPr lang="en-US" altLang="zh-CN" sz="2600">
                <a:latin typeface="Times New Roman" panose="02020603050405020304" pitchFamily="18" charset="0"/>
                <a:ea typeface="微软雅黑" panose="020B0503020204020204" pitchFamily="34" charset="-122"/>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其磁感应强度大小为</a:t>
            </a:r>
            <a:r>
              <a:rPr lang="en-US" altLang="zh-CN" sz="2600" i="1">
                <a:latin typeface="Times New Roman" panose="02020603050405020304" pitchFamily="18" charset="0"/>
                <a:ea typeface="微软雅黑" panose="020B0503020204020204" pitchFamily="34" charset="-122"/>
              </a:rPr>
              <a:t>B</a:t>
            </a:r>
            <a:r>
              <a:rPr lang="en-US" altLang="zh-CN" sz="2600" baseline="-25000">
                <a:latin typeface="Times New Roman" panose="02020603050405020304" pitchFamily="18" charset="0"/>
                <a:ea typeface="微软雅黑" panose="020B0503020204020204" pitchFamily="34" charset="-122"/>
              </a:rPr>
              <a:t>1</a:t>
            </a:r>
            <a:r>
              <a:rPr lang="en-US" altLang="zh-CN" sz="2600">
                <a:latin typeface="Times New Roman" panose="02020603050405020304" pitchFamily="18" charset="0"/>
                <a:ea typeface="微软雅黑" panose="020B0503020204020204" pitchFamily="34" charset="-122"/>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未知</a:t>
            </a:r>
            <a:r>
              <a:rPr lang="en-US" altLang="zh-CN" sz="2600">
                <a:latin typeface="Times New Roman" panose="02020603050405020304" pitchFamily="18" charset="0"/>
                <a:ea typeface="微软雅黑" panose="020B0503020204020204" pitchFamily="34" charset="-122"/>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。第一象限内存在边长为</a:t>
            </a:r>
            <a:r>
              <a:rPr lang="en-US" altLang="zh-CN" sz="2600">
                <a:latin typeface="Times New Roman" panose="02020603050405020304" pitchFamily="18" charset="0"/>
                <a:ea typeface="微软雅黑" panose="020B0503020204020204" pitchFamily="34" charset="-122"/>
              </a:rPr>
              <a:t>2</a:t>
            </a:r>
            <a:r>
              <a:rPr lang="en-US" altLang="zh-CN" sz="2600" i="1">
                <a:latin typeface="Times New Roman" panose="02020603050405020304" pitchFamily="18" charset="0"/>
                <a:ea typeface="微软雅黑" panose="020B0503020204020204" pitchFamily="34" charset="-122"/>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的正方形磁屏蔽区</a:t>
            </a:r>
            <a:r>
              <a:rPr lang="en-US" altLang="zh-CN" sz="2600" i="1">
                <a:latin typeface="Times New Roman" panose="02020603050405020304" pitchFamily="18" charset="0"/>
                <a:ea typeface="微软雅黑" panose="020B0503020204020204" pitchFamily="34" charset="-122"/>
              </a:rPr>
              <a:t>ONPQ</a:t>
            </a:r>
            <a:r>
              <a:rPr lang="en-US" altLang="zh-CN" sz="2600">
                <a:latin typeface="Times New Roman" panose="02020603050405020304" pitchFamily="18" charset="0"/>
                <a:ea typeface="微软雅黑" panose="020B0503020204020204" pitchFamily="34" charset="-122"/>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经磁屏蔽后</a:t>
            </a:r>
            <a:r>
              <a:rPr lang="en-US" altLang="zh-CN" sz="2600">
                <a:latin typeface="Times New Roman" panose="02020603050405020304" pitchFamily="18" charset="0"/>
                <a:ea typeface="微软雅黑" panose="020B0503020204020204" pitchFamily="34" charset="-122"/>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该区域内的匀强磁场方向仍垂直</a:t>
            </a:r>
            <a:r>
              <a:rPr lang="en-US" altLang="zh-CN" sz="2600" i="1">
                <a:latin typeface="Times New Roman" panose="02020603050405020304" pitchFamily="18" charset="0"/>
                <a:ea typeface="微软雅黑" panose="020B0503020204020204" pitchFamily="34" charset="-122"/>
              </a:rPr>
              <a:t>Oxy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平面向里</a:t>
            </a:r>
            <a:r>
              <a:rPr lang="en-US" altLang="zh-CN" sz="2600">
                <a:latin typeface="Times New Roman" panose="02020603050405020304" pitchFamily="18" charset="0"/>
                <a:ea typeface="微软雅黑" panose="020B0503020204020204" pitchFamily="34" charset="-122"/>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其磁感应强度大小为</a:t>
            </a:r>
            <a:r>
              <a:rPr lang="en-US" altLang="zh-CN" sz="2600" i="1">
                <a:latin typeface="Times New Roman" panose="02020603050405020304" pitchFamily="18" charset="0"/>
                <a:ea typeface="微软雅黑" panose="020B0503020204020204" pitchFamily="34" charset="-122"/>
              </a:rPr>
              <a:t>B</a:t>
            </a:r>
            <a:r>
              <a:rPr lang="en-US" altLang="zh-CN" sz="2600" baseline="-25000">
                <a:latin typeface="Times New Roman" panose="02020603050405020304" pitchFamily="18" charset="0"/>
                <a:ea typeface="微软雅黑" panose="020B0503020204020204" pitchFamily="34" charset="-122"/>
              </a:rPr>
              <a:t>2</a:t>
            </a:r>
            <a:r>
              <a:rPr lang="en-US" altLang="zh-CN" sz="2600">
                <a:latin typeface="Times New Roman" panose="02020603050405020304" pitchFamily="18" charset="0"/>
                <a:ea typeface="微软雅黑" panose="020B0503020204020204" pitchFamily="34" charset="-122"/>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未知</a:t>
            </a:r>
            <a:r>
              <a:rPr lang="en-US" altLang="zh-CN" sz="2600">
                <a:latin typeface="Times New Roman" panose="02020603050405020304" pitchFamily="18" charset="0"/>
                <a:ea typeface="微软雅黑" panose="020B0503020204020204" pitchFamily="34" charset="-122"/>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但满足</a:t>
            </a:r>
            <a:r>
              <a:rPr lang="en-US" altLang="zh-CN" sz="2600">
                <a:latin typeface="Times New Roman" panose="02020603050405020304" pitchFamily="18" charset="0"/>
                <a:ea typeface="微软雅黑" panose="020B0503020204020204" pitchFamily="34" charset="-122"/>
              </a:rPr>
              <a:t>0&lt;</a:t>
            </a:r>
            <a:r>
              <a:rPr lang="en-US" altLang="zh-CN" sz="2600" i="1">
                <a:latin typeface="Times New Roman" panose="02020603050405020304" pitchFamily="18" charset="0"/>
                <a:ea typeface="微软雅黑" panose="020B0503020204020204" pitchFamily="34" charset="-122"/>
              </a:rPr>
              <a:t>B</a:t>
            </a:r>
            <a:r>
              <a:rPr lang="en-US" altLang="zh-CN" sz="2600" baseline="-25000">
                <a:latin typeface="Times New Roman" panose="02020603050405020304" pitchFamily="18" charset="0"/>
                <a:ea typeface="微软雅黑" panose="020B0503020204020204" pitchFamily="34" charset="-122"/>
              </a:rPr>
              <a:t>2</a:t>
            </a:r>
            <a:r>
              <a:rPr lang="en-US" altLang="zh-CN" sz="2600">
                <a:latin typeface="Times New Roman" panose="02020603050405020304" pitchFamily="18" charset="0"/>
                <a:ea typeface="微软雅黑" panose="020B0503020204020204" pitchFamily="34" charset="-122"/>
              </a:rPr>
              <a:t>&lt;</a:t>
            </a:r>
            <a:r>
              <a:rPr lang="en-US" altLang="zh-CN" sz="2600" i="1">
                <a:latin typeface="Times New Roman" panose="02020603050405020304" pitchFamily="18" charset="0"/>
                <a:ea typeface="微软雅黑" panose="020B0503020204020204" pitchFamily="34" charset="-122"/>
              </a:rPr>
              <a:t>B</a:t>
            </a:r>
            <a:r>
              <a:rPr lang="en-US" altLang="zh-CN" sz="2600" baseline="-25000">
                <a:latin typeface="Times New Roman" panose="02020603050405020304" pitchFamily="18" charset="0"/>
                <a:ea typeface="微软雅黑" panose="020B0503020204020204" pitchFamily="34" charset="-122"/>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。某质量为</a:t>
            </a:r>
            <a:r>
              <a:rPr lang="en-US" altLang="zh-CN" sz="2600" i="1">
                <a:latin typeface="Times New Roman" panose="02020603050405020304" pitchFamily="18" charset="0"/>
                <a:ea typeface="微软雅黑" panose="020B0503020204020204" pitchFamily="34" charset="-122"/>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i="1">
                <a:latin typeface="Times New Roman" panose="02020603050405020304" pitchFamily="18" charset="0"/>
                <a:ea typeface="微软雅黑" panose="020B0503020204020204" pitchFamily="34" charset="-122"/>
              </a:rPr>
              <a:t>q</a:t>
            </a:r>
            <a:r>
              <a:rPr lang="en-US" altLang="zh-CN" sz="2600">
                <a:latin typeface="Times New Roman" panose="02020603050405020304" pitchFamily="18" charset="0"/>
                <a:ea typeface="微软雅黑" panose="020B0503020204020204" pitchFamily="34" charset="-122"/>
              </a:rPr>
              <a:t>(</a:t>
            </a:r>
            <a:r>
              <a:rPr lang="en-US" altLang="zh-CN" sz="2600" i="1">
                <a:latin typeface="Times New Roman" panose="02020603050405020304" pitchFamily="18" charset="0"/>
                <a:ea typeface="微软雅黑" panose="020B0503020204020204" pitchFamily="34" charset="-122"/>
              </a:rPr>
              <a:t>q</a:t>
            </a:r>
            <a:r>
              <a:rPr lang="en-US" altLang="zh-CN" sz="2600">
                <a:latin typeface="Times New Roman" panose="02020603050405020304" pitchFamily="18" charset="0"/>
                <a:ea typeface="微软雅黑" panose="020B0503020204020204" pitchFamily="34" charset="-122"/>
              </a:rPr>
              <a:t>&gt;0)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的带电粒子通过速度选择器后</a:t>
            </a:r>
            <a:r>
              <a:rPr lang="en-US" altLang="zh-CN" sz="2600">
                <a:latin typeface="Times New Roman" panose="02020603050405020304" pitchFamily="18" charset="0"/>
                <a:ea typeface="微软雅黑" panose="020B0503020204020204" pitchFamily="34" charset="-122"/>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rPr>
              <a:t>Oxy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平面内垂直</a:t>
            </a:r>
            <a:r>
              <a:rPr lang="en-US" altLang="zh-CN" sz="2600" i="1">
                <a:latin typeface="Times New Roman" panose="02020603050405020304" pitchFamily="18" charset="0"/>
                <a:ea typeface="微软雅黑" panose="020B0503020204020204" pitchFamily="34" charset="-122"/>
              </a:rPr>
              <a:t>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轴射入</a:t>
            </a:r>
            <a:r>
              <a:rPr lang="en-US" altLang="zh-CN" sz="2600" i="1">
                <a:latin typeface="Times New Roman" panose="02020603050405020304" pitchFamily="18" charset="0"/>
                <a:ea typeface="微软雅黑" panose="020B0503020204020204" pitchFamily="34" charset="-122"/>
              </a:rPr>
              <a:t>x</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区域</a:t>
            </a:r>
            <a:r>
              <a:rPr lang="en-US" altLang="zh-CN" sz="2600">
                <a:latin typeface="Times New Roman" panose="02020603050405020304" pitchFamily="18" charset="0"/>
                <a:ea typeface="微软雅黑" panose="020B0503020204020204" pitchFamily="34" charset="-122"/>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经磁场偏转后刚好从</a:t>
            </a:r>
            <a:r>
              <a:rPr lang="en-US" altLang="zh-CN" sz="2600" i="1">
                <a:latin typeface="Times New Roman" panose="02020603050405020304" pitchFamily="18" charset="0"/>
                <a:ea typeface="微软雅黑" panose="020B0503020204020204" pitchFamily="34" charset="-122"/>
              </a:rPr>
              <a:t>ON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中点垂直</a:t>
            </a:r>
            <a:r>
              <a:rPr lang="en-US" altLang="zh-CN" sz="2600" i="1">
                <a:latin typeface="Times New Roman" panose="02020603050405020304" pitchFamily="18" charset="0"/>
                <a:ea typeface="微软雅黑" panose="020B0503020204020204" pitchFamily="34" charset="-122"/>
              </a:rPr>
              <a:t>ON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射入磁屏蔽区域。速度选择器两极板间电压</a:t>
            </a:r>
            <a:r>
              <a:rPr lang="en-US" altLang="zh-CN" sz="2600" i="1">
                <a:latin typeface="Times New Roman" panose="02020603050405020304" pitchFamily="18" charset="0"/>
                <a:ea typeface="微软雅黑" panose="020B0503020204020204" pitchFamily="34" charset="-122"/>
              </a:rPr>
              <a:t>U</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、间距</a:t>
            </a:r>
            <a:r>
              <a:rPr lang="en-US" altLang="zh-CN" sz="2600" i="1">
                <a:latin typeface="Times New Roman" panose="02020603050405020304" pitchFamily="18" charset="0"/>
                <a:ea typeface="微软雅黑" panose="020B0503020204020204" pitchFamily="34" charset="-122"/>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、内部磁感应强度大小</a:t>
            </a:r>
            <a:r>
              <a:rPr lang="en-US" altLang="zh-CN" sz="2600" i="1">
                <a:latin typeface="Times New Roman" panose="02020603050405020304" pitchFamily="18" charset="0"/>
                <a:ea typeface="微软雅黑" panose="020B0503020204020204" pitchFamily="34" charset="-122"/>
              </a:rPr>
              <a:t>B</a:t>
            </a:r>
            <a:r>
              <a:rPr lang="en-US" altLang="zh-CN" sz="2600" baseline="-25000">
                <a:latin typeface="Times New Roman" panose="02020603050405020304" pitchFamily="18" charset="0"/>
                <a:ea typeface="微软雅黑" panose="020B0503020204020204" pitchFamily="34" charset="-122"/>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均已知</a:t>
            </a:r>
            <a:r>
              <a:rPr lang="en-US" altLang="zh-CN" sz="2600">
                <a:latin typeface="Times New Roman" panose="02020603050405020304" pitchFamily="18" charset="0"/>
                <a:ea typeface="微软雅黑" panose="020B0503020204020204" pitchFamily="34" charset="-122"/>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不考虑该粒子的重力。</a:t>
            </a:r>
            <a:endParaRPr lang="zh-CN" altLang="zh-CN" sz="1050" kern="100" dirty="0">
              <a:effectLst/>
              <a:latin typeface="宋体"/>
              <a:cs typeface="Courier New"/>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7132385" cy="285922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求该粒子通过速度选择器的速率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以及</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轴上可能检测到该粒子的范围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定义磁屏蔽效率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处检测到该粒子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η</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是多少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7132385" cy="2859220"/>
              </a:xfrm>
              <a:prstGeom prst="rect">
                <a:avLst/>
              </a:prstGeom>
              <a:blipFill rotWithShape="0">
                <a:blip r:embed="rId2"/>
                <a:stretch>
                  <a:fillRect l="-1110" b="-1493"/>
                </a:stretch>
              </a:blipFill>
            </p:spPr>
            <p:txBody>
              <a:bodyPr/>
              <a:lstStyle/>
              <a:p>
                <a:r>
                  <a:rPr lang="zh-CN" altLang="en-US">
                    <a:noFill/>
                  </a:rPr>
                  <a:t> </a:t>
                </a:r>
              </a:p>
            </p:txBody>
          </p:sp>
        </mc:Fallback>
      </mc:AlternateContent>
      <p:pic>
        <p:nvPicPr>
          <p:cNvPr id="3" name="image28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422" y="620649"/>
            <a:ext cx="3888486" cy="3493326"/>
          </a:xfrm>
          <a:prstGeom prst="rect">
            <a:avLst/>
          </a:prstGeom>
          <a:no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399498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𝒒𝑳</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(3)60%</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由力的平衡条件有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又</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联立解得该粒子通过速度选择器的速率</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画出粒子在第四象限运动轨迹图如图甲所示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由几何关系可知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3994980"/>
              </a:xfrm>
              <a:prstGeom prst="rect">
                <a:avLst/>
              </a:prstGeom>
              <a:blipFill rotWithShape="0">
                <a:blip r:embed="rId2"/>
                <a:stretch>
                  <a:fillRect l="-671" b="-2439"/>
                </a:stretch>
              </a:blipFill>
            </p:spPr>
            <p:txBody>
              <a:bodyPr/>
              <a:lstStyle/>
              <a:p>
                <a:r>
                  <a:rPr lang="zh-CN" altLang="en-US">
                    <a:noFill/>
                  </a:rPr>
                  <a:t> </a:t>
                </a:r>
              </a:p>
            </p:txBody>
          </p:sp>
        </mc:Fallback>
      </mc:AlternateContent>
      <p:pic>
        <p:nvPicPr>
          <p:cNvPr id="4" name="image28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652273"/>
            <a:ext cx="3257677" cy="3122723"/>
          </a:xfrm>
          <a:prstGeom prst="rect">
            <a:avLst/>
          </a:prstGeom>
          <a:noFill/>
          <a:ln>
            <a:noFill/>
          </a:ln>
        </p:spPr>
      </p:pic>
      <mc:AlternateContent xmlns:mc="http://schemas.openxmlformats.org/markup-compatibility/2006" xmlns:a14="http://schemas.microsoft.com/office/drawing/2010/main">
        <mc:Choice Requires="a14">
          <p:sp>
            <p:nvSpPr>
              <p:cNvPr id="5" name="矩形 4"/>
              <p:cNvSpPr/>
              <p:nvPr/>
            </p:nvSpPr>
            <p:spPr>
              <a:xfrm>
                <a:off x="183835" y="4479062"/>
                <a:ext cx="9812557" cy="1796389"/>
              </a:xfrm>
              <a:prstGeom prst="rect">
                <a:avLst/>
              </a:prstGeom>
            </p:spPr>
            <p:txBody>
              <a:bodyPr>
                <a:spAutoFit/>
              </a:bodyPr>
              <a:lstStyle/>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由洛伦兹力提供向心力有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𝒒𝑳</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83835" y="4479062"/>
                <a:ext cx="9812557" cy="1796389"/>
              </a:xfrm>
              <a:prstGeom prst="rect">
                <a:avLst/>
              </a:prstGeom>
              <a:blipFill rotWithShape="0">
                <a:blip r:embed="rId4"/>
                <a:stretch>
                  <a:fillRect l="-111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26484783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linds(horizontal)">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blinds(horizontal)">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Effect transition="in" filter="blinds(horizontal)">
                                      <p:cBhvr>
                                        <p:cTn id="3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550673"/>
            <a:ext cx="11810444" cy="305536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若磁屏蔽区的磁感应强度大小恰好等于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则粒子在磁屏蔽区运动的轨迹半径为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由几何关系可知</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dirty="0">
                <a:latin typeface="Times New Roman" panose="02020603050405020304" pitchFamily="18" charset="0"/>
                <a:cs typeface="Times New Roman" panose="02020603050405020304" pitchFamily="18" charset="0"/>
              </a:rPr>
              <a:t>轴上</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dirty="0">
                <a:latin typeface="Times New Roman" panose="02020603050405020304" pitchFamily="18" charset="0"/>
                <a:cs typeface="Times New Roman" panose="02020603050405020304" pitchFamily="18" charset="0"/>
              </a:rPr>
              <a:t>处可检测到该粒子</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若磁屏蔽区的磁感应强度大小为零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则粒子平行于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dirty="0">
                <a:latin typeface="Times New Roman" panose="02020603050405020304" pitchFamily="18" charset="0"/>
                <a:cs typeface="Times New Roman" panose="02020603050405020304" pitchFamily="18" charset="0"/>
              </a:rPr>
              <a:t>轴通过磁屏蔽区后做半径为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dirty="0">
                <a:latin typeface="Times New Roman" panose="02020603050405020304" pitchFamily="18" charset="0"/>
                <a:cs typeface="Times New Roman" panose="02020603050405020304" pitchFamily="18" charset="0"/>
              </a:rPr>
              <a:t>的圆周运动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由几何关系可知</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dirty="0">
                <a:latin typeface="Times New Roman" panose="02020603050405020304" pitchFamily="18" charset="0"/>
                <a:cs typeface="Times New Roman" panose="02020603050405020304" pitchFamily="18" charset="0"/>
              </a:rPr>
              <a:t>轴上</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dirty="0">
                <a:latin typeface="Times New Roman" panose="02020603050405020304" pitchFamily="18" charset="0"/>
                <a:cs typeface="Times New Roman" panose="02020603050405020304" pitchFamily="18" charset="0"/>
              </a:rPr>
              <a:t>处可检测到该粒子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dirty="0">
                <a:latin typeface="Times New Roman" panose="02020603050405020304" pitchFamily="18" charset="0"/>
                <a:cs typeface="Times New Roman" panose="02020603050405020304" pitchFamily="18" charset="0"/>
              </a:rPr>
              <a:t>轴上可能检测到该粒子的范围为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06235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1855035"/>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作用</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测量</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带电粒子质量和分离同位素。</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原理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质谱仪</a:t>
            </a:r>
            <a:endParaRPr lang="zh-CN" altLang="zh-CN" sz="1800" b="1" kern="1400" dirty="0">
              <a:effectLst/>
              <a:latin typeface="Cambria"/>
              <a:ea typeface="宋体"/>
              <a:cs typeface="Times New Roman"/>
            </a:endParaRPr>
          </a:p>
        </p:txBody>
      </p:sp>
      <p:pic>
        <p:nvPicPr>
          <p:cNvPr id="4" name="image26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422" y="1916811"/>
            <a:ext cx="3492119" cy="2795913"/>
          </a:xfrm>
          <a:prstGeom prst="rect">
            <a:avLst/>
          </a:prstGeom>
        </p:spPr>
      </p:pic>
      <mc:AlternateContent xmlns:mc="http://schemas.openxmlformats.org/markup-compatibility/2006" xmlns:a14="http://schemas.microsoft.com/office/drawing/2010/main">
        <mc:Choice Requires="a14">
          <p:sp>
            <p:nvSpPr>
              <p:cNvPr id="5" name="矩形 4"/>
              <p:cNvSpPr/>
              <p:nvPr/>
            </p:nvSpPr>
            <p:spPr>
              <a:xfrm>
                <a:off x="427704" y="3131316"/>
                <a:ext cx="6092825" cy="3131435"/>
              </a:xfrm>
              <a:prstGeom prst="rect">
                <a:avLst/>
              </a:prstGeom>
            </p:spPr>
            <p:txBody>
              <a:bodyPr>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加速电场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偏转磁场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可得</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27704" y="3131316"/>
                <a:ext cx="6092825" cy="3131435"/>
              </a:xfrm>
              <a:prstGeom prst="rect">
                <a:avLst/>
              </a:prstGeom>
              <a:blipFill rotWithShape="0">
                <a:blip r:embed="rId3"/>
                <a:stretch>
                  <a:fillRect l="-180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550673"/>
            <a:ext cx="11810444" cy="185939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若在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处检测到该粒子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画出粒子在磁屏蔽区运动轨迹如图乙所示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设粒子在磁屏蔽区的轨迹圆半径为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则由几何关系可得</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p:txBody>
      </p:sp>
      <p:pic>
        <p:nvPicPr>
          <p:cNvPr id="4" name="image28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422" y="1480371"/>
            <a:ext cx="3492119" cy="3278944"/>
          </a:xfrm>
          <a:prstGeom prst="rect">
            <a:avLst/>
          </a:prstGeom>
          <a:noFill/>
          <a:ln>
            <a:noFill/>
          </a:ln>
        </p:spPr>
      </p:pic>
      <mc:AlternateContent xmlns:mc="http://schemas.openxmlformats.org/markup-compatibility/2006" xmlns:a14="http://schemas.microsoft.com/office/drawing/2010/main">
        <mc:Choice Requires="a14">
          <p:sp>
            <p:nvSpPr>
              <p:cNvPr id="5" name="矩形 4"/>
              <p:cNvSpPr/>
              <p:nvPr/>
            </p:nvSpPr>
            <p:spPr>
              <a:xfrm>
                <a:off x="160877" y="2518615"/>
                <a:ext cx="6092825" cy="2854628"/>
              </a:xfrm>
              <a:prstGeom prst="rect">
                <a:avLst/>
              </a:prstGeom>
            </p:spPr>
            <p:txBody>
              <a:bodyPr>
                <a:spAutoFit/>
              </a:bodyPr>
              <a:lstStyle/>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又</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联立解得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a:p>
                <a:pPr>
                  <a:lnSpc>
                    <a:spcPct val="150000"/>
                  </a:lnSpc>
                  <a:spcAft>
                    <a:spcPts val="565"/>
                  </a:spcAft>
                  <a:tabLst>
                    <a:tab pos="2970530" algn="l"/>
                  </a:tabLst>
                </a:pPr>
                <a:r>
                  <a:rPr lang="zh-CN" altLang="zh-CN" sz="2600" b="1" dirty="0">
                    <a:latin typeface="Times New Roman" panose="02020603050405020304" pitchFamily="18" charset="0"/>
                    <a:cs typeface="Times New Roman" panose="02020603050405020304" pitchFamily="18" charset="0"/>
                  </a:rPr>
                  <a:t>磁屏蔽效率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100%=60%</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60877" y="2518615"/>
                <a:ext cx="6092825" cy="2854628"/>
              </a:xfrm>
              <a:prstGeom prst="rect">
                <a:avLst/>
              </a:prstGeom>
              <a:blipFill rotWithShape="0">
                <a:blip r:embed="rId3"/>
                <a:stretch>
                  <a:fillRect l="-180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6651426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linds(horizont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blinds(horizontal)">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blinds(horizontal)">
                                      <p:cBhvr>
                                        <p:cTn id="2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542207"/>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广东湛江模拟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质谱仪是一种测定带电粒子质量和分析同位素的重要工具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它的构造如图所示。粒子源</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产生的各种不同正粒子束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速度可视为零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、带电荷量为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粒子重力不计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经电压为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的加速电场加速后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从小孔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垂直于磁感线进入匀强磁场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运转半周后到达照相底片上的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3" name="image26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75311" y="2971546"/>
            <a:ext cx="2592324" cy="3232765"/>
          </a:xfrm>
          <a:prstGeom prst="rect">
            <a:avLst/>
          </a:prstGeom>
        </p:spPr>
      </p:pic>
      <mc:AlternateContent xmlns:mc="http://schemas.openxmlformats.org/markup-compatibility/2006" xmlns:a14="http://schemas.microsoft.com/office/drawing/2010/main">
        <mc:Choice Requires="a14">
          <p:sp>
            <p:nvSpPr>
              <p:cNvPr id="4" name="矩形 3"/>
              <p:cNvSpPr/>
              <p:nvPr/>
            </p:nvSpPr>
            <p:spPr>
              <a:xfrm>
                <a:off x="376777" y="3365373"/>
                <a:ext cx="10793813" cy="2907078"/>
              </a:xfrm>
              <a:prstGeom prst="rect">
                <a:avLst/>
              </a:prstGeom>
            </p:spPr>
            <p:txBody>
              <a:bodyPr>
                <a:spAutoFit/>
              </a:bodyPr>
              <a:lstStyle/>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粒子从小孔</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垂直于磁感线进入匀强磁场的速度大小为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若粒子束</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相同而</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不同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距离越大对应的粒子质量越小</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进入匀强磁场中的粒子只要</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距离相同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则粒子的比荷</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一定</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2970530" algn="l"/>
                  </a:tabLst>
                </a:pP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相等</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进入匀强磁场中的粒子只要</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距离相同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则粒子的电荷量</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一</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2970530" algn="l"/>
                  </a:tabLst>
                </a:pP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定相</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等</a:t>
                </a:r>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76777" y="3365373"/>
                <a:ext cx="10793813" cy="2907078"/>
              </a:xfrm>
              <a:prstGeom prst="rect">
                <a:avLst/>
              </a:prstGeom>
              <a:blipFill rotWithShape="0">
                <a:blip r:embed="rId3"/>
                <a:stretch>
                  <a:fillRect l="-1017" b="-4193"/>
                </a:stretch>
              </a:blipFill>
            </p:spPr>
            <p:txBody>
              <a:bodyPr/>
              <a:lstStyle/>
              <a:p>
                <a:r>
                  <a:rPr lang="zh-CN" altLang="en-US">
                    <a:noFill/>
                  </a:rPr>
                  <a:t> </a:t>
                </a:r>
              </a:p>
            </p:txBody>
          </p:sp>
        </mc:Fallback>
      </mc:AlternateContent>
      <p:sp>
        <p:nvSpPr>
          <p:cNvPr id="5" name="TextBox 1"/>
          <p:cNvSpPr txBox="1"/>
          <p:nvPr/>
        </p:nvSpPr>
        <p:spPr>
          <a:xfrm>
            <a:off x="1660366" y="3047746"/>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618407"/>
                <a:ext cx="11810444" cy="5410944"/>
              </a:xfrm>
              <a:prstGeom prst="rect">
                <a:avLst/>
              </a:prstGeom>
            </p:spPr>
            <p:txBody>
              <a:bodyPr wrap="square" lIns="121898" tIns="60948" rIns="121898" bIns="60948">
                <a:spAutoFit/>
              </a:bodyPr>
              <a:lstStyle/>
              <a:p>
                <a:pPr>
                  <a:lnSpc>
                    <a:spcPct val="14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粒子在加速电场中做加速运动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由动能定理得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解</a:t>
                </a:r>
                <a:r>
                  <a:rPr lang="zh-CN" altLang="zh-CN" sz="2600" b="1" dirty="0">
                    <a:latin typeface="Times New Roman" panose="02020603050405020304" pitchFamily="18" charset="0"/>
                    <a:cs typeface="Times New Roman" panose="02020603050405020304" pitchFamily="18" charset="0"/>
                  </a:rPr>
                  <a:t>得</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粒子在磁场中做匀速圆周运动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洛伦兹力</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提供</a:t>
                </a:r>
                <a:r>
                  <a:rPr lang="zh-CN" altLang="zh-CN" sz="2600" b="1" dirty="0">
                    <a:latin typeface="Times New Roman" panose="02020603050405020304" pitchFamily="18" charset="0"/>
                    <a:cs typeface="Times New Roman" panose="02020603050405020304" pitchFamily="18" charset="0"/>
                  </a:rPr>
                  <a:t>向心力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e>
                    </m:rad>
                  </m:oMath>
                </a14:m>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若</a:t>
                </a:r>
                <a:r>
                  <a:rPr lang="zh-CN" altLang="zh-CN" sz="2600" b="1" dirty="0">
                    <a:latin typeface="Times New Roman" panose="02020603050405020304" pitchFamily="18" charset="0"/>
                    <a:cs typeface="Times New Roman" panose="02020603050405020304" pitchFamily="18" charset="0"/>
                  </a:rPr>
                  <a:t>粒子束</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相同而</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不同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b="1" dirty="0">
                    <a:latin typeface="Times New Roman" panose="02020603050405020304" pitchFamily="18" charset="0"/>
                    <a:cs typeface="Times New Roman" panose="02020603050405020304" pitchFamily="18" charset="0"/>
                  </a:rPr>
                  <a:t>距离越大对应的粒子质量越大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B</a:t>
                </a: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e>
                    </m:rad>
                  </m:oMath>
                </a14:m>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只要</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b="1" dirty="0">
                    <a:latin typeface="Times New Roman" panose="02020603050405020304" pitchFamily="18" charset="0"/>
                    <a:cs typeface="Times New Roman" panose="02020603050405020304" pitchFamily="18" charset="0"/>
                  </a:rPr>
                  <a:t>距离相同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对应的粒子的比荷一定相等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粒子质量和电荷量不一定相等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618407"/>
                <a:ext cx="11810444" cy="5410944"/>
              </a:xfrm>
              <a:prstGeom prst="rect">
                <a:avLst/>
              </a:prstGeom>
              <a:blipFill rotWithShape="0">
                <a:blip r:embed="rId2"/>
                <a:stretch>
                  <a:fillRect l="-671" r="-155" b="-1577"/>
                </a:stretch>
              </a:blipFill>
            </p:spPr>
            <p:txBody>
              <a:bodyPr/>
              <a:lstStyle/>
              <a:p>
                <a:r>
                  <a:rPr lang="zh-CN" altLang="en-US">
                    <a:noFill/>
                  </a:rPr>
                  <a:t> </a:t>
                </a:r>
              </a:p>
            </p:txBody>
          </p:sp>
        </mc:Fallback>
      </mc:AlternateContent>
      <p:pic>
        <p:nvPicPr>
          <p:cNvPr id="3" name="image26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75311" y="836676"/>
            <a:ext cx="2592324" cy="3232765"/>
          </a:xfrm>
          <a:prstGeom prst="rect">
            <a:avLst/>
          </a:prstGeom>
        </p:spPr>
      </p:pic>
    </p:spTree>
    <p:extLst>
      <p:ext uri="{BB962C8B-B14F-4D97-AF65-F5344CB8AC3E}">
        <p14:creationId xmlns:p14="http://schemas.microsoft.com/office/powerpoint/2010/main" val="21475178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185965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构造</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如</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是半圆形金属盒</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形盒处于匀强磁场中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形盒的缝隙处接交流电源。</a:t>
            </a:r>
            <a:endParaRPr lang="zh-CN" altLang="zh-CN" sz="1150" dirty="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dirty="0">
                <a:latin typeface="Cambria"/>
                <a:ea typeface="微软雅黑"/>
                <a:cs typeface="Times New Roman"/>
              </a:rPr>
              <a:t>考点二　回旋加速器</a:t>
            </a:r>
            <a:endParaRPr lang="zh-CN" altLang="zh-CN" sz="1800" b="1" kern="1400" dirty="0">
              <a:effectLst/>
              <a:latin typeface="Cambria"/>
              <a:ea typeface="宋体"/>
              <a:cs typeface="Times New Roman"/>
            </a:endParaRPr>
          </a:p>
        </p:txBody>
      </p:sp>
      <p:pic>
        <p:nvPicPr>
          <p:cNvPr id="4" name="image26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2780919"/>
            <a:ext cx="3184779" cy="2811003"/>
          </a:xfrm>
          <a:prstGeom prst="rect">
            <a:avLst/>
          </a:prstGeom>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618407"/>
                <a:ext cx="11810444" cy="401633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原理</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交流电</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周期和粒子做圆周运动的周期相等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使粒子每经过一次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形盒缝隙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粒子就被加速一次。</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最大动能</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粒子获得的最大动能由磁感应强度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和盒半径</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决定</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与加速电压无关。</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618407"/>
                <a:ext cx="11810444" cy="4016332"/>
              </a:xfrm>
              <a:prstGeom prst="rect">
                <a:avLst/>
              </a:prstGeom>
              <a:blipFill rotWithShape="0">
                <a:blip r:embed="rId2"/>
                <a:stretch>
                  <a:fillRect l="-671" r="-258" b="-242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3833037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TotalTime>
  <Words>2085</Words>
  <Application>Microsoft Office PowerPoint</Application>
  <PresentationFormat>自定义</PresentationFormat>
  <Paragraphs>203</Paragraphs>
  <Slides>51</Slides>
  <Notes>2</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51</vt:i4>
      </vt:variant>
    </vt:vector>
  </HeadingPairs>
  <TitlesOfParts>
    <vt:vector size="66" baseType="lpstr">
      <vt:lpstr>等线</vt:lpstr>
      <vt:lpstr>方正黑体_GBK</vt:lpstr>
      <vt:lpstr>黑体</vt:lpstr>
      <vt:lpstr>华文细黑</vt:lpstr>
      <vt:lpstr>宋体</vt:lpstr>
      <vt:lpstr>微软雅黑</vt:lpstr>
      <vt:lpstr>Arial</vt:lpstr>
      <vt:lpstr>Book Antiqua</vt:lpstr>
      <vt:lpstr>Calibri</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58</cp:revision>
  <dcterms:created xsi:type="dcterms:W3CDTF">2024-01-15T03:14:15Z</dcterms:created>
  <dcterms:modified xsi:type="dcterms:W3CDTF">2026-03-23T07:45:53Z</dcterms:modified>
</cp:coreProperties>
</file>