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340" r:id="rId2"/>
    <p:sldId id="257" r:id="rId3"/>
    <p:sldId id="341" r:id="rId4"/>
    <p:sldId id="355" r:id="rId5"/>
    <p:sldId id="356" r:id="rId6"/>
    <p:sldId id="358" r:id="rId7"/>
    <p:sldId id="359" r:id="rId8"/>
    <p:sldId id="459" r:id="rId9"/>
    <p:sldId id="361" r:id="rId10"/>
    <p:sldId id="360" r:id="rId11"/>
    <p:sldId id="460" r:id="rId12"/>
    <p:sldId id="362" r:id="rId13"/>
    <p:sldId id="363" r:id="rId14"/>
    <p:sldId id="365" r:id="rId15"/>
    <p:sldId id="367" r:id="rId16"/>
    <p:sldId id="368" r:id="rId17"/>
    <p:sldId id="461" r:id="rId18"/>
    <p:sldId id="462" r:id="rId19"/>
    <p:sldId id="463" r:id="rId20"/>
    <p:sldId id="464" r:id="rId21"/>
    <p:sldId id="465" r:id="rId22"/>
    <p:sldId id="400" r:id="rId23"/>
    <p:sldId id="402" r:id="rId24"/>
    <p:sldId id="403" r:id="rId25"/>
    <p:sldId id="404" r:id="rId26"/>
    <p:sldId id="405" r:id="rId27"/>
    <p:sldId id="406" r:id="rId28"/>
    <p:sldId id="407" r:id="rId29"/>
    <p:sldId id="408" r:id="rId30"/>
    <p:sldId id="409" r:id="rId31"/>
    <p:sldId id="410" r:id="rId32"/>
    <p:sldId id="411" r:id="rId33"/>
    <p:sldId id="412" r:id="rId34"/>
    <p:sldId id="413" r:id="rId35"/>
    <p:sldId id="416" r:id="rId36"/>
    <p:sldId id="417" r:id="rId37"/>
    <p:sldId id="466" r:id="rId38"/>
    <p:sldId id="428" r:id="rId39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702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674414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759BCA74-9CA6-4A6E-B197-DE8BBDA0A9DF}" type="slidenum">
              <a:rPr lang="zh-CN" altLang="en-US">
                <a:cs typeface="等线"/>
              </a:rPr>
              <a:t>4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19029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1.xml"/><Relationship Id="rId3" Type="http://schemas.openxmlformats.org/officeDocument/2006/relationships/slide" Target="../slides/slide35.xml"/><Relationship Id="rId7" Type="http://schemas.openxmlformats.org/officeDocument/2006/relationships/slide" Target="../slides/slide29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27.xml"/><Relationship Id="rId5" Type="http://schemas.openxmlformats.org/officeDocument/2006/relationships/slide" Target="../slides/slide25.xml"/><Relationship Id="rId10" Type="http://schemas.openxmlformats.org/officeDocument/2006/relationships/slide" Target="../slides/slide3.xml"/><Relationship Id="rId4" Type="http://schemas.openxmlformats.org/officeDocument/2006/relationships/slide" Target="../slides/slide23.xml"/><Relationship Id="rId9" Type="http://schemas.openxmlformats.org/officeDocument/2006/relationships/slide" Target="../slides/slide3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圆角矩形 49">
            <a:hlinkClick r:id="rId3" action="ppaction://hlinksldjump"/>
          </p:cNvPr>
          <p:cNvSpPr/>
          <p:nvPr userDrawn="1"/>
        </p:nvSpPr>
        <p:spPr>
          <a:xfrm>
            <a:off x="5364350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07</a:t>
            </a:r>
          </a:p>
        </p:txBody>
      </p:sp>
      <p:sp>
        <p:nvSpPr>
          <p:cNvPr id="51" name="圆角矩形 50">
            <a:hlinkClick r:id="rId4" action="ppaction://hlinksldjump"/>
          </p:cNvPr>
          <p:cNvSpPr/>
          <p:nvPr userDrawn="1"/>
        </p:nvSpPr>
        <p:spPr>
          <a:xfrm>
            <a:off x="17567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5" action="ppaction://hlinksldjump"/>
          </p:cNvPr>
          <p:cNvSpPr/>
          <p:nvPr userDrawn="1"/>
        </p:nvSpPr>
        <p:spPr>
          <a:xfrm>
            <a:off x="235801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3" name="圆角矩形 52">
            <a:hlinkClick r:id="rId6" action="ppaction://hlinksldjump"/>
          </p:cNvPr>
          <p:cNvSpPr/>
          <p:nvPr userDrawn="1"/>
        </p:nvSpPr>
        <p:spPr>
          <a:xfrm>
            <a:off x="2959284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54" name="圆角矩形 53">
            <a:hlinkClick r:id="rId7" action="ppaction://hlinksldjump"/>
          </p:cNvPr>
          <p:cNvSpPr/>
          <p:nvPr userDrawn="1"/>
        </p:nvSpPr>
        <p:spPr>
          <a:xfrm>
            <a:off x="35605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</a:p>
        </p:txBody>
      </p:sp>
      <p:sp>
        <p:nvSpPr>
          <p:cNvPr id="55" name="圆角矩形 54">
            <a:hlinkClick r:id="rId8" action="ppaction://hlinksldjump"/>
          </p:cNvPr>
          <p:cNvSpPr/>
          <p:nvPr userDrawn="1"/>
        </p:nvSpPr>
        <p:spPr>
          <a:xfrm>
            <a:off x="416181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</a:p>
        </p:txBody>
      </p:sp>
      <p:sp>
        <p:nvSpPr>
          <p:cNvPr id="56" name="圆角矩形 55">
            <a:hlinkClick r:id="rId9" action="ppaction://hlinksldjump"/>
          </p:cNvPr>
          <p:cNvSpPr/>
          <p:nvPr userDrawn="1"/>
        </p:nvSpPr>
        <p:spPr>
          <a:xfrm>
            <a:off x="476308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06</a:t>
            </a: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10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2" r:id="rId4"/>
    <p:sldLayoutId id="2147483663" r:id="rId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tags" Target="../tags/tag8.xml"/><Relationship Id="rId7" Type="http://schemas.openxmlformats.org/officeDocument/2006/relationships/slide" Target="slide15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7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71534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61759" y="5746626"/>
            <a:ext cx="12108437" cy="705767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专题强化十六　带电粒子在匀强磁场中的多解和临界问题</a:t>
            </a:r>
            <a:endParaRPr lang="zh-CN" altLang="en-US" sz="37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TextBox 2"/>
          <p:cNvSpPr txBox="1"/>
          <p:nvPr>
            <p:custDataLst>
              <p:tags r:id="rId3"/>
            </p:custDataLst>
          </p:nvPr>
        </p:nvSpPr>
        <p:spPr>
          <a:xfrm>
            <a:off x="62395" y="5050195"/>
            <a:ext cx="265649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3200" b="1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方正黑体_GBK" panose="03000509000000000000" pitchFamily="65" charset="-122"/>
                <a:ea typeface="方正黑体_GBK" panose="03000509000000000000" pitchFamily="65" charset="-122"/>
              </a:rPr>
              <a:t>第十章　磁场</a:t>
            </a:r>
            <a:endParaRPr lang="zh-CN" alt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方正黑体_GBK" panose="03000509000000000000" pitchFamily="65" charset="-122"/>
              <a:ea typeface="方正黑体_GBK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637518"/>
                <a:ext cx="11810444" cy="265980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600" b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2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多选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点的离子源沿纸面垂直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OQ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方向向上射出一束负离子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离子的重力忽略不计。为把这束负离子约束在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OP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之下的区域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可加垂直于纸面的匀强磁场。已知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两点间的距离为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负离子的比荷为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速率为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OP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OQ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间的夹角为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则所加匀强磁场的磁感应强度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的大小和方向可能是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37518"/>
                <a:ext cx="11810444" cy="2659806"/>
              </a:xfrm>
              <a:prstGeom prst="rect">
                <a:avLst/>
              </a:prstGeom>
              <a:blipFill rotWithShape="0">
                <a:blip r:embed="rId2"/>
                <a:stretch>
                  <a:fillRect l="-671" r="-361" b="-41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309815" y="3352673"/>
                <a:ext cx="11658044" cy="193845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err="1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𝒒𝒔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垂直于纸面向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里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	</a:t>
                </a:r>
                <a:r>
                  <a:rPr lang="en-US" altLang="zh-CN" sz="26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𝒒𝒔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垂直于纸面向里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𝒒𝒔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垂直于纸面向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外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	</a:t>
                </a:r>
                <a:r>
                  <a:rPr lang="en-US" altLang="zh-CN" sz="26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𝒒𝒔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垂直于纸面向外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815" y="3352673"/>
                <a:ext cx="11658044" cy="1938455"/>
              </a:xfrm>
              <a:prstGeom prst="rect">
                <a:avLst/>
              </a:prstGeom>
              <a:blipFill rotWithShape="0">
                <a:blip r:embed="rId3"/>
                <a:stretch>
                  <a:fillRect l="-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1"/>
          <p:cNvSpPr txBox="1"/>
          <p:nvPr/>
        </p:nvSpPr>
        <p:spPr>
          <a:xfrm>
            <a:off x="9272111" y="2735175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6" name="image202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8716" y="3339973"/>
            <a:ext cx="2467165" cy="153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59015" y="620649"/>
                <a:ext cx="11658044" cy="333460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当磁场方向垂直于纸面向里时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离子恰好与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相切的轨迹如图甲所示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切点为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设轨迹半径为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𝒔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𝒒𝒔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当磁场方向垂直于纸面向外时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其临界轨迹如图乙所示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切点为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𝐬𝐢𝐧𝟑𝟎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𝒒𝒔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综上分析可知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620649"/>
                <a:ext cx="11658044" cy="3334607"/>
              </a:xfrm>
              <a:prstGeom prst="rect">
                <a:avLst/>
              </a:prstGeom>
              <a:blipFill rotWithShape="0">
                <a:blip r:embed="rId2"/>
                <a:stretch>
                  <a:fillRect l="-680" r="-34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20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801" y="4208677"/>
            <a:ext cx="5400675" cy="2028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41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31852" y="568128"/>
            <a:ext cx="1177333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角度　　</a:t>
            </a:r>
            <a:r>
              <a:rPr lang="zh-CN" altLang="en-US" sz="2600" dirty="0">
                <a:latin typeface="Times New Roman"/>
                <a:ea typeface="微软雅黑"/>
                <a:cs typeface="Times New Roman"/>
              </a:rPr>
              <a:t>临界状态不确定形成多解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3074" name="Picture 2" descr="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827" y="779344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752438"/>
              </p:ext>
            </p:extLst>
          </p:nvPr>
        </p:nvGraphicFramePr>
        <p:xfrm>
          <a:off x="503777" y="1497616"/>
          <a:ext cx="10514013" cy="4272217"/>
        </p:xfrm>
        <a:graphic>
          <a:graphicData uri="http://schemas.openxmlformats.org/drawingml/2006/table">
            <a:tbl>
              <a:tblPr firstRow="1" firstCol="1" bandRow="1"/>
              <a:tblGrid>
                <a:gridCol w="4727321"/>
                <a:gridCol w="5786692"/>
              </a:tblGrid>
              <a:tr h="2051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分析</a:t>
                      </a:r>
                      <a:endParaRPr lang="zh-CN" sz="115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图例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523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带电粒子飞越有界磁场时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可能穿过磁场飞出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也可能转过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180°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从入射界面一侧反向飞出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于是形成多解</a:t>
                      </a:r>
                      <a:endParaRPr lang="zh-CN" sz="115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73" name="image343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9794" y="2564892"/>
            <a:ext cx="2242017" cy="272031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993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4740" y="541626"/>
            <a:ext cx="11810444" cy="24634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为一对水平放置的平行板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板长与板间距离均为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板间区域内充满匀强磁场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磁感应强度大小为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方向垂直于纸面向里。一质量为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、电荷量为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的粒子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重力不计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以水平初速度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两板间左侧中央沿垂直磁场方向射入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粒子打到板上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则初速度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的大小可能为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20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5611" y="2564892"/>
            <a:ext cx="2086673" cy="22992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421735" y="3096710"/>
                <a:ext cx="6092825" cy="184447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735" y="3096710"/>
                <a:ext cx="6092825" cy="1844479"/>
              </a:xfrm>
              <a:prstGeom prst="rect">
                <a:avLst/>
              </a:prstGeom>
              <a:blipFill rotWithShape="0">
                <a:blip r:embed="rId3"/>
                <a:stretch>
                  <a:fillRect l="-18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1"/>
          <p:cNvSpPr txBox="1"/>
          <p:nvPr/>
        </p:nvSpPr>
        <p:spPr>
          <a:xfrm>
            <a:off x="7594695" y="2442948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60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652274"/>
                <a:ext cx="11810444" cy="548968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设粒子带正电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根据左手定则可判断粒子刚进入板间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受洛伦兹力方向向上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由于粒子不计重力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粒子在洛伦兹力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作用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下做匀速圆周运动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由洛伦兹力提供向心力有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由题意知粒子在偏转以后打在板上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若粒子恰好未打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板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上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与极板平行从左端射出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由几何关系得半径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速度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若粒子恰好从极板右端飞出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由几何关系有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b>
                            </m:sSub>
                            <m:r>
                              <a:rPr lang="en-US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𝒅</m:t>
                                </m:r>
                              </m:num>
                              <m:den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速度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粒子要打在极板上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则初速度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应满足的条件为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52274"/>
                <a:ext cx="11810444" cy="5489684"/>
              </a:xfrm>
              <a:prstGeom prst="rect">
                <a:avLst/>
              </a:prstGeom>
              <a:blipFill rotWithShape="0">
                <a:blip r:embed="rId2"/>
                <a:stretch>
                  <a:fillRect l="-671" r="-52" b="-1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0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5611" y="836676"/>
            <a:ext cx="2269553" cy="2714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897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1302448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解决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带电粒子在匀强磁场中运动的临界问题的关键是以题目中的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恰好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最大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至少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等为突破口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寻找临界点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确定临界状态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根据磁场边界和题设条件画好轨迹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建立几何关系求解。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临界条件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刚好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穿出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穿不出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磁场边界的条件是带电粒子在磁场中运动的轨迹与边界相切。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考点二　带电粒子在匀强磁场中运动的临界极值问题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560943"/>
            <a:ext cx="11810444" cy="567043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几种常见的求极值问题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时间极值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①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当速度</a:t>
            </a:r>
            <a:r>
              <a:rPr lang="en-US" altLang="zh-CN" sz="2600" i="1" dirty="0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一定时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弧长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弦长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越长或圆心角越大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则带电粒子在有界磁场中运动的时间越长。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②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圆形边界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公共弦为小圆直径时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出现极值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即当运动轨迹圆半径大于圆形磁场半径时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以磁场直径的两端点为入射点和出射点的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轨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迹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对应的圆心角最大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粒子运动时间最长。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③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最短时间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弧长最短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弦长最短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入射点确定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入射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和出射点连线与边界垂直。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为入射点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为出射点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此时在磁场中运动时间最短。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20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635" y="3416300"/>
            <a:ext cx="4145266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33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4740" y="554451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磁场区域面积极值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若磁场边界为圆形时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从入射点到出射点连接起来的线段就是圆形磁场的一条弦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以该条弦为直径的圆就是最小圆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对应的圆形磁场有最小面积。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299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94740" y="554451"/>
                <a:ext cx="11810444" cy="573622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4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(2025·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湖北武汉模拟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平面直角坐标系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xOy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内有一圆形有界匀强磁场</a:t>
                </a:r>
                <a:r>
                  <a:rPr lang="zh-CN" altLang="zh-CN" sz="2600" dirty="0">
                    <a:latin typeface="Calibri" panose="020F0502020204030204" pitchFamily="34" charset="0"/>
                    <a:cs typeface="宋体" panose="02010600030101010101" pitchFamily="2" charset="-122"/>
                  </a:rPr>
                  <a:t>Ⅰ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和一矩形有界匀强磁场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Ⅱ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未画出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。磁场</a:t>
                </a:r>
                <a:r>
                  <a:rPr lang="zh-CN" altLang="zh-CN" sz="2600" dirty="0">
                    <a:latin typeface="Calibri" panose="020F0502020204030204" pitchFamily="34" charset="0"/>
                    <a:cs typeface="宋体" panose="02010600030101010101" pitchFamily="2" charset="-122"/>
                  </a:rPr>
                  <a:t>Ⅰ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圆心坐标为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半径为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磁场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Ⅱ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位于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轴左侧。磁场</a:t>
                </a:r>
                <a:r>
                  <a:rPr lang="zh-CN" altLang="zh-CN" sz="2600" dirty="0">
                    <a:latin typeface="Calibri" panose="020F0502020204030204" pitchFamily="34" charset="0"/>
                    <a:cs typeface="宋体" panose="02010600030101010101" pitchFamily="2" charset="-122"/>
                  </a:rPr>
                  <a:t>Ⅰ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Ⅱ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的方向均垂直于纸面向外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磁感应强度的大小分别为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有界区域边界上均有磁场。位于坐标原点的粒子源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大小忽略不计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可以向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轴右侧任意方向发射质量均为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、电荷量均为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、速率均为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的同种带正电粒子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这些粒子的出射点都位于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轴下方的一段圆弧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为圆弧上离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点最远的点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未画出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上。若从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点出射的带电粒子依次经过真空区域、磁场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Ⅱ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、真空区域后恰好能回到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且该粒子先后两次经过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轴的速度方向与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轴的负方向的夹角相同。不计粒子的重力及粒子间的相互作用。求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554451"/>
                <a:ext cx="11810444" cy="5736226"/>
              </a:xfrm>
              <a:prstGeom prst="rect">
                <a:avLst/>
              </a:prstGeom>
              <a:blipFill rotWithShape="0">
                <a:blip r:embed="rId2"/>
                <a:stretch>
                  <a:fillRect l="-671" r="-207" b="-13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34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4740" y="554451"/>
            <a:ext cx="118104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点的坐标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20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412" y="709876"/>
            <a:ext cx="3203194" cy="29351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23124" y="5932424"/>
                <a:ext cx="2439450" cy="7489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(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,-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124" y="5932424"/>
                <a:ext cx="2439450" cy="748988"/>
              </a:xfrm>
              <a:prstGeom prst="rect">
                <a:avLst/>
              </a:prstGeom>
              <a:blipFill rotWithShape="0">
                <a:blip r:embed="rId3"/>
                <a:stretch>
                  <a:fillRect l="-4500" r="-3750" b="-89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60877" y="1268730"/>
                <a:ext cx="8360823" cy="23208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作出粒子过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点的运动轨迹如图所示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粒子在磁场</a:t>
                </a:r>
                <a:r>
                  <a:rPr lang="zh-CN" altLang="zh-CN" sz="2600" dirty="0">
                    <a:latin typeface="Calibri" panose="020F0502020204030204" pitchFamily="34" charset="0"/>
                    <a:cs typeface="宋体" panose="02010600030101010101" pitchFamily="2" charset="-122"/>
                  </a:rPr>
                  <a:t>Ⅰ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中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根据洛伦兹力提供向心力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877" y="1268730"/>
                <a:ext cx="8360823" cy="2320828"/>
              </a:xfrm>
              <a:prstGeom prst="rect">
                <a:avLst/>
              </a:prstGeom>
              <a:blipFill rotWithShape="0">
                <a:blip r:embed="rId4"/>
                <a:stretch>
                  <a:fillRect l="-13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209.jpeg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339" y="3787752"/>
            <a:ext cx="2844469" cy="24834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173577" y="3536277"/>
                <a:ext cx="8109551" cy="253723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由题意知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OP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轴正方向的夹角为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=60°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根据几何关系有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=-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=-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点坐标为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,-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577" y="3536277"/>
                <a:ext cx="8109551" cy="2537233"/>
              </a:xfrm>
              <a:prstGeom prst="rect">
                <a:avLst/>
              </a:prstGeom>
              <a:blipFill rotWithShape="0">
                <a:blip r:embed="rId6"/>
                <a:stretch>
                  <a:fillRect l="-1352" t="-1202" b="-50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966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699770" y="2057695"/>
            <a:ext cx="10796111" cy="160039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878" tIns="60938" rIns="121878" bIns="6093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会分析带电粒子在匀强磁场中的多解问题和临界极值问题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提高思维分析的综合能力。</a:t>
            </a:r>
            <a:endParaRPr lang="zh-CN" altLang="zh-CN" sz="14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1049338" y="-20638"/>
            <a:ext cx="2605087" cy="1719263"/>
          </a:xfrm>
          <a:prstGeom prst="rect">
            <a:avLst/>
          </a:prstGeom>
          <a:solidFill>
            <a:srgbClr val="2E75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050925" y="388938"/>
            <a:ext cx="2603500" cy="97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541463" y="608650"/>
            <a:ext cx="16208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 dirty="0">
                <a:solidFill>
                  <a:srgbClr val="222A3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学习目标</a:t>
            </a:r>
            <a:endParaRPr lang="zh-CN" altLang="en-US" sz="2800" dirty="0">
              <a:solidFill>
                <a:srgbClr val="222A35"/>
              </a:solidFill>
              <a:latin typeface="等线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4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4740" y="554451"/>
            <a:ext cx="118104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点射出的粒子在矩形磁场区域中运动的时间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20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412" y="709876"/>
            <a:ext cx="3203194" cy="29351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02149" y="5258943"/>
                <a:ext cx="2055371" cy="10316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149" y="5258943"/>
                <a:ext cx="2055371" cy="1031629"/>
              </a:xfrm>
              <a:prstGeom prst="rect">
                <a:avLst/>
              </a:prstGeom>
              <a:blipFill rotWithShape="0">
                <a:blip r:embed="rId3"/>
                <a:stretch>
                  <a:fillRect l="-53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86277" y="1270400"/>
                <a:ext cx="7929023" cy="41253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粒子在磁场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Ⅱ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中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根据洛伦兹力提供向心力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由题意结合几何关系知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粒子在磁场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Ⅱ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转过的角度为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=240°=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𝜶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277" y="1270400"/>
                <a:ext cx="7929023" cy="4125360"/>
              </a:xfrm>
              <a:prstGeom prst="rect">
                <a:avLst/>
              </a:prstGeom>
              <a:blipFill rotWithShape="0">
                <a:blip r:embed="rId4"/>
                <a:stretch>
                  <a:fillRect l="-13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811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4740" y="554451"/>
            <a:ext cx="118104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矩形磁场区域的最小面积。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20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412" y="709876"/>
            <a:ext cx="3203194" cy="2935151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48177" y="3822954"/>
            <a:ext cx="1800493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 err="1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12</a:t>
            </a:r>
            <a:r>
              <a:rPr lang="en-US" altLang="zh-CN" sz="2600" i="1" dirty="0" err="1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 baseline="30000" dirty="0" err="1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60877" y="1268730"/>
            <a:ext cx="7929023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设最小矩形的长为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宽为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由几何关系知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1+sin</a:t>
            </a:r>
            <a:r>
              <a:rPr lang="en-US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30°)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矩形最小面积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min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联立解得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min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12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 baseline="30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09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endParaRPr kumimoji="1" lang="en-US" altLang="zh-CN" sz="88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13273" y="586782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A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级　基础对点练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7" name="TextBox 4"/>
          <p:cNvSpPr txBox="1"/>
          <p:nvPr/>
        </p:nvSpPr>
        <p:spPr>
          <a:xfrm>
            <a:off x="7823422" y="4399891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4740" y="1298955"/>
            <a:ext cx="11810444" cy="372407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带电粒子在匀强磁场中运动的多解问题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直线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MN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与水平方向成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60°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角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MN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的右上方存在垂直纸面向外的匀强磁场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左下方存在垂直于纸面向里的匀强磁场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两磁场的磁感应强度大小均为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。一粒子源位于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MN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能水平向右发射不同速率、质量为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、电荷量为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&gt;0)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的同种粒子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重力不计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粒子间的相互作用不计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所有粒子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均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能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通过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MN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则粒子的速度可能是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285240" y="4911712"/>
                <a:ext cx="11658044" cy="100813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C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240" y="4911712"/>
                <a:ext cx="11658044" cy="1008137"/>
              </a:xfrm>
              <a:prstGeom prst="rect">
                <a:avLst/>
              </a:prstGeom>
              <a:blipFill rotWithShape="0">
                <a:blip r:embed="rId2"/>
                <a:stretch>
                  <a:fillRect l="-680" b="-42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image21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5868" y="3774465"/>
            <a:ext cx="2555113" cy="2555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316218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粒子可能在两个磁场间做多次运动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画出粒子可能的轨迹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所有轨迹对应的圆心角均为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120°,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…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根据洛伦兹力提供向心力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𝒒𝑩𝑳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𝒏𝒎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…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3162188"/>
              </a:xfrm>
              <a:prstGeom prst="rect">
                <a:avLst/>
              </a:prstGeom>
              <a:blipFill rotWithShape="0">
                <a:blip r:embed="rId2"/>
                <a:stretch>
                  <a:fillRect l="-671" r="-464" b="-9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1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2996946"/>
            <a:ext cx="2771140" cy="2771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57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794087" y="3141829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629665"/>
            <a:ext cx="11810444" cy="312390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匀强磁场垂直于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xOy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平面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纸面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向外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磁场的右边界与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轴垂直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交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轴于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,0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点。其中第</a:t>
            </a:r>
            <a:r>
              <a:rPr lang="zh-CN" altLang="zh-CN" sz="2600" dirty="0">
                <a:latin typeface="Calibri" panose="020F0502020204030204" pitchFamily="34" charset="0"/>
                <a:cs typeface="宋体" panose="02010600030101010101" pitchFamily="2" charset="-122"/>
              </a:rPr>
              <a:t>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象限内的磁感应强度为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Ⅳ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象限内的磁感应强度为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大小均未知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。一质量为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、电荷量为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的粒子从原点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以速度</a:t>
            </a:r>
            <a:r>
              <a:rPr lang="en-US" altLang="zh-CN" sz="2600" i="1" dirty="0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进入第</a:t>
            </a:r>
            <a:r>
              <a:rPr lang="zh-CN" altLang="zh-CN" sz="2600" dirty="0">
                <a:latin typeface="Calibri" panose="020F0502020204030204" pitchFamily="34" charset="0"/>
                <a:cs typeface="宋体" panose="02010600030101010101" pitchFamily="2" charset="-122"/>
              </a:rPr>
              <a:t>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象限的磁场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方向与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轴成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30°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角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粒子从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点离开磁场区域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不计粒子重力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则第</a:t>
            </a:r>
            <a:r>
              <a:rPr lang="zh-CN" altLang="zh-CN" sz="2600" dirty="0">
                <a:latin typeface="Calibri" panose="020F0502020204030204" pitchFamily="34" charset="0"/>
                <a:cs typeface="宋体" panose="02010600030101010101" pitchFamily="2" charset="-122"/>
              </a:rPr>
              <a:t>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象限内的磁感应强度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的大小可能是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295291" y="3589406"/>
                <a:ext cx="11658044" cy="186003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𝒒𝑳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𝒒𝑳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𝒒𝑳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𝒒𝑳</m:t>
                        </m:r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291" y="3589406"/>
                <a:ext cx="11658044" cy="1860037"/>
              </a:xfrm>
              <a:prstGeom prst="rect">
                <a:avLst/>
              </a:prstGeom>
              <a:blipFill rotWithShape="0">
                <a:blip r:embed="rId2"/>
                <a:stretch>
                  <a:fillRect l="-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21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7425" y="3765970"/>
            <a:ext cx="2086546" cy="215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552103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根据洛伦兹力提供向心力有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则在第</a:t>
                </a:r>
                <a:r>
                  <a:rPr lang="zh-CN" altLang="zh-CN" sz="2600" dirty="0" smtClean="0">
                    <a:latin typeface="Calibri" panose="020F0502020204030204" pitchFamily="34" charset="0"/>
                    <a:cs typeface="宋体" panose="02010600030101010101" pitchFamily="2" charset="-122"/>
                  </a:rPr>
                  <a:t>Ⅰ</a:t>
                </a:r>
                <a:endParaRPr lang="en-US" altLang="zh-CN" sz="2600" dirty="0" smtClean="0">
                  <a:latin typeface="Calibri" panose="020F0502020204030204" pitchFamily="34" charset="0"/>
                  <a:cs typeface="宋体" panose="02010600030101010101" pitchFamily="2" charset="-122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象限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内运动的半径为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在第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Ⅳ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象限内运动的半径为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设粒子最后从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点离开时在第</a:t>
                </a:r>
                <a:r>
                  <a:rPr lang="zh-CN" altLang="zh-CN" sz="2600" dirty="0">
                    <a:latin typeface="Calibri" panose="020F0502020204030204" pitchFamily="34" charset="0"/>
                    <a:cs typeface="宋体" panose="02010600030101010101" pitchFamily="2" charset="-122"/>
                  </a:rPr>
                  <a:t>Ⅰ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象限运动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次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在第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Ⅳ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象限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运动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次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根据几何关系有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60°-2(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-1)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60°=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den>
                        </m:f>
                      </m:e>
                    </m:d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𝒒𝑳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…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𝒒𝑳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不为整数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𝒒𝑳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不符合取值范围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𝒒𝑳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𝒒𝑳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5521039"/>
              </a:xfrm>
              <a:prstGeom prst="rect">
                <a:avLst/>
              </a:prstGeom>
              <a:blipFill rotWithShape="0">
                <a:blip r:embed="rId2"/>
                <a:stretch>
                  <a:fillRect l="-671" r="-13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1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7425" y="836676"/>
            <a:ext cx="2086546" cy="215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725630" y="3319756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矩形 5"/>
              <p:cNvSpPr/>
              <p:nvPr/>
            </p:nvSpPr>
            <p:spPr>
              <a:xfrm>
                <a:off x="94740" y="629665"/>
                <a:ext cx="11810444" cy="330985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对点练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 dirty="0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带电粒子在匀强磁场中运动的临界极值问题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 indent="-457200"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3.(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多选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)(2026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zh-CN" altLang="en-US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云南临沧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高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三月考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真空区域有边界为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MN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PQ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的匀强磁场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磁感应强度大小为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、方向垂直于纸面向里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MN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PQ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的间距为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粒子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</m:e>
                      <m: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b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sup>
                    </m:sSubSup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He)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和氢核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</m:e>
                      <m: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sub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sup>
                    </m:sSubSup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先后从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点沿与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MN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夹角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的方向射入磁场中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都刚好没能从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PQ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边界射出磁场。不计粒子重力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,α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粒子在磁场中运动的时间和速度大小分别为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氢核在磁场中运动的时间和速度大小分别为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629665"/>
                <a:ext cx="11810444" cy="3309856"/>
              </a:xfrm>
              <a:prstGeom prst="rect">
                <a:avLst/>
              </a:prstGeom>
              <a:blipFill rotWithShape="0">
                <a:blip r:embed="rId2"/>
                <a:stretch>
                  <a:fillRect l="-671" r="-52" b="-22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346091" y="3822954"/>
                <a:ext cx="11658044" cy="251213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2,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1,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粒子在磁场中运动的半径为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粒子在磁场中运动的半径为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(4-2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091" y="3822954"/>
                <a:ext cx="11658044" cy="2512138"/>
              </a:xfrm>
              <a:prstGeom prst="rect">
                <a:avLst/>
              </a:prstGeom>
              <a:blipFill rotWithShape="0">
                <a:blip r:embed="rId3"/>
                <a:stretch>
                  <a:fillRect l="-680" b="-43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214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7665" y="3429000"/>
            <a:ext cx="2035111" cy="244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401286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根据题意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两粒子都刚好没能从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PQ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边界射出磁场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粒子和氢核在磁场中的运动轨迹刚好与右边界相切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由几何关系可得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解得粒子在磁场中的运动半径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=(4-2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粒子在磁场中运动的时间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𝟑𝟎𝟎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𝟑𝟔𝟎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∝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由洛伦兹力提供向心力可得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 dirty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∝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2,B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4012869"/>
              </a:xfrm>
              <a:prstGeom prst="rect">
                <a:avLst/>
              </a:prstGeom>
              <a:blipFill rotWithShape="0">
                <a:blip r:embed="rId2"/>
                <a:stretch>
                  <a:fillRect l="-671" b="-4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1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6862" y="2996946"/>
            <a:ext cx="2251138" cy="2629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05795" y="3141829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629665"/>
            <a:ext cx="11810444" cy="30636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陕西宝鸡高三月考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一垂直于纸面向外的环形匀强磁场的磁感应强度大小为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环形区域内、外半径分别为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圆心为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AD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为外圆的直径。一不计重力、比荷为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的带正电粒子从环形磁场区域外缘的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点沿平行于半径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方向以大小为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的速度射入磁场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连线和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方向的夹角为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30°,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若要使粒子能进入环形内环无磁场区域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的最小值为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323340" y="3670427"/>
                <a:ext cx="11658044" cy="177924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kBR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kBR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kBR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kBR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340" y="3670427"/>
                <a:ext cx="11658044" cy="1779245"/>
              </a:xfrm>
              <a:prstGeom prst="rect">
                <a:avLst/>
              </a:prstGeom>
              <a:blipFill rotWithShape="0">
                <a:blip r:embed="rId2"/>
                <a:stretch>
                  <a:fillRect l="-680" b="-20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21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2956" y="3429000"/>
            <a:ext cx="2485580" cy="19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557" name="组合 14"/>
          <p:cNvGrpSpPr/>
          <p:nvPr/>
        </p:nvGrpSpPr>
        <p:grpSpPr bwMode="auto">
          <a:xfrm>
            <a:off x="4785395" y="2132838"/>
            <a:ext cx="1995409" cy="907941"/>
            <a:chOff x="4784744" y="2133099"/>
            <a:chExt cx="1995564" cy="908344"/>
          </a:xfrm>
        </p:grpSpPr>
        <p:sp>
          <p:nvSpPr>
            <p:cNvPr id="23562" name="TextBox 15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672226" y="2294802"/>
              <a:ext cx="1108082" cy="64661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 smtClean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考点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TextBox 16">
              <a:hlinkClick r:id="rId3" action="ppaction://hlinksldjump"/>
            </p:cNvPr>
            <p:cNvSpPr txBox="1"/>
            <p:nvPr/>
          </p:nvSpPr>
          <p:spPr>
            <a:xfrm>
              <a:off x="4784744" y="2133099"/>
              <a:ext cx="806694" cy="90834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 smtClean="0">
                  <a:solidFill>
                    <a:srgbClr val="0070C0"/>
                  </a:solidFill>
                  <a:latin typeface="Impact" panose="020B0806030902050204" pitchFamily="34" charset="0"/>
                </a:rPr>
                <a:t>01</a:t>
              </a:r>
              <a:endParaRPr lang="en-US" altLang="zh-CN" sz="5300" dirty="0">
                <a:solidFill>
                  <a:srgbClr val="0070C0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23558" name="组合 17"/>
          <p:cNvGrpSpPr/>
          <p:nvPr/>
        </p:nvGrpSpPr>
        <p:grpSpPr bwMode="auto">
          <a:xfrm>
            <a:off x="5731392" y="3631379"/>
            <a:ext cx="3743321" cy="899904"/>
            <a:chOff x="5731636" y="3632053"/>
            <a:chExt cx="3743834" cy="900304"/>
          </a:xfrm>
        </p:grpSpPr>
        <p:sp>
          <p:nvSpPr>
            <p:cNvPr id="23560" name="TextBox 18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538193" y="3728911"/>
              <a:ext cx="2937277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提升素养能力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0" name="TextBox 19">
              <a:hlinkClick r:id="rId4" action="ppaction://hlinksldjump"/>
            </p:cNvPr>
            <p:cNvSpPr txBox="1"/>
            <p:nvPr/>
          </p:nvSpPr>
          <p:spPr>
            <a:xfrm>
              <a:off x="5731636" y="3632053"/>
              <a:ext cx="90182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 smtClean="0">
                  <a:solidFill>
                    <a:srgbClr val="0070C0"/>
                  </a:solidFill>
                  <a:latin typeface="Impact" panose="020B0806030902050204" pitchFamily="34" charset="0"/>
                </a:rPr>
                <a:t>02</a:t>
              </a:r>
              <a:endParaRPr lang="en-US" altLang="zh-CN" sz="5300" dirty="0">
                <a:solidFill>
                  <a:srgbClr val="0070C0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492619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带正电粒子在垂直于纸面向外的环形匀强磁场中做匀速圆周运动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洛伦兹力提供向心力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已知粒子的比荷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化简得</a:t>
                </a:r>
                <a:r>
                  <a:rPr lang="en-US" altLang="zh-CN" sz="2600" i="1" dirty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kBr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要使粒子能进入环形内环无磁场区域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粒子运动轨迹与内环相切时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半径最小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此时速度最小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由左手定则可知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粒子所受洛伦兹力向下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运动轨迹圆心在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点正下方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O'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设粒子运动轨迹的半径为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OO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连线和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方向的夹角为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且环形区域内、外半径分别为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则由几何关系有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OO'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baseline="300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+(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代入数据解得</a:t>
                </a:r>
                <a:r>
                  <a:rPr lang="en-US" altLang="zh-CN" sz="2600" i="1" dirty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kBR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4926196"/>
              </a:xfrm>
              <a:prstGeom prst="rect">
                <a:avLst/>
              </a:prstGeom>
              <a:blipFill rotWithShape="0">
                <a:blip r:embed="rId2"/>
                <a:stretch>
                  <a:fillRect l="-671" r="-980" b="-3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1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2956" y="4040149"/>
            <a:ext cx="2485580" cy="19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06720" y="3739110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629665"/>
            <a:ext cx="11810444" cy="36598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5.(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黑龙江大庆高三月考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在平面直角坐标系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xOy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第一象限中存在垂直于纸面向里的匀强磁场</a:t>
            </a:r>
            <a:r>
              <a:rPr lang="zh-CN" altLang="zh-CN" sz="2600" dirty="0">
                <a:latin typeface="Calibri" panose="020F0502020204030204" pitchFamily="34" charset="0"/>
                <a:cs typeface="宋体" panose="02010600030101010101" pitchFamily="2" charset="-122"/>
              </a:rPr>
              <a:t>Ⅰ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第二象限中存在垂直于纸面向外的匀强磁场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Ⅱ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两磁场的磁感应强度大小相等。一带电粒子从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轴上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点垂直于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轴进入磁场</a:t>
            </a:r>
            <a:r>
              <a:rPr lang="zh-CN" altLang="zh-CN" sz="2600" dirty="0">
                <a:latin typeface="Calibri" panose="020F0502020204030204" pitchFamily="34" charset="0"/>
                <a:cs typeface="宋体" panose="02010600030101010101" pitchFamily="2" charset="-122"/>
              </a:rPr>
              <a:t>Ⅰ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速度大小为</a:t>
            </a:r>
            <a:r>
              <a:rPr lang="en-US" altLang="zh-CN" sz="2600" i="1" dirty="0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经过一段时间后刚好从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点离开磁场</a:t>
            </a:r>
            <a:r>
              <a:rPr lang="zh-CN" altLang="zh-CN" sz="2600" dirty="0">
                <a:latin typeface="Calibri" panose="020F0502020204030204" pitchFamily="34" charset="0"/>
                <a:cs typeface="宋体" panose="02010600030101010101" pitchFamily="2" charset="-122"/>
              </a:rPr>
              <a:t>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。若要求该粒子仍从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点垂直于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轴进入磁场</a:t>
            </a:r>
            <a:r>
              <a:rPr lang="zh-CN" altLang="zh-CN" sz="2600" dirty="0">
                <a:latin typeface="Calibri" panose="020F0502020204030204" pitchFamily="34" charset="0"/>
                <a:cs typeface="宋体" panose="02010600030101010101" pitchFamily="2" charset="-122"/>
              </a:rPr>
              <a:t>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但不从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轴离开磁场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Ⅱ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不计粒子重力。则粒子速度的大小可能为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348740" y="4198203"/>
                <a:ext cx="11658044" cy="156886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B.(4-2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C.(8-4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D.2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740" y="4198203"/>
                <a:ext cx="11658044" cy="1568867"/>
              </a:xfrm>
              <a:prstGeom prst="rect">
                <a:avLst/>
              </a:prstGeom>
              <a:blipFill rotWithShape="0">
                <a:blip r:embed="rId2"/>
                <a:stretch>
                  <a:fillRect l="-680" b="-81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21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95" y="3789606"/>
            <a:ext cx="3888486" cy="2023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550308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点的距离为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粒子刚好从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点离开磁场</a:t>
                </a:r>
                <a:r>
                  <a:rPr lang="zh-CN" altLang="zh-CN" sz="2600" dirty="0">
                    <a:latin typeface="Calibri" panose="020F0502020204030204" pitchFamily="34" charset="0"/>
                    <a:cs typeface="宋体" panose="02010600030101010101" pitchFamily="2" charset="-122"/>
                  </a:rPr>
                  <a:t>Ⅰ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粒子运动轨迹如图中轨迹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由几何关系可知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由洛伦兹力提供向心力有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𝒒𝒅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若要求该粒子仍从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点垂直于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轴出发但不从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轴离开磁场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Ⅱ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粒子运动轨迹如图中轨迹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由几何关系可知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=30°,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=2(2-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此时粒子的速度最小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由洛伦兹力提供向心力有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 smtClean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min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endParaRPr lang="en-US" altLang="zh-CN" sz="2600" i="1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𝐦𝐢𝐧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解得速度的最小值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min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=(8-4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 dirty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5503085"/>
              </a:xfrm>
              <a:prstGeom prst="rect">
                <a:avLst/>
              </a:prstGeom>
              <a:blipFill rotWithShape="0">
                <a:blip r:embed="rId2"/>
                <a:stretch>
                  <a:fillRect l="-671" r="-310" b="-3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1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422" y="3975481"/>
            <a:ext cx="3888486" cy="210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099141" y="3091029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BCD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1183119"/>
            <a:ext cx="118104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6.(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在边长为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的正方形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PQMN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区域内存在垂直于纸面向外、磁感应强度大小为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的匀强磁场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MN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边界放一刚性挡板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粒子能碰到挡板就能够以原速率弹回。一质量为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、带电荷量为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的粒子以某一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速度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点射入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恰好从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点射出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 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348740" y="3601561"/>
                <a:ext cx="11658044" cy="269231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带电粒子一定带负电荷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带电粒子的速度最小值为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若带电粒子与挡板碰撞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则受到挡板作用力的冲量可能为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带电粒子在磁场中运动时间可能为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740" y="3601561"/>
                <a:ext cx="11658044" cy="2692316"/>
              </a:xfrm>
              <a:prstGeom prst="rect">
                <a:avLst/>
              </a:prstGeom>
              <a:blipFill rotWithShape="0">
                <a:blip r:embed="rId2"/>
                <a:stretch>
                  <a:fillRect l="-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矩形 8"/>
          <p:cNvSpPr/>
          <p:nvPr/>
        </p:nvSpPr>
        <p:spPr>
          <a:xfrm>
            <a:off x="213273" y="552915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61048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B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级　综合提升练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10" name="image21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6040" y="2399665"/>
            <a:ext cx="2449068" cy="262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508649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若粒子带正电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与挡板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MN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碰撞后恰好从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点射出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运动轨迹如图甲所示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设轨迹半径为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由图中几何关系可得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+(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-0.5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由洛伦兹力提供向心力有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由动量定理得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若粒子的运动轨迹如图乙所示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由左手定则可知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粒子带负电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粒子运动的轨迹半径最小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速度最小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若粒子带负电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运动轨迹如图丙所示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当轨迹半径等于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此时转过的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圆心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角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60°,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所以带电粒子在磁场中运动的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间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5086496"/>
              </a:xfrm>
              <a:prstGeom prst="rect">
                <a:avLst/>
              </a:prstGeom>
              <a:blipFill rotWithShape="0">
                <a:blip r:embed="rId2"/>
                <a:stretch>
                  <a:fillRect l="-671" t="-240" r="-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2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260" y="3924554"/>
            <a:ext cx="5143913" cy="201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94740" y="629665"/>
            <a:ext cx="11810444" cy="372407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7.(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内蒙古呼和浩特高三期末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为分界线将直角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MON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分为区域</a:t>
            </a:r>
            <a:r>
              <a:rPr lang="zh-CN" altLang="zh-CN" sz="2600" dirty="0">
                <a:latin typeface="Calibri" panose="020F0502020204030204" pitchFamily="34" charset="0"/>
                <a:cs typeface="宋体" panose="02010600030101010101" pitchFamily="2" charset="-122"/>
              </a:rPr>
              <a:t>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Ⅱ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区域</a:t>
            </a:r>
            <a:r>
              <a:rPr lang="zh-CN" altLang="zh-CN" sz="2600" dirty="0">
                <a:latin typeface="Calibri" panose="020F0502020204030204" pitchFamily="34" charset="0"/>
                <a:cs typeface="宋体" panose="02010600030101010101" pitchFamily="2" charset="-122"/>
              </a:rPr>
              <a:t>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内存在方向垂直于纸面向外、磁感应强度大小为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的匀强磁场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区域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Ⅱ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内存在方向垂直于纸面向里、磁感应强度大小为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的匀强磁场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间的夹角为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30°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。一质量为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、带电荷量为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的粒子从分界线上的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点以速度</a:t>
            </a:r>
            <a:r>
              <a:rPr lang="en-US" altLang="zh-CN" sz="2600" i="1" dirty="0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、沿与分界线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60°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角的方向射入区域</a:t>
            </a:r>
            <a:r>
              <a:rPr lang="zh-CN" altLang="zh-CN" sz="2600" dirty="0">
                <a:latin typeface="Calibri" panose="020F0502020204030204" pitchFamily="34" charset="0"/>
                <a:cs typeface="宋体" panose="02010600030101010101" pitchFamily="2" charset="-122"/>
              </a:rPr>
              <a:t>Ⅰ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区域</a:t>
            </a:r>
            <a:r>
              <a:rPr lang="zh-CN" altLang="zh-CN" sz="2600" dirty="0">
                <a:latin typeface="Calibri" panose="020F0502020204030204" pitchFamily="34" charset="0"/>
                <a:cs typeface="宋体" panose="02010600030101010101" pitchFamily="2" charset="-122"/>
              </a:rPr>
              <a:t>Ⅰ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偏转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后直接从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点离开磁场区域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不计粒子的重力。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10640" y="4212728"/>
            <a:ext cx="11658044" cy="200969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之间的距离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若粒子从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点射入的速度方向不变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大小可以改变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要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粒子仍从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点离开磁场区域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求粒子射入时速度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大小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可能值。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age22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603" y="3784854"/>
            <a:ext cx="2789237" cy="2157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352228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…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粒子运动轨迹如图所示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3522287"/>
              </a:xfrm>
              <a:prstGeom prst="rect">
                <a:avLst/>
              </a:prstGeom>
              <a:blipFill rotWithShape="0">
                <a:blip r:embed="rId2"/>
                <a:stretch>
                  <a:fillRect l="-671" b="-24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2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503" y="2132838"/>
            <a:ext cx="3023679" cy="23578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52913" y="4241458"/>
                <a:ext cx="5078185" cy="113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OP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之间的距离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913" y="4241458"/>
                <a:ext cx="5078185" cy="1131785"/>
              </a:xfrm>
              <a:prstGeom prst="rect">
                <a:avLst/>
              </a:prstGeom>
              <a:blipFill rotWithShape="0">
                <a:blip r:embed="rId4"/>
                <a:stretch>
                  <a:fillRect l="-2161" r="-12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443510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粒子仍从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点离开磁场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一定是从区域</a:t>
                </a:r>
                <a:r>
                  <a:rPr lang="zh-CN" altLang="zh-CN" sz="2600" dirty="0">
                    <a:latin typeface="Calibri" panose="020F0502020204030204" pitchFamily="34" charset="0"/>
                    <a:cs typeface="宋体" panose="02010600030101010101" pitchFamily="2" charset="-122"/>
                  </a:rPr>
                  <a:t>Ⅰ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ON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相切离开磁场区域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·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根据几何关系有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OP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·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…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4435101"/>
              </a:xfrm>
              <a:prstGeom prst="rect">
                <a:avLst/>
              </a:prstGeom>
              <a:blipFill rotWithShape="0">
                <a:blip r:embed="rId2"/>
                <a:stretch>
                  <a:fillRect l="-6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901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五边形 9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9700" name="文本框 44"/>
          <p:cNvSpPr txBox="1">
            <a:spLocks noChangeArrowheads="1"/>
          </p:cNvSpPr>
          <p:nvPr/>
        </p:nvSpPr>
        <p:spPr bwMode="auto">
          <a:xfrm>
            <a:off x="4368800" y="1269231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考点</a:t>
            </a:r>
            <a:endParaRPr lang="zh-CN" altLang="en-US" sz="6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9701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0038" y="2349116"/>
            <a:ext cx="989786" cy="1179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endParaRPr kumimoji="1" lang="en-US" altLang="zh-CN" sz="88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" name="圆角矩形 13">
            <a:hlinkClick r:id="rId7" action="ppaction://hlinksldjump"/>
          </p:cNvPr>
          <p:cNvSpPr/>
          <p:nvPr/>
        </p:nvSpPr>
        <p:spPr>
          <a:xfrm>
            <a:off x="4295613" y="3709996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 spc="-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　带电粒子在匀强磁场中运动的临界极值问题</a:t>
            </a:r>
            <a:endParaRPr lang="zh-CN" altLang="zh-CN" sz="2600" b="1" kern="100" spc="-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5" name="圆角矩形 14">
            <a:hlinkClick r:id="rId8" action="ppaction://hlinksldjump"/>
          </p:cNvPr>
          <p:cNvSpPr/>
          <p:nvPr/>
        </p:nvSpPr>
        <p:spPr>
          <a:xfrm>
            <a:off x="4295613" y="2996946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带电粒子在匀强磁场中运动的多解问题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6383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1302448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带电粒子在洛伦兹力作用下做匀速圆周运动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由于带电粒子电性不确定、磁场方向不确定、临界状态不确定、运动的周期性造成带电粒子在有界匀强磁场中运动的多解问题。一般解题方法如下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找出多解的原因。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565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画出粒子的可能轨迹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找出圆心、半径的可能情况。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考点一　带电粒子在匀强磁场中运动的多解问题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131852" y="568128"/>
            <a:ext cx="1177333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角度　</a:t>
            </a:r>
            <a:r>
              <a:rPr lang="zh-CN" altLang="zh-CN" sz="2600" kern="100">
                <a:latin typeface="Times New Roman"/>
                <a:ea typeface="微软雅黑"/>
                <a:cs typeface="Times New Roman"/>
              </a:rPr>
              <a:t>　</a:t>
            </a:r>
            <a:r>
              <a:rPr lang="zh-CN" altLang="en-US" sz="2600">
                <a:latin typeface="Times New Roman"/>
                <a:ea typeface="微软雅黑"/>
                <a:cs typeface="Times New Roman"/>
              </a:rPr>
              <a:t>带电粒子电性不确定形成多解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2050" name="Picture 2" descr="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116" y="779344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023347"/>
              </p:ext>
            </p:extLst>
          </p:nvPr>
        </p:nvGraphicFramePr>
        <p:xfrm>
          <a:off x="364077" y="1484916"/>
          <a:ext cx="10514013" cy="4343400"/>
        </p:xfrm>
        <a:graphic>
          <a:graphicData uri="http://schemas.openxmlformats.org/drawingml/2006/table">
            <a:tbl>
              <a:tblPr firstRow="1" firstCol="1" bandRow="1"/>
              <a:tblGrid>
                <a:gridCol w="5299075"/>
                <a:gridCol w="5214938"/>
              </a:tblGrid>
              <a:tr h="2051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分析</a:t>
                      </a:r>
                      <a:endParaRPr lang="zh-CN" sz="115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图例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554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带电粒子可能带正电荷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也可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能带负电荷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初速度相同时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正、负粒子在磁场中运动轨迹不同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形成多解</a:t>
                      </a:r>
                      <a:endParaRPr lang="zh-CN" sz="115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如带正电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其轨迹为</a:t>
                      </a:r>
                      <a:r>
                        <a:rPr lang="en-US" sz="2600" i="1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如带负电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其轨迹为</a:t>
                      </a:r>
                      <a:r>
                        <a:rPr lang="en-US" sz="2600" i="1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b</a:t>
                      </a:r>
                      <a:endParaRPr lang="zh-CN" sz="115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5" name="image341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799" y="2317918"/>
            <a:ext cx="3617120" cy="224201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3940" y="554451"/>
            <a:ext cx="8414260" cy="273963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平面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和平面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ON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之间的夹角为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35°,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其横截面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纸面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平面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上方存在匀强磁场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方向垂直于纸面向外。一质量为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、电荷量绝对值为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、电性未知的带电粒子从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上的某点向左上方射入磁场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速度与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角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运动一会儿后从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上另一点射出磁场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不计重力。则下列几种情形可能出现的是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20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966" y="836676"/>
            <a:ext cx="3437318" cy="18791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45368" y="3340100"/>
                <a:ext cx="11873194" cy="285231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粒子在磁场中运动的轨迹与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ON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只有一个公共点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在磁场中运动的时间是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粒子在磁场中运动的轨迹与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ON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只有一个公共点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在磁场中运动的时间是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𝟏𝟔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粒子在磁场中运动的轨迹与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ON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共有两个公共点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在磁场中运动的时间是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粒子在磁场中运动的轨迹与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ON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共有两个公共点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在磁场中运动的时间是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𝟏𝟔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368" y="3340100"/>
                <a:ext cx="11873194" cy="2852319"/>
              </a:xfrm>
              <a:prstGeom prst="rect">
                <a:avLst/>
              </a:prstGeom>
              <a:blipFill rotWithShape="0">
                <a:blip r:embed="rId3"/>
                <a:stretch>
                  <a:fillRect l="-9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1"/>
          <p:cNvSpPr txBox="1"/>
          <p:nvPr/>
        </p:nvSpPr>
        <p:spPr>
          <a:xfrm>
            <a:off x="6794087" y="2722602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ABD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94740" y="643226"/>
                <a:ext cx="11810444" cy="558015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带电粒子在磁场中做圆周运动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由洛伦兹力提供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向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心力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𝛑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。若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带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负电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将做逆时针方向的匀速圆周运动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粒子回到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OM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直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线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由圆周运动的对称性知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速度方向必与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成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20°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角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2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但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35°&gt;20°,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则粒子轨迹与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ON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只可能有一个交点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故粒子偏转角只可能为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40°,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运动时间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𝟑𝟔𝟎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若粒子带正电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将做顺时针方向的匀速圆周运动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无论轨迹与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ON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有几个交点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粒子回到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直线时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由圆周运动的对称性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速度方向必与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成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20°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角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粒子偏转角为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360°-40°=320°,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则粒子运动时间为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𝟑𝟐𝟎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𝟑𝟔𝟎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𝟏𝟔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643226"/>
                <a:ext cx="11810444" cy="5580158"/>
              </a:xfrm>
              <a:prstGeom prst="rect">
                <a:avLst/>
              </a:prstGeom>
              <a:blipFill rotWithShape="0">
                <a:blip r:embed="rId2"/>
                <a:stretch>
                  <a:fillRect l="-671" t="-3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0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966" y="836676"/>
            <a:ext cx="3437318" cy="187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203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31852" y="568128"/>
            <a:ext cx="1177333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角度　　</a:t>
            </a:r>
            <a:r>
              <a:rPr lang="zh-CN" altLang="en-US" sz="2600" dirty="0">
                <a:latin typeface="Times New Roman"/>
                <a:ea typeface="微软雅黑"/>
                <a:cs typeface="Times New Roman"/>
              </a:rPr>
              <a:t>磁场方向不确定形成多解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1026" name="Picture 2" descr="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38" y="790633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5783197"/>
              </p:ext>
            </p:extLst>
          </p:nvPr>
        </p:nvGraphicFramePr>
        <p:xfrm>
          <a:off x="478504" y="1599343"/>
          <a:ext cx="10514013" cy="4279837"/>
        </p:xfrm>
        <a:graphic>
          <a:graphicData uri="http://schemas.openxmlformats.org/drawingml/2006/table">
            <a:tbl>
              <a:tblPr firstRow="1" firstCol="1" bandRow="1"/>
              <a:tblGrid>
                <a:gridCol w="4232942"/>
                <a:gridCol w="6281071"/>
              </a:tblGrid>
              <a:tr h="2051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分析</a:t>
                      </a:r>
                      <a:endParaRPr lang="zh-CN" sz="115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图例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557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只知道磁感应强度大小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而未具体指出磁感应强度方向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由于磁感应强度方向不确定而形成多解</a:t>
                      </a:r>
                      <a:endParaRPr lang="zh-CN" sz="115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粒子带正电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若</a:t>
                      </a:r>
                      <a:r>
                        <a:rPr lang="en-US" sz="2600" i="1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垂直于纸面向里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其轨迹为</a:t>
                      </a:r>
                      <a:r>
                        <a:rPr lang="en-US" sz="2600" i="1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若</a:t>
                      </a:r>
                      <a:r>
                        <a:rPr lang="en-US" sz="2600" i="1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垂直纸面向外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其轨迹为</a:t>
                      </a:r>
                      <a:r>
                        <a:rPr lang="en-US" sz="2600" i="1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b</a:t>
                      </a:r>
                      <a:endParaRPr lang="zh-CN" sz="115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49" name="image342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10" y="2483638"/>
            <a:ext cx="3206763" cy="20381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606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1727</Words>
  <Application>Microsoft Office PowerPoint</Application>
  <PresentationFormat>自定义</PresentationFormat>
  <Paragraphs>174</Paragraphs>
  <Slides>38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53" baseType="lpstr">
      <vt:lpstr>等线</vt:lpstr>
      <vt:lpstr>方正黑体_GBK</vt:lpstr>
      <vt:lpstr>黑体</vt:lpstr>
      <vt:lpstr>华文细黑</vt:lpstr>
      <vt:lpstr>宋体</vt:lpstr>
      <vt:lpstr>微软雅黑</vt:lpstr>
      <vt:lpstr>Arial</vt:lpstr>
      <vt:lpstr>Book Antiqua</vt:lpstr>
      <vt:lpstr>Calibri</vt:lpstr>
      <vt:lpstr>Cambria</vt:lpstr>
      <vt:lpstr>Cambria Math</vt:lpstr>
      <vt:lpstr>Courier New</vt:lpstr>
      <vt:lpstr>Impact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56</cp:revision>
  <dcterms:created xsi:type="dcterms:W3CDTF">2024-01-15T03:14:15Z</dcterms:created>
  <dcterms:modified xsi:type="dcterms:W3CDTF">2026-03-11T00:39:13Z</dcterms:modified>
</cp:coreProperties>
</file>