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2.xml" ContentType="application/vnd.openxmlformats-officedocument.presentationml.notesSlide+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3.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handoutMasterIdLst>
    <p:handoutMasterId r:id="rId52"/>
  </p:handoutMasterIdLst>
  <p:sldIdLst>
    <p:sldId id="340" r:id="rId2"/>
    <p:sldId id="257" r:id="rId3"/>
    <p:sldId id="341" r:id="rId4"/>
    <p:sldId id="342" r:id="rId5"/>
    <p:sldId id="343" r:id="rId6"/>
    <p:sldId id="344" r:id="rId7"/>
    <p:sldId id="351" r:id="rId8"/>
    <p:sldId id="352" r:id="rId9"/>
    <p:sldId id="355" r:id="rId10"/>
    <p:sldId id="356" r:id="rId11"/>
    <p:sldId id="357" r:id="rId12"/>
    <p:sldId id="358" r:id="rId13"/>
    <p:sldId id="361" r:id="rId14"/>
    <p:sldId id="360" r:id="rId15"/>
    <p:sldId id="367" r:id="rId16"/>
    <p:sldId id="443" r:id="rId17"/>
    <p:sldId id="444" r:id="rId18"/>
    <p:sldId id="490" r:id="rId19"/>
    <p:sldId id="491" r:id="rId20"/>
    <p:sldId id="445" r:id="rId21"/>
    <p:sldId id="446" r:id="rId22"/>
    <p:sldId id="448" r:id="rId23"/>
    <p:sldId id="449" r:id="rId24"/>
    <p:sldId id="450" r:id="rId25"/>
    <p:sldId id="378" r:id="rId26"/>
    <p:sldId id="454" r:id="rId27"/>
    <p:sldId id="462" r:id="rId28"/>
    <p:sldId id="463" r:id="rId29"/>
    <p:sldId id="467" r:id="rId30"/>
    <p:sldId id="400" r:id="rId31"/>
    <p:sldId id="402" r:id="rId32"/>
    <p:sldId id="403" r:id="rId33"/>
    <p:sldId id="404" r:id="rId34"/>
    <p:sldId id="406" r:id="rId35"/>
    <p:sldId id="407" r:id="rId36"/>
    <p:sldId id="408" r:id="rId37"/>
    <p:sldId id="409" r:id="rId38"/>
    <p:sldId id="410" r:id="rId39"/>
    <p:sldId id="412" r:id="rId40"/>
    <p:sldId id="413" r:id="rId41"/>
    <p:sldId id="414" r:id="rId42"/>
    <p:sldId id="415" r:id="rId43"/>
    <p:sldId id="416" r:id="rId44"/>
    <p:sldId id="417" r:id="rId45"/>
    <p:sldId id="418" r:id="rId46"/>
    <p:sldId id="419" r:id="rId47"/>
    <p:sldId id="420" r:id="rId48"/>
    <p:sldId id="421" r:id="rId49"/>
    <p:sldId id="428" r:id="rId50"/>
  </p:sldIdLst>
  <p:sldSz cx="12190413"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E75B6"/>
    <a:srgbClr val="1F4E79"/>
    <a:srgbClr val="3E6CA4"/>
    <a:srgbClr val="70AD47"/>
    <a:srgbClr val="548235"/>
    <a:srgbClr val="385723"/>
    <a:srgbClr val="C5E0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457" autoAdjust="0"/>
    <p:restoredTop sz="94660"/>
  </p:normalViewPr>
  <p:slideViewPr>
    <p:cSldViewPr>
      <p:cViewPr>
        <p:scale>
          <a:sx n="75" d="100"/>
          <a:sy n="75" d="100"/>
        </p:scale>
        <p:origin x="666" y="336"/>
      </p:cViewPr>
      <p:guideLst>
        <p:guide orient="horz" pos="2160"/>
        <p:guide pos="3840"/>
      </p:guideLst>
    </p:cSldViewPr>
  </p:slideViewPr>
  <p:notesTextViewPr>
    <p:cViewPr>
      <p:scale>
        <a:sx n="1" d="1"/>
        <a:sy n="1" d="1"/>
      </p:scale>
      <p:origin x="0" y="0"/>
    </p:cViewPr>
  </p:notesTextViewPr>
  <p:notesViewPr>
    <p:cSldViewPr>
      <p:cViewPr varScale="1">
        <p:scale>
          <a:sx n="68" d="100"/>
          <a:sy n="68" d="100"/>
        </p:scale>
        <p:origin x="-2856" y="-90"/>
      </p:cViewPr>
      <p:guideLst>
        <p:guide orient="horz" pos="2880"/>
        <p:guide pos="2160"/>
      </p:guideLst>
    </p:cSldViewPr>
  </p:notesViewPr>
  <p:gridSpacing cx="216027" cy="216027"/>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6300445-E839-4BDF-8DF2-D8143818C84A}" type="datetimeFigureOut">
              <a:rPr lang="zh-CN" altLang="en-US" smtClean="0"/>
              <a:t>2026/3/11</a:t>
            </a:fld>
            <a:endParaRPr lang="zh-CN" altLang="en-US"/>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4011EFD-9855-4AE3-A504-77F50F4EB6D2}" type="slidenum">
              <a:rPr lang="zh-CN" altLang="en-US" smtClean="0"/>
              <a:t>‹#›</a:t>
            </a:fld>
            <a:endParaRPr lang="zh-CN" altLang="en-US"/>
          </a:p>
        </p:txBody>
      </p:sp>
    </p:spTree>
    <p:extLst>
      <p:ext uri="{BB962C8B-B14F-4D97-AF65-F5344CB8AC3E}">
        <p14:creationId xmlns:p14="http://schemas.microsoft.com/office/powerpoint/2010/main" val="8855676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A789916-5EC3-4590-8CB1-0934F6982E25}" type="datetimeFigureOut">
              <a:rPr lang="zh-CN" altLang="en-US" smtClean="0"/>
              <a:t>2026/3/11</a:t>
            </a:fld>
            <a:endParaRPr lang="zh-CN" altLang="en-US"/>
          </a:p>
        </p:txBody>
      </p:sp>
      <p:sp>
        <p:nvSpPr>
          <p:cNvPr id="4" name="幻灯片图像占位符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FD7603B-E5D8-42A3-B21E-4A6C6E9A9061}" type="slidenum">
              <a:rPr lang="zh-CN" altLang="en-US" smtClean="0"/>
              <a:t>‹#›</a:t>
            </a:fld>
            <a:endParaRPr lang="zh-CN" altLang="en-US"/>
          </a:p>
        </p:txBody>
      </p:sp>
    </p:spTree>
    <p:extLst>
      <p:ext uri="{BB962C8B-B14F-4D97-AF65-F5344CB8AC3E}">
        <p14:creationId xmlns:p14="http://schemas.microsoft.com/office/powerpoint/2010/main" val="24500318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幻灯片图像占位符 1"/>
          <p:cNvSpPr>
            <a:spLocks noGrp="1" noRot="1" noChangeAspect="1"/>
          </p:cNvSpPr>
          <p:nvPr>
            <p:ph type="sldImg"/>
          </p:nvPr>
        </p:nvSpPr>
        <p:spPr bwMode="auto">
          <a:noFill/>
          <a:ln>
            <a:solidFill>
              <a:srgbClr val="000000"/>
            </a:solidFill>
            <a:miter lim="800000"/>
          </a:ln>
        </p:spPr>
      </p:sp>
      <p:sp>
        <p:nvSpPr>
          <p:cNvPr id="24578"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2531"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3DA328A3-5788-47D9-A28A-7D88FF43481A}" type="slidenum">
              <a:rPr lang="zh-CN" altLang="en-US">
                <a:cs typeface="等线"/>
              </a:rPr>
              <a:t>3</a:t>
            </a:fld>
            <a:endParaRPr lang="en-US" altLang="zh-CN">
              <a:cs typeface="等线"/>
            </a:endParaRPr>
          </a:p>
        </p:txBody>
      </p:sp>
    </p:spTree>
    <p:extLst>
      <p:ext uri="{BB962C8B-B14F-4D97-AF65-F5344CB8AC3E}">
        <p14:creationId xmlns:p14="http://schemas.microsoft.com/office/powerpoint/2010/main" val="14961916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幻灯片图像占位符 1"/>
          <p:cNvSpPr>
            <a:spLocks noGrp="1" noRot="1" noChangeAspect="1"/>
          </p:cNvSpPr>
          <p:nvPr>
            <p:ph type="sldImg"/>
          </p:nvPr>
        </p:nvSpPr>
        <p:spPr bwMode="auto">
          <a:noFill/>
          <a:ln>
            <a:solidFill>
              <a:srgbClr val="000000"/>
            </a:solidFill>
            <a:miter lim="800000"/>
          </a:ln>
        </p:spPr>
      </p:sp>
      <p:sp>
        <p:nvSpPr>
          <p:cNvPr id="26626"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4579"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0650B867-F795-4F84-A254-C0BFD5E58CCC}" type="slidenum">
              <a:rPr lang="zh-CN" altLang="en-US">
                <a:cs typeface="等线"/>
              </a:rPr>
              <a:t>4</a:t>
            </a:fld>
            <a:endParaRPr lang="en-US" altLang="zh-CN">
              <a:cs typeface="等线"/>
            </a:endParaRPr>
          </a:p>
        </p:txBody>
      </p:sp>
    </p:spTree>
    <p:extLst>
      <p:ext uri="{BB962C8B-B14F-4D97-AF65-F5344CB8AC3E}">
        <p14:creationId xmlns:p14="http://schemas.microsoft.com/office/powerpoint/2010/main" val="19531919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幻灯片图像占位符 1"/>
          <p:cNvSpPr>
            <a:spLocks noGrp="1" noRot="1" noChangeAspect="1"/>
          </p:cNvSpPr>
          <p:nvPr>
            <p:ph type="sldImg"/>
          </p:nvPr>
        </p:nvSpPr>
        <p:spPr bwMode="auto">
          <a:noFill/>
          <a:ln>
            <a:solidFill>
              <a:srgbClr val="000000"/>
            </a:solidFill>
            <a:miter lim="800000"/>
          </a:ln>
        </p:spPr>
      </p:sp>
      <p:sp>
        <p:nvSpPr>
          <p:cNvPr id="3072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28675" name="灯片编号占位符 3"/>
          <p:cNvSpPr>
            <a:spLocks noGrp="1"/>
          </p:cNvSpPr>
          <p:nvPr>
            <p:ph type="sldNum" sz="quarter" idx="5"/>
          </p:nvPr>
        </p:nvSpPr>
        <p:spPr bwMode="auto">
          <a:ln>
            <a:miter lim="800000"/>
          </a:ln>
        </p:spPr>
        <p:txBody>
          <a:bodyPr wrap="square" numCol="1" anchorCtr="0" compatLnSpc="1"/>
          <a:lstStyle/>
          <a:p>
            <a:pPr defTabSz="913130" fontAlgn="base">
              <a:spcBef>
                <a:spcPct val="0"/>
              </a:spcBef>
              <a:spcAft>
                <a:spcPct val="0"/>
              </a:spcAft>
              <a:defRPr/>
            </a:pPr>
            <a:fld id="{759BCA74-9CA6-4A6E-B197-DE8BBDA0A9DF}" type="slidenum">
              <a:rPr lang="zh-CN" altLang="en-US">
                <a:cs typeface="等线"/>
              </a:rPr>
              <a:t>9</a:t>
            </a:fld>
            <a:endParaRPr lang="en-US" altLang="zh-CN">
              <a:cs typeface="等线"/>
            </a:endParaRPr>
          </a:p>
        </p:txBody>
      </p:sp>
    </p:spTree>
    <p:extLst>
      <p:ext uri="{BB962C8B-B14F-4D97-AF65-F5344CB8AC3E}">
        <p14:creationId xmlns:p14="http://schemas.microsoft.com/office/powerpoint/2010/main" val="28890849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8" Type="http://schemas.openxmlformats.org/officeDocument/2006/relationships/slide" Target="../slides/slide38.xml"/><Relationship Id="rId13" Type="http://schemas.openxmlformats.org/officeDocument/2006/relationships/slide" Target="../slides/slide47.xml"/><Relationship Id="rId3" Type="http://schemas.openxmlformats.org/officeDocument/2006/relationships/slide" Target="../slides/slide41.xml"/><Relationship Id="rId7" Type="http://schemas.openxmlformats.org/officeDocument/2006/relationships/slide" Target="../slides/slide36.xml"/><Relationship Id="rId12" Type="http://schemas.openxmlformats.org/officeDocument/2006/relationships/slide" Target="../slides/slide3.xml"/><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slide" Target="../slides/slide34.xml"/><Relationship Id="rId11" Type="http://schemas.openxmlformats.org/officeDocument/2006/relationships/slide" Target="../slides/slide45.xml"/><Relationship Id="rId5" Type="http://schemas.openxmlformats.org/officeDocument/2006/relationships/slide" Target="../slides/slide33.xml"/><Relationship Id="rId10" Type="http://schemas.openxmlformats.org/officeDocument/2006/relationships/slide" Target="../slides/slide43.xml"/><Relationship Id="rId4" Type="http://schemas.openxmlformats.org/officeDocument/2006/relationships/slide" Target="../slides/slide31.xml"/><Relationship Id="rId9" Type="http://schemas.openxmlformats.org/officeDocument/2006/relationships/slide" Target="../slides/slide3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标题幻灯片">
    <p:spTree>
      <p:nvGrpSpPr>
        <p:cNvPr id="1" name=""/>
        <p:cNvGrpSpPr/>
        <p:nvPr/>
      </p:nvGrpSpPr>
      <p:grpSpPr>
        <a:xfrm>
          <a:off x="0" y="0"/>
          <a:ext cx="0" cy="0"/>
          <a:chOff x="0" y="0"/>
          <a:chExt cx="0" cy="0"/>
        </a:xfrm>
      </p:grpSpPr>
      <p:pic>
        <p:nvPicPr>
          <p:cNvPr id="6"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53" y="-36669"/>
            <a:ext cx="12312541" cy="6905102"/>
          </a:xfrm>
          <a:prstGeom prst="rect">
            <a:avLst/>
          </a:prstGeom>
          <a:noFill/>
          <a:extLst>
            <a:ext uri="{909E8E84-426E-40DD-AFC4-6F175D3DCCD1}">
              <a14:hiddenFill xmlns:a14="http://schemas.microsoft.com/office/drawing/2010/main">
                <a:solidFill>
                  <a:srgbClr val="FFFFFF"/>
                </a:solidFill>
              </a14:hiddenFill>
            </a:ext>
          </a:extLst>
        </p:spPr>
      </p:pic>
      <p:sp>
        <p:nvSpPr>
          <p:cNvPr id="11" name="动作按钮: 后退或前一项 10">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2" name="动作按钮: 前进或下一项 11">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结束 12">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TextBox 13">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1454544365"/>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6_标题幻灯片">
    <p:spTree>
      <p:nvGrpSpPr>
        <p:cNvPr id="1" name=""/>
        <p:cNvGrpSpPr/>
        <p:nvPr/>
      </p:nvGrpSpPr>
      <p:grpSpPr>
        <a:xfrm>
          <a:off x="0" y="0"/>
          <a:ext cx="0" cy="0"/>
          <a:chOff x="0" y="0"/>
          <a:chExt cx="0" cy="0"/>
        </a:xfrm>
      </p:grpSpPr>
      <p:pic>
        <p:nvPicPr>
          <p:cNvPr id="7"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2483"/>
            <a:ext cx="12190636" cy="6836735"/>
          </a:xfrm>
          <a:prstGeom prst="rect">
            <a:avLst/>
          </a:prstGeom>
          <a:noFill/>
          <a:extLst>
            <a:ext uri="{909E8E84-426E-40DD-AFC4-6F175D3DCCD1}">
              <a14:hiddenFill xmlns:a14="http://schemas.microsoft.com/office/drawing/2010/main">
                <a:solidFill>
                  <a:srgbClr val="FFFFFF"/>
                </a:solidFill>
              </a14:hiddenFill>
            </a:ext>
          </a:extLst>
        </p:spPr>
      </p:pic>
      <p:sp>
        <p:nvSpPr>
          <p:cNvPr id="12" name="动作按钮: 后退或前一项 11">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3" name="动作按钮: 前进或下一项 12">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4" name="动作按钮: 结束 13">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15" name="TextBox 14">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Tree>
    <p:extLst>
      <p:ext uri="{BB962C8B-B14F-4D97-AF65-F5344CB8AC3E}">
        <p14:creationId xmlns:p14="http://schemas.microsoft.com/office/powerpoint/2010/main" val="97696267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4" name="动作按钮: 后退或前一项 23">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5" name="动作按钮: 前进或下一项 24">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6" name="动作按钮: 结束 25">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TextBox 26">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夯实必备知识</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006203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自定义版式">
    <p:spTree>
      <p:nvGrpSpPr>
        <p:cNvPr id="1" name=""/>
        <p:cNvGrpSpPr/>
        <p:nvPr/>
      </p:nvGrpSpPr>
      <p:grpSpPr>
        <a:xfrm>
          <a:off x="0" y="0"/>
          <a:ext cx="0" cy="0"/>
          <a:chOff x="0" y="0"/>
          <a:chExt cx="0" cy="0"/>
        </a:xfrm>
      </p:grpSpPr>
      <p:pic>
        <p:nvPicPr>
          <p:cNvPr id="13"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26" name="动作按钮: 后退或前一项 25">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7" name="动作按钮: 前进或下一项 26">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8" name="动作按钮: 结束 27">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29" name="TextBox 28">
            <a:hlinkClick r:id="rId3"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2" name="矩形 11"/>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TextBox 14"/>
          <p:cNvSpPr txBox="1"/>
          <p:nvPr userDrawn="1"/>
        </p:nvSpPr>
        <p:spPr>
          <a:xfrm>
            <a:off x="1054577" y="20619"/>
            <a:ext cx="2031325" cy="461558"/>
          </a:xfrm>
          <a:prstGeom prst="rect">
            <a:avLst/>
          </a:prstGeom>
          <a:noFill/>
        </p:spPr>
        <p:txBody>
          <a:bodyPr wrap="none" rtlCol="0">
            <a:spAutoFit/>
          </a:bodyPr>
          <a:lstStyle/>
          <a:p>
            <a:r>
              <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rPr>
              <a:t>研透核心</a:t>
            </a:r>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考点</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2251392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自定义版式">
    <p:spTree>
      <p:nvGrpSpPr>
        <p:cNvPr id="1" name=""/>
        <p:cNvGrpSpPr/>
        <p:nvPr/>
      </p:nvGrpSpPr>
      <p:grpSpPr>
        <a:xfrm>
          <a:off x="0" y="0"/>
          <a:ext cx="0" cy="0"/>
          <a:chOff x="0" y="0"/>
          <a:chExt cx="0" cy="0"/>
        </a:xfrm>
      </p:grpSpPr>
      <p:pic>
        <p:nvPicPr>
          <p:cNvPr id="29" name="Picture 2" descr="F:\图片1.jp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0961" y="-36660"/>
            <a:ext cx="12314144" cy="6903503"/>
          </a:xfrm>
          <a:prstGeom prst="rect">
            <a:avLst/>
          </a:prstGeom>
          <a:noFill/>
          <a:extLst>
            <a:ext uri="{909E8E84-426E-40DD-AFC4-6F175D3DCCD1}">
              <a14:hiddenFill xmlns:a14="http://schemas.microsoft.com/office/drawing/2010/main">
                <a:solidFill>
                  <a:srgbClr val="FFFFFF"/>
                </a:solidFill>
              </a14:hiddenFill>
            </a:ext>
          </a:extLst>
        </p:spPr>
      </p:pic>
      <p:sp>
        <p:nvSpPr>
          <p:cNvPr id="50" name="圆角矩形 49">
            <a:hlinkClick r:id="rId3" action="ppaction://hlinksldjump"/>
          </p:cNvPr>
          <p:cNvSpPr/>
          <p:nvPr userDrawn="1"/>
        </p:nvSpPr>
        <p:spPr>
          <a:xfrm>
            <a:off x="5364350"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07</a:t>
            </a:r>
          </a:p>
        </p:txBody>
      </p:sp>
      <p:sp>
        <p:nvSpPr>
          <p:cNvPr id="51" name="圆角矩形 50">
            <a:hlinkClick r:id="rId4" action="ppaction://hlinksldjump"/>
          </p:cNvPr>
          <p:cNvSpPr/>
          <p:nvPr userDrawn="1"/>
        </p:nvSpPr>
        <p:spPr>
          <a:xfrm>
            <a:off x="17567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01</a:t>
            </a:r>
          </a:p>
        </p:txBody>
      </p:sp>
      <p:sp>
        <p:nvSpPr>
          <p:cNvPr id="52" name="圆角矩形 51">
            <a:hlinkClick r:id="rId5" action="ppaction://hlinksldjump"/>
          </p:cNvPr>
          <p:cNvSpPr/>
          <p:nvPr userDrawn="1"/>
        </p:nvSpPr>
        <p:spPr>
          <a:xfrm>
            <a:off x="23580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02</a:t>
            </a:r>
          </a:p>
        </p:txBody>
      </p:sp>
      <p:sp>
        <p:nvSpPr>
          <p:cNvPr id="53" name="圆角矩形 52">
            <a:hlinkClick r:id="rId6" action="ppaction://hlinksldjump"/>
          </p:cNvPr>
          <p:cNvSpPr/>
          <p:nvPr userDrawn="1"/>
        </p:nvSpPr>
        <p:spPr>
          <a:xfrm>
            <a:off x="2959284"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03</a:t>
            </a:r>
          </a:p>
        </p:txBody>
      </p:sp>
      <p:sp>
        <p:nvSpPr>
          <p:cNvPr id="54" name="圆角矩形 53">
            <a:hlinkClick r:id="rId7" action="ppaction://hlinksldjump"/>
          </p:cNvPr>
          <p:cNvSpPr/>
          <p:nvPr userDrawn="1"/>
        </p:nvSpPr>
        <p:spPr>
          <a:xfrm>
            <a:off x="3560551"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04</a:t>
            </a:r>
          </a:p>
        </p:txBody>
      </p:sp>
      <p:sp>
        <p:nvSpPr>
          <p:cNvPr id="55" name="圆角矩形 54">
            <a:hlinkClick r:id="rId8" action="ppaction://hlinksldjump"/>
          </p:cNvPr>
          <p:cNvSpPr/>
          <p:nvPr userDrawn="1"/>
        </p:nvSpPr>
        <p:spPr>
          <a:xfrm>
            <a:off x="4161818"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05</a:t>
            </a:r>
          </a:p>
        </p:txBody>
      </p:sp>
      <p:sp>
        <p:nvSpPr>
          <p:cNvPr id="56" name="圆角矩形 55">
            <a:hlinkClick r:id="rId9" action="ppaction://hlinksldjump"/>
          </p:cNvPr>
          <p:cNvSpPr/>
          <p:nvPr userDrawn="1"/>
        </p:nvSpPr>
        <p:spPr>
          <a:xfrm>
            <a:off x="4763085" y="6454244"/>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06</a:t>
            </a:r>
          </a:p>
        </p:txBody>
      </p:sp>
      <p:sp>
        <p:nvSpPr>
          <p:cNvPr id="57" name="圆角矩形 56">
            <a:hlinkClick r:id="rId10" action="ppaction://hlinksldjump"/>
          </p:cNvPr>
          <p:cNvSpPr/>
          <p:nvPr userDrawn="1"/>
        </p:nvSpPr>
        <p:spPr>
          <a:xfrm>
            <a:off x="5963914"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08</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8" name="圆角矩形 57">
            <a:hlinkClick r:id="rId11" action="ppaction://hlinksldjump"/>
          </p:cNvPr>
          <p:cNvSpPr/>
          <p:nvPr userDrawn="1"/>
        </p:nvSpPr>
        <p:spPr>
          <a:xfrm>
            <a:off x="6565181" y="6447979"/>
            <a:ext cx="487617"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smtClean="0">
                <a:solidFill>
                  <a:schemeClr val="tx1">
                    <a:lumMod val="75000"/>
                    <a:lumOff val="25000"/>
                  </a:schemeClr>
                </a:solidFill>
                <a:latin typeface="微软雅黑" panose="020B0503020204020204" pitchFamily="34" charset="-122"/>
                <a:ea typeface="微软雅黑" panose="020B0503020204020204" pitchFamily="34" charset="-122"/>
              </a:rPr>
              <a:t>09</a:t>
            </a:r>
            <a:endPar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
        <p:nvSpPr>
          <p:cNvPr id="59" name="动作按钮: 后退或前一项 58">
            <a:hlinkClick r:id="" action="ppaction://hlinkshowjump?jump=previousslide"/>
          </p:cNvPr>
          <p:cNvSpPr/>
          <p:nvPr userDrawn="1"/>
        </p:nvSpPr>
        <p:spPr>
          <a:xfrm>
            <a:off x="11156224" y="6427788"/>
            <a:ext cx="268570" cy="268606"/>
          </a:xfrm>
          <a:prstGeom prst="actionButtonBackPrevious">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0" name="动作按钮: 前进或下一项 59">
            <a:hlinkClick r:id="" action="ppaction://hlinkshowjump?jump=nextslide"/>
          </p:cNvPr>
          <p:cNvSpPr/>
          <p:nvPr userDrawn="1"/>
        </p:nvSpPr>
        <p:spPr>
          <a:xfrm>
            <a:off x="11535905" y="6427788"/>
            <a:ext cx="268570" cy="268606"/>
          </a:xfrm>
          <a:prstGeom prst="actionButtonForwardNex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1" name="动作按钮: 结束 60">
            <a:hlinkClick r:id="" action="ppaction://hlinkshowjump?jump=endshow"/>
          </p:cNvPr>
          <p:cNvSpPr/>
          <p:nvPr userDrawn="1"/>
        </p:nvSpPr>
        <p:spPr>
          <a:xfrm>
            <a:off x="11915587" y="6423661"/>
            <a:ext cx="276824" cy="276860"/>
          </a:xfrm>
          <a:prstGeom prst="actionButtonE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endParaRPr lang="zh-CN" altLang="en-US"/>
          </a:p>
        </p:txBody>
      </p:sp>
      <p:sp>
        <p:nvSpPr>
          <p:cNvPr id="62" name="TextBox 61">
            <a:hlinkClick r:id="rId12" action="ppaction://hlinksldjump"/>
          </p:cNvPr>
          <p:cNvSpPr txBox="1"/>
          <p:nvPr userDrawn="1"/>
        </p:nvSpPr>
        <p:spPr>
          <a:xfrm>
            <a:off x="10464693" y="6388632"/>
            <a:ext cx="595035" cy="338476"/>
          </a:xfrm>
          <a:prstGeom prst="rect">
            <a:avLst/>
          </a:prstGeom>
          <a:noFill/>
        </p:spPr>
        <p:txBody>
          <a:bodyPr wrap="none" lIns="91426" tIns="45712" rIns="91426" bIns="45712" rtlCol="0">
            <a:spAutoFit/>
          </a:bodyPr>
          <a:lstStyle/>
          <a:p>
            <a:r>
              <a:rPr lang="zh-CN" altLang="en-US" sz="1600" b="1" u="sng" dirty="0" smtClean="0">
                <a:solidFill>
                  <a:schemeClr val="accent1">
                    <a:lumMod val="75000"/>
                  </a:schemeClr>
                </a:solidFill>
                <a:latin typeface="微软雅黑" pitchFamily="34" charset="-122"/>
                <a:ea typeface="微软雅黑" pitchFamily="34" charset="-122"/>
              </a:rPr>
              <a:t>目录</a:t>
            </a:r>
            <a:endParaRPr lang="zh-CN" altLang="en-US" sz="1600" b="1" u="sng" dirty="0">
              <a:solidFill>
                <a:schemeClr val="accent1">
                  <a:lumMod val="75000"/>
                </a:schemeClr>
              </a:solidFill>
              <a:latin typeface="微软雅黑" pitchFamily="34" charset="-122"/>
              <a:ea typeface="微软雅黑" pitchFamily="34" charset="-122"/>
            </a:endParaRPr>
          </a:p>
        </p:txBody>
      </p:sp>
      <p:sp>
        <p:nvSpPr>
          <p:cNvPr id="19" name="圆角矩形 18">
            <a:hlinkClick r:id="rId13" action="ppaction://hlinksldjump"/>
          </p:cNvPr>
          <p:cNvSpPr/>
          <p:nvPr userDrawn="1"/>
        </p:nvSpPr>
        <p:spPr>
          <a:xfrm>
            <a:off x="7187217" y="6450024"/>
            <a:ext cx="443288" cy="230506"/>
          </a:xfrm>
          <a:prstGeom prst="round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91418" tIns="45708" rIns="91418" bIns="45708" rtlCol="0" anchor="ctr"/>
          <a:lstStyle/>
          <a:p>
            <a:pPr algn="ctr">
              <a:lnSpc>
                <a:spcPct val="100000"/>
              </a:lnSpc>
            </a:pPr>
            <a:r>
              <a:rPr lang="en-US" altLang="zh-CN" sz="1500" b="1" dirty="0">
                <a:solidFill>
                  <a:schemeClr val="tx1">
                    <a:lumMod val="75000"/>
                    <a:lumOff val="25000"/>
                  </a:schemeClr>
                </a:solidFill>
                <a:latin typeface="微软雅黑" panose="020B0503020204020204" pitchFamily="34" charset="-122"/>
                <a:ea typeface="微软雅黑" panose="020B0503020204020204" pitchFamily="34" charset="-122"/>
              </a:rPr>
              <a:t>10</a:t>
            </a:r>
          </a:p>
        </p:txBody>
      </p:sp>
      <p:sp>
        <p:nvSpPr>
          <p:cNvPr id="30" name="矩形 29"/>
          <p:cNvSpPr/>
          <p:nvPr userDrawn="1"/>
        </p:nvSpPr>
        <p:spPr>
          <a:xfrm>
            <a:off x="-51842" y="-23256"/>
            <a:ext cx="12242255" cy="549307"/>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userDrawn="1"/>
        </p:nvSpPr>
        <p:spPr>
          <a:xfrm>
            <a:off x="-51842" y="-23256"/>
            <a:ext cx="4199445" cy="549307"/>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TextBox 31"/>
          <p:cNvSpPr txBox="1"/>
          <p:nvPr userDrawn="1"/>
        </p:nvSpPr>
        <p:spPr>
          <a:xfrm>
            <a:off x="1054577" y="20619"/>
            <a:ext cx="2031325" cy="461558"/>
          </a:xfrm>
          <a:prstGeom prst="rect">
            <a:avLst/>
          </a:prstGeom>
          <a:noFill/>
        </p:spPr>
        <p:txBody>
          <a:bodyPr wrap="none" rtlCol="0">
            <a:spAutoFit/>
          </a:bodyPr>
          <a:lstStyle/>
          <a:p>
            <a:r>
              <a:rPr lang="zh-CN" altLang="en-US" sz="2400" b="1" dirty="0" smtClean="0">
                <a:solidFill>
                  <a:schemeClr val="accent1">
                    <a:lumMod val="20000"/>
                    <a:lumOff val="80000"/>
                  </a:schemeClr>
                </a:solidFill>
                <a:latin typeface="微软雅黑" panose="020B0503020204020204" pitchFamily="34" charset="-122"/>
                <a:ea typeface="微软雅黑" panose="020B0503020204020204" pitchFamily="34" charset="-122"/>
              </a:rPr>
              <a:t>提升素养能力</a:t>
            </a:r>
            <a:endParaRPr lang="zh-CN" altLang="en-US" sz="2400" b="1" dirty="0">
              <a:solidFill>
                <a:schemeClr val="accent1">
                  <a:lumMod val="20000"/>
                  <a:lumOff val="80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4783790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28850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071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62" r:id="rId5"/>
    <p:sldLayoutId id="2147483663" r:id="rId6"/>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4.pn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4.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4.xml"/><Relationship Id="rId5" Type="http://schemas.openxmlformats.org/officeDocument/2006/relationships/image" Target="../media/image41.png"/><Relationship Id="rId4" Type="http://schemas.openxmlformats.org/officeDocument/2006/relationships/image" Target="../media/image40.png"/></Relationships>
</file>

<file path=ppt/slides/_rels/slide1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xml"/><Relationship Id="rId4" Type="http://schemas.openxmlformats.org/officeDocument/2006/relationships/image" Target="../media/image45.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6.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xml"/><Relationship Id="rId1" Type="http://schemas.openxmlformats.org/officeDocument/2006/relationships/tags" Target="../tags/tag4.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33.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4.xml"/><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4.xml"/><Relationship Id="rId5" Type="http://schemas.openxmlformats.org/officeDocument/2006/relationships/image" Target="../media/image54.png"/><Relationship Id="rId4" Type="http://schemas.openxmlformats.org/officeDocument/2006/relationships/image" Target="../media/image53.png"/></Relationships>
</file>

<file path=ppt/slides/_rels/slide2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31.png"/><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33.png"/><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2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slide" Target="slide30.xml"/><Relationship Id="rId4" Type="http://schemas.openxmlformats.org/officeDocument/2006/relationships/slide" Target="slide9.xml"/></Relationships>
</file>

<file path=ppt/slides/_rels/slide30.xml.rels><?xml version="1.0" encoding="UTF-8" standalone="yes"?>
<Relationships xmlns="http://schemas.openxmlformats.org/package/2006/relationships"><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 Id="rId5" Type="http://schemas.openxmlformats.org/officeDocument/2006/relationships/slideLayout" Target="../slideLayouts/slideLayout2.xml"/><Relationship Id="rId4" Type="http://schemas.openxmlformats.org/officeDocument/2006/relationships/tags" Target="../tags/tag17.xml"/></Relationships>
</file>

<file path=ppt/slides/_rels/slide31.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 Id="rId4" Type="http://schemas.openxmlformats.org/officeDocument/2006/relationships/image" Target="../media/image69.png"/></Relationships>
</file>

<file path=ppt/slides/_rels/slide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9.xml"/></Relationships>
</file>

<file path=ppt/slides/_rels/slide40.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9.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3.png"/><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image" Target="../media/image83.jpeg"/><Relationship Id="rId1" Type="http://schemas.openxmlformats.org/officeDocument/2006/relationships/slideLayout" Target="../slideLayouts/slideLayout6.xml"/><Relationship Id="rId4" Type="http://schemas.openxmlformats.org/officeDocument/2006/relationships/image" Target="../media/image84.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6.pn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png"/><Relationship Id="rId17" Type="http://schemas.openxmlformats.org/officeDocument/2006/relationships/image" Target="../media/image20.png"/><Relationship Id="rId2" Type="http://schemas.openxmlformats.org/officeDocument/2006/relationships/image" Target="../media/image5.png"/><Relationship Id="rId16"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 Id="rId1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tags" Target="../tags/tag12.xml"/><Relationship Id="rId7" Type="http://schemas.openxmlformats.org/officeDocument/2006/relationships/slide" Target="slide15.xml"/><Relationship Id="rId2" Type="http://schemas.openxmlformats.org/officeDocument/2006/relationships/tags" Target="../tags/tag11.xml"/><Relationship Id="rId1" Type="http://schemas.openxmlformats.org/officeDocument/2006/relationships/tags" Target="../tags/tag10.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3.xml"/><Relationship Id="rId9" Type="http://schemas.openxmlformats.org/officeDocument/2006/relationships/slide" Target="slide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p:nvPr/>
        </p:nvPicPr>
        <p:blipFill>
          <a:blip r:embed="rId5"/>
          <a:stretch>
            <a:fillRect/>
          </a:stretch>
        </p:blipFill>
        <p:spPr>
          <a:xfrm>
            <a:off x="-2598" y="-1"/>
            <a:ext cx="12195608" cy="6858001"/>
          </a:xfrm>
          <a:prstGeom prst="rect">
            <a:avLst/>
          </a:prstGeom>
        </p:spPr>
      </p:pic>
      <p:sp>
        <p:nvSpPr>
          <p:cNvPr id="12" name="矩形 11"/>
          <p:cNvSpPr/>
          <p:nvPr>
            <p:custDataLst>
              <p:tags r:id="rId1"/>
            </p:custDataLst>
          </p:nvPr>
        </p:nvSpPr>
        <p:spPr>
          <a:xfrm>
            <a:off x="1" y="4344238"/>
            <a:ext cx="12190413" cy="2502591"/>
          </a:xfrm>
          <a:prstGeom prst="rect">
            <a:avLst/>
          </a:prstGeom>
          <a:solidFill>
            <a:srgbClr val="2E75B6">
              <a:alpha val="81961"/>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3" name="TextBox 5"/>
          <p:cNvSpPr txBox="1"/>
          <p:nvPr>
            <p:custDataLst>
              <p:tags r:id="rId2"/>
            </p:custDataLst>
          </p:nvPr>
        </p:nvSpPr>
        <p:spPr>
          <a:xfrm>
            <a:off x="1054100" y="5719330"/>
            <a:ext cx="6707921" cy="705767"/>
          </a:xfrm>
          <a:prstGeom prst="rect">
            <a:avLst/>
          </a:prstGeom>
          <a:noFill/>
        </p:spPr>
        <p:txBody>
          <a:bodyPr wrap="none" lIns="121917" tIns="60958" rIns="121917" bIns="60958">
            <a:spAutoFit/>
          </a:bodyPr>
          <a:lstStyle/>
          <a:p>
            <a:pPr>
              <a:lnSpc>
                <a:spcPct val="110000"/>
              </a:lnSpc>
              <a:defRPr/>
            </a:pP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3700" b="1">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rPr>
              <a:t>讲　磁场及其对电流的作用</a:t>
            </a:r>
            <a:endParaRPr lang="zh-CN" altLang="en-US" sz="3700" b="1" dirty="0">
              <a:solidFill>
                <a:schemeClr val="bg1">
                  <a:lumMod val="95000"/>
                </a:schemeClr>
              </a:solidFill>
              <a:effectLst>
                <a:outerShdw blurRad="50800" dist="38100" dir="8100000" algn="tr" rotWithShape="0">
                  <a:prstClr val="black">
                    <a:alpha val="40000"/>
                  </a:prst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2"/>
          <p:cNvSpPr txBox="1"/>
          <p:nvPr>
            <p:custDataLst>
              <p:tags r:id="rId3"/>
            </p:custDataLst>
          </p:nvPr>
        </p:nvSpPr>
        <p:spPr>
          <a:xfrm>
            <a:off x="1054736" y="5050195"/>
            <a:ext cx="2656496" cy="584775"/>
          </a:xfrm>
          <a:prstGeom prst="rect">
            <a:avLst/>
          </a:prstGeom>
          <a:noFill/>
        </p:spPr>
        <p:txBody>
          <a:bodyPr wrap="none">
            <a:spAutoFit/>
          </a:bodyPr>
          <a:lstStyle/>
          <a:p>
            <a:pPr>
              <a:defRPr/>
            </a:pPr>
            <a:r>
              <a:rPr lang="zh-CN" altLang="en-US" sz="3200" b="1">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rPr>
              <a:t>第十章　磁场</a:t>
            </a:r>
            <a:endParaRPr lang="zh-CN" altLang="en-US" sz="3200" b="1" dirty="0">
              <a:solidFill>
                <a:schemeClr val="bg1"/>
              </a:solidFill>
              <a:effectLst>
                <a:outerShdw blurRad="50800" dist="38100" dir="8100000" algn="tr" rotWithShape="0">
                  <a:prstClr val="black">
                    <a:alpha val="40000"/>
                  </a:prstClr>
                </a:outerShdw>
              </a:effectLst>
              <a:latin typeface="方正黑体_GBK" panose="03000509000000000000" pitchFamily="65" charset="-122"/>
              <a:ea typeface="方正黑体_GBK" panose="03000509000000000000" pitchFamily="65" charset="-122"/>
              <a:cs typeface="+mn-cs"/>
            </a:endParaRPr>
          </a:p>
        </p:txBody>
      </p:sp>
      <p:pic>
        <p:nvPicPr>
          <p:cNvPr id="8" name="Picture 3"/>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 y="-1"/>
            <a:ext cx="1126585" cy="1052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图片 8" descr="山东金榜苑"/>
          <p:cNvPicPr>
            <a:picLocks noChangeAspect="1"/>
          </p:cNvPicPr>
          <p:nvPr/>
        </p:nvPicPr>
        <p:blipFill>
          <a:blip r:embed="rId7">
            <a:lum bright="-8000" contrast="52000"/>
          </a:blip>
          <a:srcRect b="27240"/>
          <a:stretch>
            <a:fillRect/>
          </a:stretch>
        </p:blipFill>
        <p:spPr>
          <a:xfrm>
            <a:off x="-5195" y="105853"/>
            <a:ext cx="1113340" cy="810422"/>
          </a:xfrm>
          <a:prstGeom prst="rect">
            <a:avLst/>
          </a:prstGeom>
        </p:spPr>
      </p:pic>
    </p:spTree>
    <p:extLst>
      <p:ext uri="{BB962C8B-B14F-4D97-AF65-F5344CB8AC3E}">
        <p14:creationId xmlns:p14="http://schemas.microsoft.com/office/powerpoint/2010/main" val="35063941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355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考点一　安培定则　磁场的叠加</a:t>
            </a:r>
            <a:endParaRPr lang="zh-CN" altLang="zh-CN" sz="1800" b="1" kern="1400" dirty="0">
              <a:effectLst/>
              <a:latin typeface="Cambria"/>
              <a:ea typeface="宋体"/>
              <a:cs typeface="Times New Roman"/>
            </a:endParaRPr>
          </a:p>
        </p:txBody>
      </p:sp>
      <p:sp>
        <p:nvSpPr>
          <p:cNvPr id="4" name="矩形 3"/>
          <p:cNvSpPr/>
          <p:nvPr/>
        </p:nvSpPr>
        <p:spPr>
          <a:xfrm>
            <a:off x="106615" y="1256030"/>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电流的磁场、安培定则的应用</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1339125665"/>
              </p:ext>
            </p:extLst>
          </p:nvPr>
        </p:nvGraphicFramePr>
        <p:xfrm>
          <a:off x="664113" y="1990598"/>
          <a:ext cx="10514014" cy="4299966"/>
        </p:xfrm>
        <a:graphic>
          <a:graphicData uri="http://schemas.openxmlformats.org/drawingml/2006/table">
            <a:tbl>
              <a:tblPr firstRow="1" firstCol="1" bandRow="1"/>
              <a:tblGrid>
                <a:gridCol w="1686448"/>
                <a:gridCol w="2149064"/>
                <a:gridCol w="2529672"/>
                <a:gridCol w="4148830"/>
              </a:tblGrid>
              <a:tr h="623570">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项目</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安培定则</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立体图</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特点</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直线电流的磁场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无</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极、</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极距离直导线越远</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磁场越弱</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通电螺线管的磁场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与条形磁体的磁场相似</a:t>
                      </a:r>
                      <a:r>
                        <a:rPr lang="en-US"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管内可近似认为是匀强磁场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17930">
                <a:tc>
                  <a:txBody>
                    <a:bodyPr/>
                    <a:lstStyle/>
                    <a:p>
                      <a:pPr>
                        <a:lnSpc>
                          <a:spcPct val="140000"/>
                        </a:lnSpc>
                        <a:spcAft>
                          <a:spcPts val="0"/>
                        </a:spcAft>
                        <a:tabLst>
                          <a:tab pos="2970530" algn="l"/>
                        </a:tabLst>
                      </a:pPr>
                      <a:r>
                        <a:rPr lang="zh-CN" sz="2600">
                          <a:effectLst/>
                          <a:latin typeface="Times New Roman" panose="02020603050405020304" pitchFamily="18" charset="0"/>
                          <a:ea typeface="微软雅黑" panose="020B0503020204020204" pitchFamily="34" charset="-122"/>
                          <a:cs typeface="Times New Roman" panose="02020603050405020304" pitchFamily="18" charset="0"/>
                        </a:rPr>
                        <a:t>环形电流的磁场</a:t>
                      </a:r>
                      <a:endParaRPr lang="zh-CN" sz="11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40000"/>
                        </a:lnSpc>
                        <a:spcAft>
                          <a:spcPts val="0"/>
                        </a:spcAft>
                        <a:tabLst>
                          <a:tab pos="2970530" algn="l"/>
                        </a:tabLst>
                      </a:pPr>
                      <a:endParaRPr lang="en-US" sz="26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40000"/>
                        </a:lnSpc>
                        <a:spcAft>
                          <a:spcPts val="0"/>
                        </a:spcAft>
                        <a:tabLst>
                          <a:tab pos="2970530" algn="l"/>
                        </a:tabLst>
                      </a:pP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两侧分别是</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极和</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S</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极</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距离中心越远</a:t>
                      </a:r>
                      <a:r>
                        <a:rPr lang="en-US"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磁场越弱</a:t>
                      </a:r>
                      <a:endParaRPr lang="zh-CN" sz="11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1030" name="image325.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913735" y="2691892"/>
            <a:ext cx="1029323" cy="1096819"/>
          </a:xfrm>
          <a:prstGeom prst="rect">
            <a:avLst/>
          </a:prstGeom>
          <a:extLst>
            <a:ext uri="{909E8E84-426E-40DD-AFC4-6F175D3DCCD1}">
              <a14:hiddenFill xmlns:a14="http://schemas.microsoft.com/office/drawing/2010/main">
                <a:solidFill>
                  <a:srgbClr val="FFFFFF"/>
                </a:solidFill>
              </a14:hiddenFill>
            </a:ext>
          </a:extLst>
        </p:spPr>
      </p:pic>
      <p:pic>
        <p:nvPicPr>
          <p:cNvPr id="1029" name="image326.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262634" y="2700592"/>
            <a:ext cx="1096819" cy="1029323"/>
          </a:xfrm>
          <a:prstGeom prst="rect">
            <a:avLst/>
          </a:prstGeom>
          <a:extLst>
            <a:ext uri="{909E8E84-426E-40DD-AFC4-6F175D3DCCD1}">
              <a14:hiddenFill xmlns:a14="http://schemas.microsoft.com/office/drawing/2010/main">
                <a:solidFill>
                  <a:srgbClr val="FFFFFF"/>
                </a:solidFill>
              </a14:hiddenFill>
            </a:ext>
          </a:extLst>
        </p:spPr>
      </p:pic>
      <p:pic>
        <p:nvPicPr>
          <p:cNvPr id="1028" name="image327.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37357" y="3928065"/>
            <a:ext cx="1388404" cy="1000468"/>
          </a:xfrm>
          <a:prstGeom prst="rect">
            <a:avLst/>
          </a:prstGeom>
          <a:extLst>
            <a:ext uri="{909E8E84-426E-40DD-AFC4-6F175D3DCCD1}">
              <a14:hiddenFill xmlns:a14="http://schemas.microsoft.com/office/drawing/2010/main">
                <a:solidFill>
                  <a:srgbClr val="FFFFFF"/>
                </a:solidFill>
              </a14:hiddenFill>
            </a:ext>
          </a:extLst>
        </p:spPr>
      </p:pic>
      <p:pic>
        <p:nvPicPr>
          <p:cNvPr id="1027" name="image328.jpeg"/>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3962550"/>
            <a:ext cx="1612999" cy="918798"/>
          </a:xfrm>
          <a:prstGeom prst="rect">
            <a:avLst/>
          </a:prstGeom>
          <a:extLst>
            <a:ext uri="{909E8E84-426E-40DD-AFC4-6F175D3DCCD1}">
              <a14:hiddenFill xmlns:a14="http://schemas.microsoft.com/office/drawing/2010/main">
                <a:solidFill>
                  <a:srgbClr val="FFFFFF"/>
                </a:solidFill>
              </a14:hiddenFill>
            </a:ext>
          </a:extLst>
        </p:spPr>
      </p:pic>
      <p:pic>
        <p:nvPicPr>
          <p:cNvPr id="1026" name="image329.jpeg"/>
          <p:cNvPicPr>
            <a:picLocks noChangeAspect="1" noChangeArrowheads="1"/>
          </p:cNvPicPr>
          <p:nvPr/>
        </p:nvPicPr>
        <p:blipFill>
          <a:blip r:embed="rId6">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80810" y="5122686"/>
            <a:ext cx="1327151" cy="1082139"/>
          </a:xfrm>
          <a:prstGeom prst="rect">
            <a:avLst/>
          </a:prstGeom>
          <a:extLst>
            <a:ext uri="{909E8E84-426E-40DD-AFC4-6F175D3DCCD1}">
              <a14:hiddenFill xmlns:a14="http://schemas.microsoft.com/office/drawing/2010/main">
                <a:solidFill>
                  <a:srgbClr val="FFFFFF"/>
                </a:solidFill>
              </a14:hiddenFill>
            </a:ext>
          </a:extLst>
        </p:spPr>
      </p:pic>
      <p:pic>
        <p:nvPicPr>
          <p:cNvPr id="1025" name="image330.jpeg"/>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356285" y="5125834"/>
            <a:ext cx="909516" cy="1058009"/>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238301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磁场叠加问题的解题思路</a:t>
            </a:r>
            <a:endParaRPr lang="zh-CN" altLang="zh-CN" sz="1150">
              <a:latin typeface="Calibri" panose="020F0502020204030204" pitchFamily="34" charset="0"/>
              <a:cs typeface="Times New Roman" panose="02020603050405020304" pitchFamily="18" charset="0"/>
            </a:endParaRPr>
          </a:p>
        </p:txBody>
      </p:sp>
      <p:sp>
        <p:nvSpPr>
          <p:cNvPr id="4" name="矩形 3"/>
          <p:cNvSpPr/>
          <p:nvPr/>
        </p:nvSpPr>
        <p:spPr>
          <a:xfrm>
            <a:off x="259015" y="1408557"/>
            <a:ext cx="11658044" cy="2459816"/>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确定磁场场源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如通电导线。</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定位空间中需求解磁场的点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利用安培定则判定各个场源在这一点上产生的磁场的磁感应强度大小和方向。如图所示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为通电导线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点产生的磁场的磁感应强度。</a:t>
            </a:r>
            <a:endParaRPr lang="zh-CN" altLang="zh-CN" sz="1150">
              <a:latin typeface="Calibri" panose="020F0502020204030204" pitchFamily="34" charset="0"/>
              <a:cs typeface="Times New Roman" panose="02020603050405020304" pitchFamily="18" charset="0"/>
            </a:endParaRPr>
          </a:p>
        </p:txBody>
      </p:sp>
      <p:pic>
        <p:nvPicPr>
          <p:cNvPr id="6" name="image11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429000"/>
            <a:ext cx="2620808" cy="2178114"/>
          </a:xfrm>
          <a:prstGeom prst="rect">
            <a:avLst/>
          </a:prstGeom>
        </p:spPr>
      </p:pic>
      <p:sp>
        <p:nvSpPr>
          <p:cNvPr id="2" name="矩形 1"/>
          <p:cNvSpPr/>
          <p:nvPr/>
        </p:nvSpPr>
        <p:spPr>
          <a:xfrm>
            <a:off x="300577" y="3864554"/>
            <a:ext cx="6092825" cy="1292662"/>
          </a:xfrm>
          <a:prstGeom prst="rect">
            <a:avLst/>
          </a:prstGeom>
        </p:spPr>
        <p:txBody>
          <a:bodyPr>
            <a:spAutoFit/>
          </a:bodyPr>
          <a:lstStyle/>
          <a:p>
            <a:pPr>
              <a:lnSpc>
                <a:spcPct val="150000"/>
              </a:lnSpc>
              <a:spcAft>
                <a:spcPts val="565"/>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应用平行四边形定则进行合成</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如图中的合磁感应强度</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安培定则的应用</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1 </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直导线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、螺线管</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、电磁铁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三者相距较远</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其磁场互不影响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当开关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S</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闭合后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小磁针北极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黑色一端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指示磁场方向正确的位置是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9" name="矩形 8"/>
          <p:cNvSpPr/>
          <p:nvPr/>
        </p:nvSpPr>
        <p:spPr>
          <a:xfrm>
            <a:off x="360615" y="2601823"/>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d</a:t>
            </a:r>
            <a:endParaRPr lang="zh-CN" altLang="zh-CN" sz="1150">
              <a:latin typeface="Calibri" panose="020F0502020204030204" pitchFamily="34" charset="0"/>
              <a:cs typeface="Times New Roman" panose="02020603050405020304" pitchFamily="18" charset="0"/>
            </a:endParaRPr>
          </a:p>
        </p:txBody>
      </p:sp>
      <p:sp>
        <p:nvSpPr>
          <p:cNvPr id="11" name="TextBox 1"/>
          <p:cNvSpPr txBox="1"/>
          <p:nvPr/>
        </p:nvSpPr>
        <p:spPr>
          <a:xfrm>
            <a:off x="9983692" y="2010767"/>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2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823422" y="2650602"/>
            <a:ext cx="3832733" cy="2566697"/>
          </a:xfrm>
          <a:prstGeom prst="rect">
            <a:avLst/>
          </a:prstGeom>
        </p:spPr>
      </p:pic>
      <p:sp>
        <p:nvSpPr>
          <p:cNvPr id="2" name="矩形 1"/>
          <p:cNvSpPr/>
          <p:nvPr/>
        </p:nvSpPr>
        <p:spPr>
          <a:xfrm>
            <a:off x="364077" y="3858661"/>
            <a:ext cx="6092825" cy="2492990"/>
          </a:xfrm>
          <a:prstGeom prst="rect">
            <a:avLst/>
          </a:prstGeom>
        </p:spPr>
        <p:txBody>
          <a:bodyPr>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根据安培定则可判断出电流的磁场方向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再根据小磁针静止时</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极的指向为磁场的方向可知螺线管</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内小磁针的</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极指向为磁场方向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linds(horizont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磁场的叠加</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2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福建卷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空间中存在两根无限长直导线</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通有大小相等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方向相反的电流。导线周围存在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关于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对称且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初始时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处的磁感应强度大小为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现保持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中电流不变</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仅将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撤去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点的磁感应强度大小为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35215" y="3659466"/>
                <a:ext cx="11658044" cy="1523150"/>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35215" y="3659466"/>
                <a:ext cx="11658044" cy="1523150"/>
              </a:xfrm>
              <a:prstGeom prst="rect">
                <a:avLst/>
              </a:prstGeom>
              <a:blipFill rotWithShape="0">
                <a:blip r:embed="rId3"/>
                <a:stretch>
                  <a:fillRect l="-680" b="-8000"/>
                </a:stretch>
              </a:blipFill>
            </p:spPr>
            <p:txBody>
              <a:bodyPr/>
              <a:lstStyle/>
              <a:p>
                <a:r>
                  <a:rPr lang="zh-CN" altLang="en-US">
                    <a:noFill/>
                  </a:rPr>
                  <a:t> </a:t>
                </a:r>
              </a:p>
            </p:txBody>
          </p:sp>
        </mc:Fallback>
      </mc:AlternateContent>
      <p:sp>
        <p:nvSpPr>
          <p:cNvPr id="9" name="TextBox 1"/>
          <p:cNvSpPr txBox="1"/>
          <p:nvPr/>
        </p:nvSpPr>
        <p:spPr>
          <a:xfrm>
            <a:off x="8928957" y="31672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2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87530" y="3873754"/>
            <a:ext cx="2899219" cy="1804311"/>
          </a:xfrm>
          <a:prstGeom prst="rect">
            <a:avLst/>
          </a:prstGeom>
        </p:spPr>
      </p:pic>
    </p:spTree>
    <p:extLst>
      <p:ext uri="{BB962C8B-B14F-4D97-AF65-F5344CB8AC3E}">
        <p14:creationId xmlns:p14="http://schemas.microsoft.com/office/powerpoint/2010/main" val="63606907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478006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根据题意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作出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中电流的某种情况</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设</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点产生的磁感应强度大小为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点产生的磁感应强度大小为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点产生的磁感应强度大小为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点产生的磁感应强度大小为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则由安培定则可知</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点产生的磁感应强度方向相反</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点产生的磁感应强度方向相同</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中电流大小相等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且</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关于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对称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与</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a:latin typeface="Times New Roman" panose="02020603050405020304" pitchFamily="18" charset="0"/>
                    <a:cs typeface="Times New Roman" panose="02020603050405020304" pitchFamily="18" charset="0"/>
                  </a:rPr>
                  <a:t>关于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对称</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联立可得</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故保持</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中电流不变</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仅将</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撤去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baseline="-25000">
                    <a:effectLst/>
                    <a:latin typeface="Times New Roman" panose="02020603050405020304" pitchFamily="18" charset="0"/>
                    <a:ea typeface="微软雅黑" panose="020B0503020204020204" pitchFamily="34" charset="-122"/>
                    <a:cs typeface="Times New Roman" panose="02020603050405020304" pitchFamily="18" charset="0"/>
                  </a:rPr>
                  <a:t>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4780067"/>
              </a:xfrm>
              <a:prstGeom prst="rect">
                <a:avLst/>
              </a:prstGeom>
              <a:blipFill rotWithShape="0">
                <a:blip r:embed="rId2"/>
                <a:stretch>
                  <a:fillRect l="-680" r="-627" b="-128"/>
                </a:stretch>
              </a:blipFill>
            </p:spPr>
            <p:txBody>
              <a:bodyPr/>
              <a:lstStyle/>
              <a:p>
                <a:r>
                  <a:rPr lang="zh-CN" altLang="en-US">
                    <a:noFill/>
                  </a:rPr>
                  <a:t> </a:t>
                </a:r>
              </a:p>
            </p:txBody>
          </p:sp>
        </mc:Fallback>
      </mc:AlternateContent>
      <p:pic>
        <p:nvPicPr>
          <p:cNvPr id="7" name="image124.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93155" y="4610698"/>
            <a:ext cx="2269553" cy="1580035"/>
          </a:xfrm>
          <a:prstGeom prst="rect">
            <a:avLst/>
          </a:prstGeom>
        </p:spPr>
      </p:pic>
    </p:spTree>
    <p:extLst>
      <p:ext uri="{BB962C8B-B14F-4D97-AF65-F5344CB8AC3E}">
        <p14:creationId xmlns:p14="http://schemas.microsoft.com/office/powerpoint/2010/main" val="316143108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考点二　安培力的分析与计算</a:t>
            </a:r>
            <a:endParaRPr lang="zh-CN" altLang="zh-CN" sz="1800" b="1" kern="1400" dirty="0">
              <a:effectLst/>
              <a:latin typeface="Cambria"/>
              <a:ea typeface="宋体"/>
              <a:cs typeface="Times New Roman"/>
            </a:endParaRPr>
          </a:p>
        </p:txBody>
      </p:sp>
      <p:sp>
        <p:nvSpPr>
          <p:cNvPr id="4" name="矩形 3"/>
          <p:cNvSpPr/>
          <p:nvPr/>
        </p:nvSpPr>
        <p:spPr>
          <a:xfrm>
            <a:off x="106615" y="1268730"/>
            <a:ext cx="11810444" cy="3660145"/>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安培力的大小和方向</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应用安培力公式</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IlB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时要注意</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①</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垂直。</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宋体" panose="02010600030101010101" pitchFamily="2" charset="-122"/>
                <a:ea typeface="微软雅黑" panose="020B0503020204020204" pitchFamily="34" charset="-122"/>
                <a:cs typeface="宋体" panose="02010600030101010101" pitchFamily="2" charset="-122"/>
              </a:rPr>
              <a:t>②</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是有效长度。</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弯曲导线的有效长度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等于连接两端点线段的长度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相应的电流沿直线由始端流向末端。</a:t>
            </a:r>
            <a:endParaRPr lang="zh-CN" altLang="zh-CN" sz="1150">
              <a:latin typeface="Calibri" panose="020F0502020204030204" pitchFamily="34" charset="0"/>
              <a:cs typeface="Times New Roman" panose="02020603050405020304" pitchFamily="18" charset="0"/>
            </a:endParaRPr>
          </a:p>
        </p:txBody>
      </p:sp>
      <p:pic>
        <p:nvPicPr>
          <p:cNvPr id="7" name="image12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990407" y="4432935"/>
            <a:ext cx="4993285" cy="1913260"/>
          </a:xfrm>
          <a:prstGeom prst="rect">
            <a:avLst/>
          </a:prstGeom>
        </p:spPr>
      </p:pic>
      <p:sp>
        <p:nvSpPr>
          <p:cNvPr id="2" name="矩形 1"/>
          <p:cNvSpPr/>
          <p:nvPr/>
        </p:nvSpPr>
        <p:spPr>
          <a:xfrm>
            <a:off x="186277" y="5036473"/>
            <a:ext cx="4333238" cy="692497"/>
          </a:xfrm>
          <a:prstGeom prst="rect">
            <a:avLst/>
          </a:prstGeom>
        </p:spPr>
        <p:txBody>
          <a:bodyPr wrap="none">
            <a:spAutoFit/>
          </a:bodyPr>
          <a:lstStyle/>
          <a:p>
            <a:pPr>
              <a:lnSpc>
                <a:spcPct val="150000"/>
              </a:lnSpc>
              <a:spcAft>
                <a:spcPts val="565"/>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根据左手定则判断。</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安培力的计算</a:t>
            </a:r>
            <a:endParaRPr lang="zh-CN" altLang="zh-CN" sz="1050" kern="100" dirty="0">
              <a:effectLst/>
              <a:latin typeface="宋体"/>
              <a:cs typeface="Courier New"/>
            </a:endParaRPr>
          </a:p>
        </p:txBody>
      </p:sp>
      <p:pic>
        <p:nvPicPr>
          <p:cNvPr id="2050"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779344"/>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xmlns:a14="http://schemas.microsoft.com/office/drawing/2010/main">
        <mc:Choice Requires="a14">
          <p:sp>
            <p:nvSpPr>
              <p:cNvPr id="6" name="矩形 5"/>
              <p:cNvSpPr/>
              <p:nvPr/>
            </p:nvSpPr>
            <p:spPr>
              <a:xfrm>
                <a:off x="106615" y="1256411"/>
                <a:ext cx="11810444" cy="2656922"/>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effectLst/>
                    <a:latin typeface="Times New Roman" panose="02020603050405020304" pitchFamily="18" charset="0"/>
                    <a:ea typeface="黑体" panose="02010609060101010101" pitchFamily="49" charset="-122"/>
                    <a:cs typeface="Times New Roman" panose="02020603050405020304" pitchFamily="18" charset="0"/>
                  </a:rPr>
                  <a:t>3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黑龙江哈尔滨模拟</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在光滑、绝缘的水平面上有方向竖直向上、磁感应强度大小为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的匀强磁场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间距为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的两个固定接线柱之间连有柔软的、长度为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的导线。现对导线通以电流</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为使导线不被拉断</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则导线需要承受的拉力不小于</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106615" y="1256411"/>
                <a:ext cx="11810444" cy="2656922"/>
              </a:xfrm>
              <a:prstGeom prst="rect">
                <a:avLst/>
              </a:prstGeom>
              <a:blipFill rotWithShape="0">
                <a:blip r:embed="rId3"/>
                <a:stretch>
                  <a:fillRect l="-671" r="-3251" b="-412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360615" y="3871003"/>
                <a:ext cx="11658044" cy="171826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𝛑</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D.π</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ILB</a:t>
                </a:r>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360615" y="3871003"/>
                <a:ext cx="11658044" cy="1718267"/>
              </a:xfrm>
              <a:prstGeom prst="rect">
                <a:avLst/>
              </a:prstGeom>
              <a:blipFill rotWithShape="0">
                <a:blip r:embed="rId4"/>
                <a:stretch>
                  <a:fillRect l="-680" b="-2128"/>
                </a:stretch>
              </a:blipFill>
            </p:spPr>
            <p:txBody>
              <a:bodyPr/>
              <a:lstStyle/>
              <a:p>
                <a:r>
                  <a:rPr lang="zh-CN" altLang="en-US">
                    <a:noFill/>
                  </a:rPr>
                  <a:t> </a:t>
                </a:r>
              </a:p>
            </p:txBody>
          </p:sp>
        </mc:Fallback>
      </mc:AlternateContent>
      <p:sp>
        <p:nvSpPr>
          <p:cNvPr id="11" name="TextBox 1"/>
          <p:cNvSpPr txBox="1"/>
          <p:nvPr/>
        </p:nvSpPr>
        <p:spPr>
          <a:xfrm>
            <a:off x="1990693" y="34086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27.jpeg"/>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75438" y="3314937"/>
            <a:ext cx="2214626" cy="2697449"/>
          </a:xfrm>
          <a:prstGeom prst="rect">
            <a:avLst/>
          </a:prstGeom>
        </p:spPr>
      </p:pic>
    </p:spTree>
    <p:extLst>
      <p:ext uri="{BB962C8B-B14F-4D97-AF65-F5344CB8AC3E}">
        <p14:creationId xmlns:p14="http://schemas.microsoft.com/office/powerpoint/2010/main" val="132770191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linds(horizontal)">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59015" y="836676"/>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通电之后接线柱之间的导线变成一段圆弧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由几何关系可知圆弧半径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圆心角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=60°</a:t>
            </a:r>
            <a:r>
              <a:rPr lang="zh-CN" altLang="zh-CN" sz="2600" b="1">
                <a:latin typeface="Times New Roman" panose="02020603050405020304" pitchFamily="18" charset="0"/>
                <a:cs typeface="Times New Roman" panose="02020603050405020304" pitchFamily="18" charset="0"/>
              </a:rPr>
              <a:t>。在磁场中的有效长度为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则所受安培力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由平衡条件知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a:latin typeface="Times New Roman" panose="02020603050405020304" pitchFamily="18" charset="0"/>
                <a:cs typeface="Times New Roman" panose="02020603050405020304" pitchFamily="18" charset="0"/>
              </a:rPr>
              <a:t> </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α</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可得</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即导线需要承受的拉力不小于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12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015071" y="2924175"/>
            <a:ext cx="3170174" cy="2769548"/>
          </a:xfrm>
          <a:prstGeom prst="rect">
            <a:avLst/>
          </a:prstGeom>
        </p:spPr>
      </p:pic>
    </p:spTree>
    <p:extLst>
      <p:ext uri="{BB962C8B-B14F-4D97-AF65-F5344CB8AC3E}">
        <p14:creationId xmlns:p14="http://schemas.microsoft.com/office/powerpoint/2010/main" val="134494463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5" name="矩形 4"/>
              <p:cNvSpPr/>
              <p:nvPr/>
            </p:nvSpPr>
            <p:spPr>
              <a:xfrm>
                <a:off x="106615" y="1357608"/>
                <a:ext cx="11810444" cy="278125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1.(2026·</a:t>
                </a:r>
                <a:r>
                  <a:rPr lang="zh-CN" altLang="en-US" sz="2600" b="1" dirty="0" smtClean="0">
                    <a:latin typeface="Times New Roman" panose="02020603050405020304" pitchFamily="18" charset="0"/>
                    <a:cs typeface="Times New Roman" panose="02020603050405020304" pitchFamily="18" charset="0"/>
                  </a:rPr>
                  <a:t>云南建水一中</a:t>
                </a:r>
                <a:r>
                  <a:rPr lang="zh-CN" altLang="zh-CN" sz="2600" b="1" dirty="0" smtClean="0">
                    <a:latin typeface="Times New Roman" panose="02020603050405020304" pitchFamily="18" charset="0"/>
                    <a:cs typeface="Times New Roman" panose="02020603050405020304" pitchFamily="18" charset="0"/>
                  </a:rPr>
                  <a:t>高</a:t>
                </a:r>
                <a:r>
                  <a:rPr lang="zh-CN" altLang="zh-CN" sz="2600" b="1" dirty="0">
                    <a:latin typeface="Times New Roman" panose="02020603050405020304" pitchFamily="18" charset="0"/>
                    <a:cs typeface="Times New Roman" panose="02020603050405020304" pitchFamily="18" charset="0"/>
                  </a:rPr>
                  <a:t>三月考</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电阻均匀的圆环</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固定于匀强磁场中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环平面与磁场方向垂直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是直径</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劣弧</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对应的圆心角为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90°,</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与内阻不计的直流电源相连时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圆环所受的安培力大小为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与该电源相连时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圆环所受的安培力大小为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则两力的比值</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p:sp>
            <p:nvSpPr>
              <p:cNvPr id="5" name="矩形 4"/>
              <p:cNvSpPr>
                <a:spLocks noRot="1" noChangeAspect="1" noMove="1" noResize="1" noEditPoints="1" noAdjustHandles="1" noChangeArrowheads="1" noChangeShapeType="1" noTextEdit="1"/>
              </p:cNvSpPr>
              <p:nvPr/>
            </p:nvSpPr>
            <p:spPr>
              <a:xfrm>
                <a:off x="106615" y="1357608"/>
                <a:ext cx="11810444" cy="2781250"/>
              </a:xfrm>
              <a:prstGeom prst="rect">
                <a:avLst/>
              </a:prstGeom>
              <a:blipFill rotWithShape="0">
                <a:blip r:embed="rId2"/>
                <a:stretch>
                  <a:fillRect l="-671" r="-206"/>
                </a:stretch>
              </a:blipFill>
            </p:spPr>
            <p:txBody>
              <a:bodyPr/>
              <a:lstStyle/>
              <a:p>
                <a:r>
                  <a:rPr lang="zh-CN" altLang="en-US">
                    <a:noFill/>
                  </a:rPr>
                  <a:t> </a:t>
                </a:r>
              </a:p>
            </p:txBody>
          </p:sp>
        </mc:Fallback>
      </mc:AlternateContent>
      <p:sp>
        <p:nvSpPr>
          <p:cNvPr id="7" name="矩形 6"/>
          <p:cNvSpPr/>
          <p:nvPr/>
        </p:nvSpPr>
        <p:spPr>
          <a:xfrm>
            <a:off x="97250" y="620649"/>
            <a:ext cx="1627369" cy="671722"/>
          </a:xfrm>
          <a:prstGeom prst="rect">
            <a:avLst/>
          </a:prstGeom>
        </p:spPr>
        <p:txBody>
          <a:bodyPr wrap="none">
            <a:spAutoFit/>
          </a:bodyPr>
          <a:lstStyle/>
          <a:p>
            <a:pPr>
              <a:lnSpc>
                <a:spcPct val="150000"/>
              </a:lnSpc>
              <a:spcAft>
                <a:spcPts val="285"/>
              </a:spcAft>
              <a:tabLst>
                <a:tab pos="1710690" algn="l"/>
                <a:tab pos="3420745" algn="l"/>
              </a:tabLst>
            </a:pPr>
            <a:r>
              <a:rPr lang="zh-CN" altLang="zh-CN" sz="2800" b="1" dirty="0">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280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360615" y="3857232"/>
                <a:ext cx="11658044" cy="1973465"/>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360615" y="3857232"/>
                <a:ext cx="11658044" cy="1973465"/>
              </a:xfrm>
              <a:prstGeom prst="rect">
                <a:avLst/>
              </a:prstGeom>
              <a:blipFill rotWithShape="0">
                <a:blip r:embed="rId3"/>
                <a:stretch>
                  <a:fillRect l="-680" b="-1858"/>
                </a:stretch>
              </a:blipFill>
            </p:spPr>
            <p:txBody>
              <a:bodyPr/>
              <a:lstStyle/>
              <a:p>
                <a:r>
                  <a:rPr lang="zh-CN" altLang="en-US">
                    <a:noFill/>
                  </a:rPr>
                  <a:t> </a:t>
                </a:r>
              </a:p>
            </p:txBody>
          </p:sp>
        </mc:Fallback>
      </mc:AlternateContent>
      <p:sp>
        <p:nvSpPr>
          <p:cNvPr id="9" name="TextBox 1"/>
          <p:cNvSpPr txBox="1"/>
          <p:nvPr/>
        </p:nvSpPr>
        <p:spPr>
          <a:xfrm>
            <a:off x="6654387" y="3446883"/>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6" name="image129.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81255" y="3480468"/>
            <a:ext cx="2214626" cy="2214626"/>
          </a:xfrm>
          <a:prstGeom prst="rect">
            <a:avLst/>
          </a:prstGeom>
        </p:spPr>
      </p:pic>
    </p:spTree>
    <p:extLst>
      <p:ext uri="{BB962C8B-B14F-4D97-AF65-F5344CB8AC3E}">
        <p14:creationId xmlns:p14="http://schemas.microsoft.com/office/powerpoint/2010/main" val="118152446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6" name="矩形 5"/>
              <p:cNvSpPr/>
              <p:nvPr/>
            </p:nvSpPr>
            <p:spPr>
              <a:xfrm>
                <a:off x="259015" y="620649"/>
                <a:ext cx="8719885" cy="4816166"/>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由题图可知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dirty="0">
                    <a:latin typeface="Times New Roman" panose="02020603050405020304" pitchFamily="18" charset="0"/>
                    <a:cs typeface="Times New Roman" panose="02020603050405020304" pitchFamily="18" charset="0"/>
                  </a:rPr>
                  <a:t>与电源相连时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圆环的劣弧</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MGN</a:t>
                </a:r>
                <a:r>
                  <a:rPr lang="zh-CN" altLang="zh-CN" sz="2600" b="1" dirty="0">
                    <a:latin typeface="Times New Roman" panose="02020603050405020304" pitchFamily="18" charset="0"/>
                    <a:cs typeface="Times New Roman" panose="02020603050405020304" pitchFamily="18" charset="0"/>
                  </a:rPr>
                  <a:t>和圆环的其余部分并联</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两部分的长度之比为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电阻之比为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通过电流之比为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latin typeface="Times New Roman" panose="02020603050405020304" pitchFamily="18" charset="0"/>
                    <a:cs typeface="Times New Roman" panose="02020603050405020304" pitchFamily="18" charset="0"/>
                  </a:rPr>
                  <a:t>设圆环的半径为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流过优弧的电流为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所以整个圆环所受的安培力大小为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R</a:t>
                </a:r>
              </a:p>
              <a:p>
                <a:pPr>
                  <a:lnSpc>
                    <a:spcPct val="150000"/>
                  </a:lnSpc>
                  <a:spcAft>
                    <a:spcPts val="565"/>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同理</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当</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Q</a:t>
                </a:r>
                <a:r>
                  <a:rPr lang="zh-CN" altLang="zh-CN" sz="2600" b="1" dirty="0">
                    <a:latin typeface="Times New Roman" panose="02020603050405020304" pitchFamily="18" charset="0"/>
                    <a:cs typeface="Times New Roman" panose="02020603050405020304" pitchFamily="18" charset="0"/>
                  </a:rPr>
                  <a:t>与该电源相连时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圆环所受的安培力大小为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由于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015" y="620649"/>
                <a:ext cx="8719885" cy="4816166"/>
              </a:xfrm>
              <a:prstGeom prst="rect">
                <a:avLst/>
              </a:prstGeom>
              <a:blipFill rotWithShape="0">
                <a:blip r:embed="rId2"/>
                <a:stretch>
                  <a:fillRect l="-908" r="-839" b="-1899"/>
                </a:stretch>
              </a:blipFill>
            </p:spPr>
            <p:txBody>
              <a:bodyPr/>
              <a:lstStyle/>
              <a:p>
                <a:r>
                  <a:rPr lang="zh-CN" altLang="en-US">
                    <a:noFill/>
                  </a:rPr>
                  <a:t> </a:t>
                </a:r>
              </a:p>
            </p:txBody>
          </p:sp>
        </mc:Fallback>
      </mc:AlternateContent>
      <p:pic>
        <p:nvPicPr>
          <p:cNvPr id="5" name="image12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81255" y="1052703"/>
            <a:ext cx="2214626" cy="2214626"/>
          </a:xfrm>
          <a:prstGeom prst="rect">
            <a:avLst/>
          </a:prstGeom>
        </p:spPr>
      </p:pic>
    </p:spTree>
    <p:extLst>
      <p:ext uri="{BB962C8B-B14F-4D97-AF65-F5344CB8AC3E}">
        <p14:creationId xmlns:p14="http://schemas.microsoft.com/office/powerpoint/2010/main" val="260944190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1"/>
          <p:cNvSpPr>
            <a:spLocks noChangeArrowheads="1"/>
          </p:cNvSpPr>
          <p:nvPr/>
        </p:nvSpPr>
        <p:spPr bwMode="auto">
          <a:xfrm>
            <a:off x="699770" y="2057695"/>
            <a:ext cx="10580084" cy="3077721"/>
          </a:xfrm>
          <a:prstGeom prst="rect">
            <a:avLst/>
          </a:prstGeom>
          <a:noFill/>
          <a:ln w="9525">
            <a:noFill/>
            <a:miter lim="800000"/>
          </a:ln>
        </p:spPr>
        <p:txBody>
          <a:bodyPr wrap="square" lIns="121878" tIns="60938" rIns="121878" bIns="60938">
            <a:spAutoFit/>
          </a:bodyPr>
          <a:lstStyle/>
          <a:p>
            <a:pPr>
              <a:lnSpc>
                <a:spcPct val="150000"/>
              </a:lnSpc>
              <a:spcAft>
                <a:spcPts val="0"/>
              </a:spcAft>
              <a:tabLst>
                <a:tab pos="2970530" algn="l"/>
              </a:tabLst>
            </a:pP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了解磁场的性质</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掌握磁感应强度的概念</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会求磁场的叠加问题。</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2.</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会利用左手定则判断安培力的方向</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并计算安培力的大小。</a:t>
            </a:r>
            <a:r>
              <a:rPr lang="en-US" altLang="zh-CN" sz="3200">
                <a:latin typeface="Times New Roman" panose="02020603050405020304" pitchFamily="18" charset="0"/>
                <a:ea typeface="微软雅黑" panose="020B0503020204020204" pitchFamily="34" charset="-122"/>
                <a:cs typeface="Times New Roman" panose="02020603050405020304" pitchFamily="18" charset="0"/>
              </a:rPr>
              <a:t> 3.</a:t>
            </a:r>
            <a:r>
              <a:rPr lang="zh-CN" altLang="zh-CN" sz="3200">
                <a:latin typeface="Times New Roman" panose="02020603050405020304" pitchFamily="18" charset="0"/>
                <a:ea typeface="微软雅黑" panose="020B0503020204020204" pitchFamily="34" charset="-122"/>
                <a:cs typeface="Times New Roman" panose="02020603050405020304" pitchFamily="18" charset="0"/>
              </a:rPr>
              <a:t>掌握解决安培力作用下的平衡问题及其他综合问题的方法。</a:t>
            </a:r>
            <a:endParaRPr lang="zh-CN" altLang="zh-CN" sz="1400">
              <a:latin typeface="Calibri" panose="020F0502020204030204" pitchFamily="34" charset="0"/>
              <a:cs typeface="Times New Roman" panose="02020603050405020304" pitchFamily="18" charset="0"/>
            </a:endParaRPr>
          </a:p>
        </p:txBody>
      </p:sp>
      <p:sp>
        <p:nvSpPr>
          <p:cNvPr id="8" name="矩形 7"/>
          <p:cNvSpPr/>
          <p:nvPr>
            <p:custDataLst>
              <p:tags r:id="rId1"/>
            </p:custDataLst>
          </p:nvPr>
        </p:nvSpPr>
        <p:spPr>
          <a:xfrm>
            <a:off x="1049338" y="-20638"/>
            <a:ext cx="2605087" cy="1719263"/>
          </a:xfrm>
          <a:prstGeom prst="rect">
            <a:avLst/>
          </a:prstGeom>
          <a:solidFill>
            <a:srgbClr val="2E75B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9" name="矩形 8"/>
          <p:cNvSpPr/>
          <p:nvPr>
            <p:custDataLst>
              <p:tags r:id="rId2"/>
            </p:custDataLst>
          </p:nvPr>
        </p:nvSpPr>
        <p:spPr>
          <a:xfrm>
            <a:off x="1050925" y="388938"/>
            <a:ext cx="2603500" cy="973137"/>
          </a:xfrm>
          <a:prstGeom prst="rect">
            <a:avLst/>
          </a:prstGeom>
          <a:solidFill>
            <a:schemeClr val="bg1">
              <a:lumMod val="95000"/>
            </a:schemeClr>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zh-CN" altLang="en-US"/>
          </a:p>
        </p:txBody>
      </p:sp>
      <p:sp>
        <p:nvSpPr>
          <p:cNvPr id="10" name="TextBox 5"/>
          <p:cNvSpPr txBox="1">
            <a:spLocks noChangeArrowheads="1"/>
          </p:cNvSpPr>
          <p:nvPr/>
        </p:nvSpPr>
        <p:spPr bwMode="auto">
          <a:xfrm>
            <a:off x="1541463" y="608650"/>
            <a:ext cx="1620837" cy="519113"/>
          </a:xfrm>
          <a:prstGeom prst="rect">
            <a:avLst/>
          </a:prstGeom>
          <a:noFill/>
          <a:ln w="9525">
            <a:noFill/>
            <a:miter lim="800000"/>
          </a:ln>
        </p:spPr>
        <p:txBody>
          <a:bodyPr>
            <a:spAutoFit/>
          </a:bodyPr>
          <a:lstStyle/>
          <a:p>
            <a:r>
              <a:rPr lang="zh-CN" altLang="zh-CN" sz="2800" b="1" dirty="0">
                <a:solidFill>
                  <a:srgbClr val="222A35"/>
                </a:solidFill>
                <a:latin typeface="Times New Roman" panose="02020603050405020304" pitchFamily="18" charset="0"/>
                <a:ea typeface="微软雅黑" panose="020B0503020204020204" pitchFamily="34" charset="-122"/>
                <a:cs typeface="Times New Roman" panose="02020603050405020304" pitchFamily="18" charset="0"/>
              </a:rPr>
              <a:t>学习目标</a:t>
            </a:r>
            <a:endParaRPr lang="zh-CN" altLang="en-US" sz="2800" dirty="0">
              <a:solidFill>
                <a:srgbClr val="222A35"/>
              </a:solidFill>
              <a:latin typeface="等线"/>
              <a:ea typeface="微软雅黑" panose="020B0503020204020204" pitchFamily="34" charset="-122"/>
              <a:cs typeface="Times New Roman" panose="02020603050405020304" pitchFamily="18" charset="0"/>
            </a:endParaRPr>
          </a:p>
        </p:txBody>
      </p:sp>
    </p:spTree>
    <p:extLst>
      <p:ext uri="{BB962C8B-B14F-4D97-AF65-F5344CB8AC3E}">
        <p14:creationId xmlns:p14="http://schemas.microsoft.com/office/powerpoint/2010/main" val="257804377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安培力作用下导体运动情况的分析</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106615" y="1256411"/>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4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(2025·</a:t>
            </a:r>
            <a:r>
              <a:rPr lang="zh-CN" altLang="zh-CN" sz="2600" b="1">
                <a:latin typeface="Times New Roman" panose="02020603050405020304" pitchFamily="18" charset="0"/>
                <a:cs typeface="Times New Roman" panose="02020603050405020304" pitchFamily="18" charset="0"/>
              </a:rPr>
              <a:t>辽宁本溪模拟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有人做了如图所示的实验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将一根柔软的弹簧悬挂起来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使它的下端通过直导线始终和槽中水银中心接触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现给弹簧通入方向如图的恒定电流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稳定后会出现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360615" y="3103626"/>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弹簧会变短</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弹簧会上下振动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水银面会上下振动</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自上向下看水银面逆时针转动</a:t>
            </a:r>
            <a:endParaRPr lang="zh-CN" altLang="zh-CN" sz="1150">
              <a:latin typeface="Calibri" panose="020F0502020204030204" pitchFamily="34" charset="0"/>
              <a:cs typeface="Times New Roman" panose="02020603050405020304" pitchFamily="18" charset="0"/>
            </a:endParaRPr>
          </a:p>
        </p:txBody>
      </p:sp>
      <p:sp>
        <p:nvSpPr>
          <p:cNvPr id="9" name="TextBox 1"/>
          <p:cNvSpPr txBox="1"/>
          <p:nvPr/>
        </p:nvSpPr>
        <p:spPr>
          <a:xfrm>
            <a:off x="3363182" y="2582775"/>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7" name="image13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19209" y="2599347"/>
            <a:ext cx="2178113" cy="2957438"/>
          </a:xfrm>
          <a:prstGeom prst="rect">
            <a:avLst/>
          </a:prstGeom>
        </p:spPr>
      </p:pic>
    </p:spTree>
    <p:extLst>
      <p:ext uri="{BB962C8B-B14F-4D97-AF65-F5344CB8AC3E}">
        <p14:creationId xmlns:p14="http://schemas.microsoft.com/office/powerpoint/2010/main" val="31692660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8948485" cy="3724072"/>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弹簧中电流方向相同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根据安培定则和左手定则知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同向电流相互吸引</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因使它的下端通过直导线始终和槽中水银中心接触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则稳定后弹簧变短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根据安培定则知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螺线管内部的磁场竖直向上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水银中的电流从圆心向外流动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根据左手定则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水银受到安培力的方向为顺时针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则自上向下看水银面顺时针转动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7" name="image13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419209" y="836676"/>
            <a:ext cx="2178113" cy="2957438"/>
          </a:xfrm>
          <a:prstGeom prst="rect">
            <a:avLst/>
          </a:prstGeom>
        </p:spPr>
      </p:pic>
    </p:spTree>
    <p:extLst>
      <p:ext uri="{BB962C8B-B14F-4D97-AF65-F5344CB8AC3E}">
        <p14:creationId xmlns:p14="http://schemas.microsoft.com/office/powerpoint/2010/main" val="429060012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20649"/>
            <a:ext cx="11810444" cy="654707"/>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总结提升</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判断安培力作用下导体运动情况的五种方法</a:t>
            </a:r>
            <a:endParaRPr lang="zh-CN" altLang="zh-CN" sz="1150">
              <a:latin typeface="Calibri" panose="020F0502020204030204" pitchFamily="34" charset="0"/>
              <a:cs typeface="Times New Roman" panose="02020603050405020304" pitchFamily="18" charset="0"/>
            </a:endParaRPr>
          </a:p>
        </p:txBody>
      </p:sp>
      <p:graphicFrame>
        <p:nvGraphicFramePr>
          <p:cNvPr id="2" name="表格 1"/>
          <p:cNvGraphicFramePr>
            <a:graphicFrameLocks noGrp="1"/>
          </p:cNvGraphicFramePr>
          <p:nvPr>
            <p:extLst>
              <p:ext uri="{D42A27DB-BD31-4B8C-83A1-F6EECF244321}">
                <p14:modId xmlns:p14="http://schemas.microsoft.com/office/powerpoint/2010/main" val="2048239326"/>
              </p:ext>
            </p:extLst>
          </p:nvPr>
        </p:nvGraphicFramePr>
        <p:xfrm>
          <a:off x="262476" y="1484757"/>
          <a:ext cx="11449431" cy="4440556"/>
        </p:xfrm>
        <a:graphic>
          <a:graphicData uri="http://schemas.openxmlformats.org/drawingml/2006/table">
            <a:tbl>
              <a:tblPr firstRow="1" firstCol="1" bandRow="1"/>
              <a:tblGrid>
                <a:gridCol w="1612080"/>
                <a:gridCol w="3157753"/>
                <a:gridCol w="6679598"/>
              </a:tblGrid>
              <a:tr h="805712">
                <a:tc>
                  <a:txBody>
                    <a:bodyPr/>
                    <a:lstStyle/>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电流</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元法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分割为电流元</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安培力</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方向</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整段导体所受合力方向</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运动方向</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05712">
                <a:tc>
                  <a:txBody>
                    <a:bodyPr/>
                    <a:lstStyle/>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特殊</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5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位置法</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gn="ctr">
                        <a:lnSpc>
                          <a:spcPct val="150000"/>
                        </a:lnSpc>
                        <a:spcAft>
                          <a:spcPts val="0"/>
                        </a:spcAft>
                        <a:tabLst>
                          <a:tab pos="2970530" algn="l"/>
                        </a:tabLst>
                      </a:pPr>
                      <a:endParaRPr lang="en-US" sz="2400" dirty="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5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在特殊位置</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安培力方向</a:t>
                      </a:r>
                      <a:r>
                        <a:rPr lang="en-US" sz="2400" b="1" dirty="0">
                          <a:effectLst/>
                          <a:latin typeface="宋体" panose="02010600030101010101" pitchFamily="2" charset="-122"/>
                          <a:ea typeface="宋体" panose="02010600030101010101" pitchFamily="2"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运动方向</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2052" name="image331.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399466" y="1560957"/>
            <a:ext cx="1967524" cy="1967524"/>
          </a:xfrm>
          <a:prstGeom prst="rect">
            <a:avLst/>
          </a:prstGeom>
          <a:extLst>
            <a:ext uri="{909E8E84-426E-40DD-AFC4-6F175D3DCCD1}">
              <a14:hiddenFill xmlns:a14="http://schemas.microsoft.com/office/drawing/2010/main">
                <a:solidFill>
                  <a:srgbClr val="FFFFFF"/>
                </a:solidFill>
              </a14:hiddenFill>
            </a:ext>
          </a:extLst>
        </p:spPr>
      </p:pic>
      <p:pic>
        <p:nvPicPr>
          <p:cNvPr id="2051" name="image332.jpeg" descr="source:si_idp1786977968;FounderCES"/>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50526" y="2117090"/>
            <a:ext cx="1132255" cy="482601"/>
          </a:xfrm>
          <a:prstGeom prst="rect">
            <a:avLst/>
          </a:prstGeom>
          <a:extLst>
            <a:ext uri="{909E8E84-426E-40DD-AFC4-6F175D3DCCD1}">
              <a14:hiddenFill xmlns:a14="http://schemas.microsoft.com/office/drawing/2010/main">
                <a:solidFill>
                  <a:srgbClr val="FFFFFF"/>
                </a:solidFill>
              </a14:hiddenFill>
            </a:ext>
          </a:extLst>
        </p:spPr>
      </p:pic>
      <p:pic>
        <p:nvPicPr>
          <p:cNvPr id="2050" name="image333.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2352" y="3833447"/>
            <a:ext cx="1531327" cy="1919262"/>
          </a:xfrm>
          <a:prstGeom prst="rect">
            <a:avLst/>
          </a:prstGeom>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8268914"/>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1736098443"/>
              </p:ext>
            </p:extLst>
          </p:nvPr>
        </p:nvGraphicFramePr>
        <p:xfrm>
          <a:off x="478504" y="638937"/>
          <a:ext cx="11233404" cy="5384292"/>
        </p:xfrm>
        <a:graphic>
          <a:graphicData uri="http://schemas.openxmlformats.org/drawingml/2006/table">
            <a:tbl>
              <a:tblPr firstRow="1" firstCol="1" bandRow="1"/>
              <a:tblGrid>
                <a:gridCol w="1728216"/>
                <a:gridCol w="2951621"/>
                <a:gridCol w="6553567"/>
              </a:tblGrid>
              <a:tr h="1284686">
                <a:tc>
                  <a:txBody>
                    <a:bodyPr/>
                    <a:lstStyle/>
                    <a:p>
                      <a:pPr algn="ctr">
                        <a:lnSpc>
                          <a:spcPct val="13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等</a:t>
                      </a: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效法</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endParaRPr lang="en-US" alt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endParaRPr lang="en-US" alt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endParaRPr lang="en-US" alt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endParaRPr>
                    </a:p>
                    <a:p>
                      <a:pPr>
                        <a:lnSpc>
                          <a:spcPct val="130000"/>
                        </a:lnSpc>
                        <a:spcAft>
                          <a:spcPts val="0"/>
                        </a:spcAft>
                        <a:tabLst>
                          <a:tab pos="2970530" algn="l"/>
                        </a:tabLst>
                      </a:pPr>
                      <a:r>
                        <a:rPr lang="zh-CN" sz="2400" dirty="0" smtClean="0">
                          <a:effectLst/>
                          <a:latin typeface="Times New Roman" panose="02020603050405020304" pitchFamily="18" charset="0"/>
                          <a:ea typeface="微软雅黑" panose="020B0503020204020204" pitchFamily="34" charset="-122"/>
                          <a:cs typeface="Times New Roman" panose="02020603050405020304" pitchFamily="18" charset="0"/>
                        </a:rPr>
                        <a:t>根据</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同极相斥、异极相吸判断作用力的方向进而判断运动方向</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92389">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结论法</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两平行直导线电流在相互作用中</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无转动趋势</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同向电流互相吸引</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异向电流互相排斥</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两不平行的直导线电流相互作用时</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有转到平行且电流方向相同的趋势</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47303">
                <a:tc>
                  <a:txBody>
                    <a:bodyPr/>
                    <a:lstStyle/>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转换</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p>
                      <a:pPr algn="ctr">
                        <a:lnSpc>
                          <a:spcPct val="130000"/>
                        </a:lnSpc>
                        <a:spcAft>
                          <a:spcPts val="0"/>
                        </a:spcAft>
                        <a:tabLst>
                          <a:tab pos="2970530" algn="l"/>
                        </a:tabLst>
                      </a:pPr>
                      <a:r>
                        <a:rPr lang="zh-CN" sz="2400">
                          <a:effectLst/>
                          <a:latin typeface="Times New Roman" panose="02020603050405020304" pitchFamily="18" charset="0"/>
                          <a:ea typeface="微软雅黑" panose="020B0503020204020204" pitchFamily="34" charset="-122"/>
                          <a:cs typeface="Times New Roman" panose="02020603050405020304" pitchFamily="18" charset="0"/>
                        </a:rPr>
                        <a:t>研究对象法</a:t>
                      </a:r>
                      <a:endParaRPr lang="zh-CN" sz="240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30000"/>
                        </a:lnSpc>
                        <a:spcAft>
                          <a:spcPts val="0"/>
                        </a:spcAft>
                        <a:tabLst>
                          <a:tab pos="2970530" algn="l"/>
                        </a:tabLst>
                      </a:pPr>
                      <a:endParaRPr lang="en-US" sz="2400">
                        <a:effectLst/>
                        <a:latin typeface="Times New Roman" panose="02020603050405020304" pitchFamily="18" charset="0"/>
                        <a:ea typeface="微软雅黑" panose="020B0503020204020204" pitchFamily="34"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30000"/>
                        </a:lnSpc>
                        <a:spcAft>
                          <a:spcPts val="0"/>
                        </a:spcAft>
                        <a:tabLst>
                          <a:tab pos="2970530" algn="l"/>
                        </a:tabLst>
                      </a:pP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先分析电流在磁体磁场中所受的安培力</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然后由牛顿第三定律</a:t>
                      </a:r>
                      <a:r>
                        <a:rPr lang="en-US" sz="24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sz="2400" dirty="0">
                          <a:effectLst/>
                          <a:latin typeface="Times New Roman" panose="02020603050405020304" pitchFamily="18" charset="0"/>
                          <a:ea typeface="微软雅黑" panose="020B0503020204020204" pitchFamily="34" charset="-122"/>
                          <a:cs typeface="Times New Roman" panose="02020603050405020304" pitchFamily="18" charset="0"/>
                        </a:rPr>
                        <a:t>确定磁体所受电流磁场的作用力</a:t>
                      </a:r>
                      <a:endParaRPr lang="zh-CN" sz="2400" dirty="0">
                        <a:effectLst/>
                        <a:latin typeface="Calibri" panose="020F0502020204030204" pitchFamily="34" charset="0"/>
                        <a:ea typeface="宋体" panose="02010600030101010101" pitchFamily="2" charset="-122"/>
                        <a:cs typeface="Times New Roman" panose="02020603050405020304" pitchFamily="18" charset="0"/>
                      </a:endParaRPr>
                    </a:p>
                  </a:txBody>
                  <a:tcPr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3075" name="image334.jpeg"/>
          <p:cNvPicPr>
            <a:picLocks noChangeAspect="1" noChangeArrowheads="1"/>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81997" y="690362"/>
            <a:ext cx="2201029" cy="2380704"/>
          </a:xfrm>
          <a:prstGeom prst="rect">
            <a:avLst/>
          </a:prstGeom>
          <a:extLst>
            <a:ext uri="{909E8E84-426E-40DD-AFC4-6F175D3DCCD1}">
              <a14:hiddenFill xmlns:a14="http://schemas.microsoft.com/office/drawing/2010/main">
                <a:solidFill>
                  <a:srgbClr val="FFFFFF"/>
                </a:solidFill>
              </a14:hiddenFill>
            </a:ext>
          </a:extLst>
        </p:spPr>
      </p:pic>
      <p:pic>
        <p:nvPicPr>
          <p:cNvPr id="3074" name="image335.jpeg"/>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417686" y="3225800"/>
            <a:ext cx="2380704" cy="1684460"/>
          </a:xfrm>
          <a:prstGeom prst="rect">
            <a:avLst/>
          </a:prstGeom>
          <a:extLst>
            <a:ext uri="{909E8E84-426E-40DD-AFC4-6F175D3DCCD1}">
              <a14:hiddenFill xmlns:a14="http://schemas.microsoft.com/office/drawing/2010/main">
                <a:solidFill>
                  <a:srgbClr val="FFFFFF"/>
                </a:solidFill>
              </a14:hiddenFill>
            </a:ext>
          </a:extLst>
        </p:spPr>
      </p:pic>
      <p:pic>
        <p:nvPicPr>
          <p:cNvPr id="3073" name="image336.jpeg"/>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57442" y="5081016"/>
            <a:ext cx="1564692" cy="874387"/>
          </a:xfrm>
          <a:prstGeom prst="rect">
            <a:avLst/>
          </a:prstGeom>
          <a:extLst>
            <a:ext uri="{909E8E84-426E-40DD-AFC4-6F175D3DCCD1}">
              <a14:hiddenFill xmlns:a14="http://schemas.microsoft.com/office/drawing/2010/main">
                <a:solidFill>
                  <a:srgbClr val="FFFFFF"/>
                </a:solidFill>
              </a14:hiddenFill>
            </a:ext>
          </a:extLst>
        </p:spPr>
      </p:pic>
      <mc:AlternateContent xmlns:mc="http://schemas.openxmlformats.org/markup-compatibility/2006" xmlns:a14="http://schemas.microsoft.com/office/drawing/2010/main">
        <mc:Choice Requires="a14">
          <p:sp>
            <p:nvSpPr>
              <p:cNvPr id="13" name="矩形 12"/>
              <p:cNvSpPr/>
              <p:nvPr/>
            </p:nvSpPr>
            <p:spPr>
              <a:xfrm>
                <a:off x="5156304" y="899500"/>
                <a:ext cx="3327899" cy="1271438"/>
              </a:xfrm>
              <a:prstGeom prst="rect">
                <a:avLst/>
              </a:prstGeom>
            </p:spPr>
            <p:txBody>
              <a:bodyPr wrap="none">
                <a:spAutoFit/>
              </a:bodyPr>
              <a:lstStyle/>
              <a:p>
                <a:pPr/>
                <a14:m>
                  <m:oMathPara xmlns:m="http://schemas.openxmlformats.org/officeDocument/2006/math">
                    <m:oMathParaPr>
                      <m:jc m:val="centerGroup"/>
                    </m:oMathParaPr>
                    <m:oMath xmlns:m="http://schemas.openxmlformats.org/officeDocument/2006/math">
                      <m:d>
                        <m:dPr>
                          <m:begChr m:val=""/>
                          <m:endChr m:val="}"/>
                          <m:ctrlPr>
                            <a:rPr lang="zh-CN" alt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dPr>
                        <m:e>
                          <m:m>
                            <m:mPr>
                              <m:plcHide m:val="on"/>
                              <m:mcs>
                                <m:mc>
                                  <m:mcPr>
                                    <m:count m:val="1"/>
                                    <m:mcJc m:val="center"/>
                                  </m:mcPr>
                                </m:mc>
                              </m:mcs>
                              <m:ctrlPr>
                                <a:rPr lang="zh-CN" altLang="en-US" sz="2400" i="1">
                                  <a:solidFill>
                                    <a:prstClr val="black"/>
                                  </a:solidFill>
                                  <a:latin typeface="Cambria Math" panose="02040503050406030204" pitchFamily="18" charset="0"/>
                                  <a:ea typeface="Cambria Math" panose="02040503050406030204" pitchFamily="18" charset="0"/>
                                  <a:cs typeface="Times New Roman" panose="02020603050405020304" pitchFamily="18" charset="0"/>
                                </a:rPr>
                              </m:ctrlPr>
                            </m:mPr>
                            <m:mr>
                              <m:e>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环形电流</m:t>
                                </m:r>
                                <m:r>
                                  <a:rPr lang="en-US" altLang="zh-CN"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小磁针</m:t>
                                </m:r>
                              </m:e>
                            </m:mr>
                            <m:mr>
                              <m:e>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条形磁体</m:t>
                                </m:r>
                                <m:r>
                                  <a:rPr lang="en-US" altLang="zh-CN"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通电螺线</m:t>
                                </m:r>
                              </m:e>
                            </m:mr>
                            <m:mr>
                              <m:e>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管</m:t>
                                </m:r>
                                <m:r>
                                  <a:rPr lang="en-US" altLang="zh-CN"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m:t>
                                </m:r>
                                <m:r>
                                  <a:rPr lang="zh-CN" altLang="en-US" sz="2400">
                                    <a:solidFill>
                                      <a:prstClr val="black"/>
                                    </a:solidFill>
                                    <a:latin typeface="Cambria Math" panose="02040503050406030204" pitchFamily="18" charset="0"/>
                                    <a:ea typeface="微软雅黑" panose="020B0503020204020204" pitchFamily="34" charset="-122"/>
                                    <a:cs typeface="Times New Roman" panose="02020603050405020304" pitchFamily="18" charset="0"/>
                                  </a:rPr>
                                  <m:t>多个环形电流</m:t>
                                </m:r>
                              </m:e>
                            </m:mr>
                          </m:m>
                        </m:e>
                      </m:d>
                    </m:oMath>
                  </m:oMathPara>
                </a14:m>
                <a:endParaRPr lang="zh-CN" altLang="en-US" dirty="0"/>
              </a:p>
            </p:txBody>
          </p:sp>
        </mc:Choice>
        <mc:Fallback xmlns="">
          <p:sp>
            <p:nvSpPr>
              <p:cNvPr id="13" name="矩形 12"/>
              <p:cNvSpPr>
                <a:spLocks noRot="1" noChangeAspect="1" noMove="1" noResize="1" noEditPoints="1" noAdjustHandles="1" noChangeArrowheads="1" noChangeShapeType="1" noTextEdit="1"/>
              </p:cNvSpPr>
              <p:nvPr/>
            </p:nvSpPr>
            <p:spPr>
              <a:xfrm>
                <a:off x="5156304" y="899500"/>
                <a:ext cx="3327899" cy="1271438"/>
              </a:xfrm>
              <a:prstGeom prst="rect">
                <a:avLst/>
              </a:prstGeom>
              <a:blipFill rotWithShape="0">
                <a:blip r:embed="rId5"/>
                <a:stretch>
                  <a:fillRect/>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31716786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637518"/>
            <a:ext cx="11810444" cy="1897868"/>
          </a:xfrm>
          <a:prstGeom prst="rect">
            <a:avLst/>
          </a:prstGeom>
        </p:spPr>
        <p:txBody>
          <a:bodyPr wrap="square" lIns="121898" tIns="60948" rIns="121898" bIns="60948">
            <a:spAutoFit/>
          </a:bodyPr>
          <a:lstStyle/>
          <a:p>
            <a:pPr marL="252000" indent="-457200">
              <a:lnSpc>
                <a:spcPct val="150000"/>
              </a:lnSpc>
              <a:spcAft>
                <a:spcPts val="285"/>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跟踪训练</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江苏南京模拟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通有电流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的直导线竖直放置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且可绕</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点向各个方向转动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电流方向如图所示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为直导线的中心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35215" y="2481629"/>
            <a:ext cx="11658044" cy="2159478"/>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导线受磁场力的作用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点上端向里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下端向外转动</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导线受磁场力的作用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点上端向外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下端向里转动</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导线受磁场力的作用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点在纸面内逆时针方向转动</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导线不受磁场力的作用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故不转动</a:t>
            </a:r>
            <a:endParaRPr lang="zh-CN" altLang="zh-CN" sz="1150" dirty="0">
              <a:latin typeface="Calibri" panose="020F0502020204030204" pitchFamily="34" charset="0"/>
              <a:cs typeface="Times New Roman" panose="02020603050405020304" pitchFamily="18" charset="0"/>
            </a:endParaRPr>
          </a:p>
        </p:txBody>
      </p:sp>
      <p:sp>
        <p:nvSpPr>
          <p:cNvPr id="7" name="TextBox 1"/>
          <p:cNvSpPr txBox="1"/>
          <p:nvPr/>
        </p:nvSpPr>
        <p:spPr>
          <a:xfrm>
            <a:off x="8687530" y="1998194"/>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5" name="image13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78247" y="2209038"/>
            <a:ext cx="2701607" cy="2063045"/>
          </a:xfrm>
          <a:prstGeom prst="rect">
            <a:avLst/>
          </a:prstGeom>
        </p:spPr>
      </p:pic>
      <p:sp>
        <p:nvSpPr>
          <p:cNvPr id="8" name="矩形 7"/>
          <p:cNvSpPr/>
          <p:nvPr/>
        </p:nvSpPr>
        <p:spPr>
          <a:xfrm>
            <a:off x="259015" y="4557232"/>
            <a:ext cx="11658044" cy="1723525"/>
          </a:xfrm>
          <a:prstGeom prst="rect">
            <a:avLst/>
          </a:prstGeom>
        </p:spPr>
        <p:txBody>
          <a:bodyPr wrap="square" lIns="121898" tIns="60948" rIns="121898" bIns="60948">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条形磁体产生的磁场在导线位置的磁场方向水平向右</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沿导线向上磁感应强度逐渐减小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即导线</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点下侧所受安培力大一些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导线的运动由下侧安培力决定。根据左手定则可知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安培力方向垂直于纸面向里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导线绕</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点上端向外</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下端向里转动</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50210808"/>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1"/>
          <p:cNvSpPr>
            <a:spLocks noChangeArrowheads="1"/>
          </p:cNvSpPr>
          <p:nvPr/>
        </p:nvSpPr>
        <p:spPr bwMode="auto">
          <a:xfrm>
            <a:off x="228964" y="648229"/>
            <a:ext cx="11772834" cy="59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609850" algn="l"/>
              </a:tabLst>
              <a:defRPr>
                <a:solidFill>
                  <a:schemeClr val="tx1"/>
                </a:solidFill>
                <a:latin typeface="Calibri" pitchFamily="34" charset="0"/>
                <a:ea typeface="宋体" pitchFamily="2" charset="-122"/>
              </a:defRPr>
            </a:lvl1pPr>
            <a:lvl2pPr marL="742950" indent="-285750" eaLnBrk="0" hangingPunct="0">
              <a:tabLst>
                <a:tab pos="2609850" algn="l"/>
              </a:tabLst>
              <a:defRPr>
                <a:solidFill>
                  <a:schemeClr val="tx1"/>
                </a:solidFill>
                <a:latin typeface="Calibri" pitchFamily="34" charset="0"/>
                <a:ea typeface="宋体" pitchFamily="2" charset="-122"/>
              </a:defRPr>
            </a:lvl2pPr>
            <a:lvl3pPr marL="1143000" indent="-228600" eaLnBrk="0" hangingPunct="0">
              <a:tabLst>
                <a:tab pos="2609850" algn="l"/>
              </a:tabLst>
              <a:defRPr>
                <a:solidFill>
                  <a:schemeClr val="tx1"/>
                </a:solidFill>
                <a:latin typeface="Calibri" pitchFamily="34" charset="0"/>
                <a:ea typeface="宋体" pitchFamily="2" charset="-122"/>
              </a:defRPr>
            </a:lvl3pPr>
            <a:lvl4pPr marL="1600200" indent="-228600" eaLnBrk="0" hangingPunct="0">
              <a:tabLst>
                <a:tab pos="2609850" algn="l"/>
              </a:tabLst>
              <a:defRPr>
                <a:solidFill>
                  <a:schemeClr val="tx1"/>
                </a:solidFill>
                <a:latin typeface="Calibri" pitchFamily="34" charset="0"/>
                <a:ea typeface="宋体" pitchFamily="2" charset="-122"/>
              </a:defRPr>
            </a:lvl4pPr>
            <a:lvl5pPr marL="2057400" indent="-228600" eaLnBrk="0" hangingPunct="0">
              <a:tabLst>
                <a:tab pos="2609850" algn="l"/>
              </a:tabLst>
              <a:defRPr>
                <a:solidFill>
                  <a:schemeClr val="tx1"/>
                </a:solidFill>
                <a:latin typeface="Calibri" pitchFamily="34" charset="0"/>
                <a:ea typeface="宋体" pitchFamily="2" charset="-122"/>
              </a:defRPr>
            </a:lvl5pPr>
            <a:lvl6pPr marL="25146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6pPr>
            <a:lvl7pPr marL="29718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7pPr>
            <a:lvl8pPr marL="34290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8pPr>
            <a:lvl9pPr marL="3886200" indent="-228600" eaLnBrk="0" fontAlgn="base" hangingPunct="0">
              <a:spcBef>
                <a:spcPct val="0"/>
              </a:spcBef>
              <a:spcAft>
                <a:spcPct val="0"/>
              </a:spcAft>
              <a:tabLst>
                <a:tab pos="2609850" algn="l"/>
              </a:tabLst>
              <a:defRPr>
                <a:solidFill>
                  <a:schemeClr val="tx1"/>
                </a:solidFill>
                <a:latin typeface="Calibri" pitchFamily="34" charset="0"/>
                <a:ea typeface="宋体" pitchFamily="2" charset="-122"/>
              </a:defRPr>
            </a:lvl9pPr>
          </a:lstStyle>
          <a:p>
            <a:pPr algn="ctr">
              <a:lnSpc>
                <a:spcPct val="130000"/>
              </a:lnSpc>
              <a:spcBef>
                <a:spcPts val="1200"/>
              </a:spcBef>
              <a:spcAft>
                <a:spcPts val="300"/>
              </a:spcAft>
            </a:pPr>
            <a:r>
              <a:rPr lang="zh-CN" altLang="en-US" sz="2800" kern="1400">
                <a:latin typeface="Cambria"/>
                <a:ea typeface="微软雅黑"/>
                <a:cs typeface="Times New Roman"/>
              </a:rPr>
              <a:t>考点三　安培力作用下的平衡与加速问题</a:t>
            </a:r>
            <a:endParaRPr lang="zh-CN" altLang="zh-CN" sz="1800" b="1" kern="1400" dirty="0">
              <a:effectLst/>
              <a:latin typeface="Cambria"/>
              <a:ea typeface="宋体"/>
              <a:cs typeface="Times New Roman"/>
            </a:endParaRPr>
          </a:p>
        </p:txBody>
      </p:sp>
      <p:sp>
        <p:nvSpPr>
          <p:cNvPr id="6" name="矩形 5"/>
          <p:cNvSpPr/>
          <p:nvPr/>
        </p:nvSpPr>
        <p:spPr>
          <a:xfrm>
            <a:off x="131852" y="1444555"/>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zh-CN" sz="2600" kern="100">
                <a:latin typeface="Times New Roman"/>
                <a:ea typeface="微软雅黑"/>
                <a:cs typeface="Times New Roman"/>
              </a:rPr>
              <a:t>　</a:t>
            </a:r>
            <a:r>
              <a:rPr lang="zh-CN" altLang="en-US" sz="2600">
                <a:latin typeface="Times New Roman"/>
                <a:ea typeface="微软雅黑"/>
                <a:cs typeface="Times New Roman"/>
              </a:rPr>
              <a:t>安培力作用下的平衡问题</a:t>
            </a:r>
            <a:endParaRPr lang="zh-CN" altLang="zh-CN" sz="1050" kern="100" dirty="0">
              <a:effectLst/>
              <a:latin typeface="宋体"/>
              <a:cs typeface="Courier New"/>
            </a:endParaRPr>
          </a:p>
        </p:txBody>
      </p:sp>
      <p:pic>
        <p:nvPicPr>
          <p:cNvPr id="7" name="Picture 2" descr="1"/>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66116" y="1655771"/>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106615" y="2132838"/>
            <a:ext cx="11810444" cy="1923579"/>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5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湖北武汉高三月考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的直导线用两绝缘细线悬挂于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并处于匀强磁场中。当导线中通以沿</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轴正方向的电流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且导线保持静止时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悬线与竖直方向的夹角为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重力加速度为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9" name="矩形 8"/>
              <p:cNvSpPr/>
              <p:nvPr/>
            </p:nvSpPr>
            <p:spPr>
              <a:xfrm>
                <a:off x="322515" y="4011119"/>
                <a:ext cx="11658044" cy="2168967"/>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磁场可以沿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轴正方向</a:t>
                </a:r>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若磁场沿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轴负方向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每根细线拉力的大小为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若磁场沿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轴负方向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直导线受到的安培力的大小为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𝐭𝐚𝐧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endParaRPr lang="zh-CN" altLang="zh-CN" sz="115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磁场的磁感应强度最小值为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𝑰𝑳</m:t>
                        </m:r>
                      </m:den>
                    </m:f>
                  </m:oMath>
                </a14:m>
                <a:endParaRPr lang="zh-CN" altLang="zh-CN" sz="1150">
                  <a:latin typeface="Calibri" panose="020F0502020204030204" pitchFamily="34" charset="0"/>
                  <a:cs typeface="Times New Roman" panose="02020603050405020304" pitchFamily="18" charset="0"/>
                </a:endParaRPr>
              </a:p>
            </p:txBody>
          </p:sp>
        </mc:Choice>
        <mc:Fallback xmlns="">
          <p:sp>
            <p:nvSpPr>
              <p:cNvPr id="9" name="矩形 8"/>
              <p:cNvSpPr>
                <a:spLocks noRot="1" noChangeAspect="1" noMove="1" noResize="1" noEditPoints="1" noAdjustHandles="1" noChangeArrowheads="1" noChangeShapeType="1" noTextEdit="1"/>
              </p:cNvSpPr>
              <p:nvPr/>
            </p:nvSpPr>
            <p:spPr>
              <a:xfrm>
                <a:off x="322515" y="4011119"/>
                <a:ext cx="11658044" cy="2168967"/>
              </a:xfrm>
              <a:prstGeom prst="rect">
                <a:avLst/>
              </a:prstGeom>
              <a:blipFill rotWithShape="0">
                <a:blip r:embed="rId3"/>
                <a:stretch>
                  <a:fillRect l="-680" t="-2247" b="-1404"/>
                </a:stretch>
              </a:blipFill>
            </p:spPr>
            <p:txBody>
              <a:bodyPr/>
              <a:lstStyle/>
              <a:p>
                <a:r>
                  <a:rPr lang="zh-CN" altLang="en-US">
                    <a:noFill/>
                  </a:rPr>
                  <a:t> </a:t>
                </a:r>
              </a:p>
            </p:txBody>
          </p:sp>
        </mc:Fallback>
      </mc:AlternateContent>
      <p:sp>
        <p:nvSpPr>
          <p:cNvPr id="10" name="TextBox 1"/>
          <p:cNvSpPr txBox="1"/>
          <p:nvPr/>
        </p:nvSpPr>
        <p:spPr>
          <a:xfrm>
            <a:off x="8547830" y="34721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pic>
        <p:nvPicPr>
          <p:cNvPr id="11" name="image134.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30342" y="3632835"/>
            <a:ext cx="2573210" cy="1915944"/>
          </a:xfrm>
          <a:prstGeom prst="rect">
            <a:avLst/>
          </a:prstGeom>
        </p:spPr>
      </p:pic>
    </p:spTree>
    <p:extLst>
      <p:ext uri="{BB962C8B-B14F-4D97-AF65-F5344CB8AC3E}">
        <p14:creationId xmlns:p14="http://schemas.microsoft.com/office/powerpoint/2010/main" val="267769956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矩形 3"/>
              <p:cNvSpPr/>
              <p:nvPr/>
            </p:nvSpPr>
            <p:spPr>
              <a:xfrm>
                <a:off x="259015" y="620649"/>
                <a:ext cx="8923085" cy="4192021"/>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磁场若沿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b="1">
                    <a:latin typeface="Times New Roman" panose="02020603050405020304" pitchFamily="18" charset="0"/>
                    <a:cs typeface="Times New Roman" panose="02020603050405020304" pitchFamily="18" charset="0"/>
                  </a:rPr>
                  <a:t>轴正方向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则直导线所受的安培力方向水平向左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无法平衡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若磁场沿</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z</a:t>
                </a:r>
                <a:r>
                  <a:rPr lang="zh-CN" altLang="zh-CN" sz="2600" b="1">
                    <a:latin typeface="Times New Roman" panose="02020603050405020304" pitchFamily="18" charset="0"/>
                    <a:cs typeface="Times New Roman" panose="02020603050405020304" pitchFamily="18" charset="0"/>
                  </a:rPr>
                  <a:t>轴负方向</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则直导线所受的安培力方向水平向右</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则每根细线拉力的大小为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𝟐𝐜𝐨𝐬</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直导线受到的安培力的大小为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tan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当导线所受安培力与细线垂直时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安培力最小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此时磁感应强度最小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有</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sin</a:t>
                </a:r>
                <a:r>
                  <a:rPr lang="en-US" altLang="zh-CN" sz="2600" b="1">
                    <a:latin typeface="Times New Roman" panose="02020603050405020304" pitchFamily="18" charset="0"/>
                    <a:cs typeface="Times New Roman" panose="02020603050405020304" pitchFamily="18" charset="0"/>
                  </a:rPr>
                  <a:t> </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θ</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则最小值为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min</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𝒎𝒈</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𝐬𝐢𝐧</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 </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𝜽</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𝑰𝑳</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4" name="矩形 3"/>
              <p:cNvSpPr>
                <a:spLocks noRot="1" noChangeAspect="1" noMove="1" noResize="1" noEditPoints="1" noAdjustHandles="1" noChangeArrowheads="1" noChangeShapeType="1" noTextEdit="1"/>
              </p:cNvSpPr>
              <p:nvPr/>
            </p:nvSpPr>
            <p:spPr>
              <a:xfrm>
                <a:off x="259015" y="620649"/>
                <a:ext cx="8923085" cy="4192021"/>
              </a:xfrm>
              <a:prstGeom prst="rect">
                <a:avLst/>
              </a:prstGeom>
              <a:blipFill rotWithShape="0">
                <a:blip r:embed="rId2"/>
                <a:stretch>
                  <a:fillRect l="-888" r="-888"/>
                </a:stretch>
              </a:blipFill>
            </p:spPr>
            <p:txBody>
              <a:bodyPr/>
              <a:lstStyle/>
              <a:p>
                <a:r>
                  <a:rPr lang="zh-CN" altLang="en-US">
                    <a:noFill/>
                  </a:rPr>
                  <a:t> </a:t>
                </a:r>
              </a:p>
            </p:txBody>
          </p:sp>
        </mc:Fallback>
      </mc:AlternateContent>
      <p:pic>
        <p:nvPicPr>
          <p:cNvPr id="12" name="image135.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551638" y="836665"/>
            <a:ext cx="2123186" cy="3087495"/>
          </a:xfrm>
          <a:prstGeom prst="rect">
            <a:avLst/>
          </a:prstGeom>
        </p:spPr>
      </p:pic>
    </p:spTree>
    <p:extLst>
      <p:ext uri="{BB962C8B-B14F-4D97-AF65-F5344CB8AC3E}">
        <p14:creationId xmlns:p14="http://schemas.microsoft.com/office/powerpoint/2010/main" val="3606105395"/>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131852" y="568128"/>
            <a:ext cx="11773332" cy="692497"/>
          </a:xfrm>
          <a:prstGeom prst="rect">
            <a:avLst/>
          </a:prstGeom>
        </p:spPr>
        <p:txBody>
          <a:bodyPr wrap="square">
            <a:spAutoFit/>
          </a:bodyPr>
          <a:lstStyle/>
          <a:p>
            <a:pPr algn="just">
              <a:lnSpc>
                <a:spcPct val="150000"/>
              </a:lnSpc>
              <a:spcAft>
                <a:spcPts val="0"/>
              </a:spcAft>
              <a:tabLst>
                <a:tab pos="2700655" algn="l"/>
              </a:tabLst>
            </a:pPr>
            <a:r>
              <a:rPr lang="zh-CN" altLang="zh-CN" sz="2600" kern="100" dirty="0">
                <a:latin typeface="Times New Roman"/>
                <a:ea typeface="微软雅黑"/>
                <a:cs typeface="Times New Roman"/>
              </a:rPr>
              <a:t>角度　　</a:t>
            </a:r>
            <a:r>
              <a:rPr lang="zh-CN" altLang="en-US" sz="2600" dirty="0">
                <a:latin typeface="Times New Roman"/>
                <a:ea typeface="微软雅黑"/>
                <a:cs typeface="Times New Roman"/>
              </a:rPr>
              <a:t>安培力作用下的加速问题</a:t>
            </a:r>
            <a:endParaRPr lang="zh-CN" altLang="zh-CN" sz="1050" kern="100" dirty="0">
              <a:effectLst/>
              <a:latin typeface="宋体"/>
              <a:cs typeface="Courier New"/>
            </a:endParaRPr>
          </a:p>
        </p:txBody>
      </p:sp>
      <p:pic>
        <p:nvPicPr>
          <p:cNvPr id="1026" name="Picture 2" descr="2"/>
          <p:cNvPicPr>
            <a:picLocks noChangeAspect="1" noChangeArrowheads="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79338" y="790633"/>
            <a:ext cx="329407" cy="3294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矩形 5"/>
          <p:cNvSpPr/>
          <p:nvPr/>
        </p:nvSpPr>
        <p:spPr>
          <a:xfrm>
            <a:off x="93914" y="1243711"/>
            <a:ext cx="11983785" cy="2923853"/>
          </a:xfrm>
          <a:prstGeom prst="rect">
            <a:avLst/>
          </a:prstGeom>
        </p:spPr>
        <p:txBody>
          <a:bodyPr wrap="square" lIns="121898" tIns="60948" rIns="121898" bIns="60948">
            <a:spAutoFit/>
          </a:bodyPr>
          <a:lstStyle/>
          <a:p>
            <a:pPr marL="252000" indent="-457200">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例</a:t>
            </a:r>
            <a:r>
              <a:rPr lang="en-US"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6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)(2026·</a:t>
            </a:r>
            <a:r>
              <a:rPr lang="zh-CN" altLang="zh-CN" sz="2600" b="1">
                <a:latin typeface="Times New Roman" panose="02020603050405020304" pitchFamily="18" charset="0"/>
                <a:cs typeface="Times New Roman" panose="02020603050405020304" pitchFamily="18" charset="0"/>
              </a:rPr>
              <a:t>陕西汉中高三调研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电磁炮利用电磁系统中电磁场产生的安培力来对金属弹丸进行加速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与用传统的火药推动的大炮相比</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电磁炮可大大提高弹丸的速度和射程。某电磁炮可简化为如图所示的模型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同一水平面内的两根平行光滑导轨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与可控电源相连</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导轨间存在竖直向上的匀强磁场。将一质量为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、可视为质点的金属弹丸放在导轨上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弹丸在安培力的作用下由静止开始加速向右运动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离开导轨时的速度大小为</a:t>
            </a:r>
            <a:r>
              <a:rPr lang="en-US" altLang="zh-CN" sz="2600" i="1">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。已知弹丸在导轨上加速的过程中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可控电源提供给弹丸的功率恒为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不计空气阻力及弹丸产生的焦耳热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8" name="矩形 7"/>
              <p:cNvSpPr/>
              <p:nvPr/>
            </p:nvSpPr>
            <p:spPr>
              <a:xfrm>
                <a:off x="284415" y="4131442"/>
                <a:ext cx="11658044" cy="2194936"/>
              </a:xfrm>
              <a:prstGeom prst="rect">
                <a:avLst/>
              </a:prstGeom>
            </p:spPr>
            <p:txBody>
              <a:bodyPr wrap="square" lIns="121898" tIns="60948" rIns="121898" bIns="60948">
                <a:spAutoFit/>
              </a:bodyPr>
              <a:lstStyle/>
              <a:p>
                <a:pPr>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的电势较高</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弹丸在导轨上运动时的加速度不断减小</a:t>
                </a:r>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弹丸在导轨上的加速时间为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endParaRPr lang="zh-CN" altLang="zh-CN" sz="1150" dirty="0">
                  <a:latin typeface="Calibri" panose="020F0502020204030204" pitchFamily="34" charset="0"/>
                  <a:cs typeface="Times New Roman" panose="02020603050405020304" pitchFamily="18" charset="0"/>
                </a:endParaRPr>
              </a:p>
              <a:p>
                <a:pPr>
                  <a:spcAft>
                    <a:spcPts val="0"/>
                  </a:spcAft>
                  <a:tabLst>
                    <a:tab pos="2970530" algn="l"/>
                  </a:tabLst>
                </a:pP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弹丸在导轨上的加速距离为</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84415" y="4131442"/>
                <a:ext cx="11658044" cy="2194936"/>
              </a:xfrm>
              <a:prstGeom prst="rect">
                <a:avLst/>
              </a:prstGeom>
              <a:blipFill rotWithShape="0">
                <a:blip r:embed="rId3"/>
                <a:stretch>
                  <a:fillRect l="-680" t="-2222" b="-1389"/>
                </a:stretch>
              </a:blipFill>
            </p:spPr>
            <p:txBody>
              <a:bodyPr/>
              <a:lstStyle/>
              <a:p>
                <a:r>
                  <a:rPr lang="zh-CN" altLang="en-US">
                    <a:noFill/>
                  </a:rPr>
                  <a:t> </a:t>
                </a:r>
              </a:p>
            </p:txBody>
          </p:sp>
        </mc:Fallback>
      </mc:AlternateContent>
      <p:sp>
        <p:nvSpPr>
          <p:cNvPr id="9" name="TextBox 1"/>
          <p:cNvSpPr txBox="1"/>
          <p:nvPr/>
        </p:nvSpPr>
        <p:spPr>
          <a:xfrm>
            <a:off x="11025727" y="3630061"/>
            <a:ext cx="981941" cy="523220"/>
          </a:xfrm>
          <a:prstGeom prst="rect">
            <a:avLst/>
          </a:prstGeom>
          <a:noFill/>
        </p:spPr>
        <p:txBody>
          <a:bodyPr wrap="square" rtlCol="0">
            <a:spAutoFit/>
          </a:bodyPr>
          <a:lstStyle/>
          <a:p>
            <a:r>
              <a:rPr lang="en-US" altLang="zh-CN" sz="2800" b="1">
                <a:solidFill>
                  <a:srgbClr val="C00000"/>
                </a:solidFill>
                <a:latin typeface="Times New Roman" pitchFamily="18" charset="0"/>
                <a:ea typeface="华文细黑" pitchFamily="2" charset="-122"/>
                <a:cs typeface="Times New Roman" pitchFamily="18" charset="0"/>
              </a:rPr>
              <a:t>ABC</a:t>
            </a:r>
            <a:endParaRPr lang="zh-CN" altLang="en-US" sz="2800" b="1" dirty="0">
              <a:solidFill>
                <a:srgbClr val="C00000"/>
              </a:solidFill>
              <a:latin typeface="Times New Roman" pitchFamily="18" charset="0"/>
              <a:ea typeface="华文细黑" pitchFamily="2" charset="-122"/>
              <a:cs typeface="Times New Roman" pitchFamily="18" charset="0"/>
            </a:endParaRPr>
          </a:p>
        </p:txBody>
      </p:sp>
      <p:pic>
        <p:nvPicPr>
          <p:cNvPr id="7" name="image137.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4458335"/>
            <a:ext cx="4139865" cy="1420178"/>
          </a:xfrm>
          <a:prstGeom prst="rect">
            <a:avLst/>
          </a:prstGeom>
        </p:spPr>
      </p:pic>
    </p:spTree>
    <p:extLst>
      <p:ext uri="{BB962C8B-B14F-4D97-AF65-F5344CB8AC3E}">
        <p14:creationId xmlns:p14="http://schemas.microsoft.com/office/powerpoint/2010/main" val="299210256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矩形 4"/>
              <p:cNvSpPr/>
              <p:nvPr/>
            </p:nvSpPr>
            <p:spPr>
              <a:xfrm>
                <a:off x="259015" y="620649"/>
                <a:ext cx="11658044" cy="5569386"/>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弹丸所受安培力向右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根据左手定则可知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弹丸中的电流方向由</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流向</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所以导轨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的电势较高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弹丸在导轨上运动时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可控电源提供给弹丸的功率不变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P</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zh-CN" altLang="zh-CN" sz="2600" b="1" dirty="0">
                    <a:latin typeface="Times New Roman" panose="02020603050405020304" pitchFamily="18" charset="0"/>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随着速度增大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弹丸受到的安培力不断减小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弹丸的加速度不断减小</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此过程中弹丸受到的合力的功率不变</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根据动能定理有</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Pt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i="1" dirty="0" err="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解得</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dirty="0">
                    <a:latin typeface="Times New Roman" panose="02020603050405020304" pitchFamily="18" charset="0"/>
                    <a:cs typeface="Times New Roman" panose="02020603050405020304" pitchFamily="18" charset="0"/>
                  </a:rPr>
                  <a:t>正确</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若弹丸做匀加速直线运动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则弹丸在导轨上的加速距离为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den>
                    </m:f>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而实际上弹丸做加速度减小的加速</a:t>
                </a:r>
                <a:r>
                  <a:rPr lang="zh-CN" altLang="zh-CN" sz="2600" b="1" dirty="0" smtClean="0">
                    <a:latin typeface="Times New Roman" panose="02020603050405020304" pitchFamily="18" charset="0"/>
                    <a:cs typeface="Times New Roman" panose="02020603050405020304" pitchFamily="18" charset="0"/>
                  </a:rPr>
                  <a:t>运</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在导轨上的加速距离应大于</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𝒎</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𝒗</m:t>
                            </m:r>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p>
                        </m:sSup>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𝟒</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𝑷</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dirty="0">
                    <a:latin typeface="Times New Roman" panose="02020603050405020304" pitchFamily="18" charset="0"/>
                    <a:cs typeface="Times New Roman" panose="02020603050405020304" pitchFamily="18" charset="0"/>
                  </a:rPr>
                  <a:t>错误。</a:t>
                </a:r>
                <a:endParaRPr lang="zh-CN" altLang="zh-CN" sz="1150" dirty="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259015" y="620649"/>
                <a:ext cx="11658044" cy="5569386"/>
              </a:xfrm>
              <a:prstGeom prst="rect">
                <a:avLst/>
              </a:prstGeom>
              <a:blipFill rotWithShape="0">
                <a:blip r:embed="rId2"/>
                <a:stretch>
                  <a:fillRect l="-680" r="-418" b="-110"/>
                </a:stretch>
              </a:blipFill>
            </p:spPr>
            <p:txBody>
              <a:bodyPr/>
              <a:lstStyle/>
              <a:p>
                <a:r>
                  <a:rPr lang="zh-CN" altLang="en-US">
                    <a:noFill/>
                  </a:rPr>
                  <a:t> </a:t>
                </a:r>
              </a:p>
            </p:txBody>
          </p:sp>
        </mc:Fallback>
      </mc:AlternateContent>
      <p:pic>
        <p:nvPicPr>
          <p:cNvPr id="7" name="image137.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607395" y="4385119"/>
            <a:ext cx="4139865" cy="1420178"/>
          </a:xfrm>
          <a:prstGeom prst="rect">
            <a:avLst/>
          </a:prstGeom>
        </p:spPr>
      </p:pic>
    </p:spTree>
    <p:extLst>
      <p:ext uri="{BB962C8B-B14F-4D97-AF65-F5344CB8AC3E}">
        <p14:creationId xmlns:p14="http://schemas.microsoft.com/office/powerpoint/2010/main" val="1713610357"/>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06615" y="1189827"/>
            <a:ext cx="11810444" cy="2455200"/>
          </a:xfrm>
          <a:prstGeom prst="rect">
            <a:avLst/>
          </a:prstGeom>
        </p:spPr>
        <p:txBody>
          <a:bodyPr wrap="square" lIns="121898" tIns="60948" rIns="121898" bIns="60948">
            <a:spAutoFit/>
          </a:bodyPr>
          <a:lstStyle/>
          <a:p>
            <a:pPr algn="ctr">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安培力作用下的平衡或加速问题的解题思路</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选定研究对象。</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受力分析</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变立体图为平面图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如侧视图、剖面图或俯视图等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并画出导体的平面受力分析图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安培力的方向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安</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aseline="-25000">
                <a:latin typeface="Times New Roman" panose="02020603050405020304" pitchFamily="18" charset="0"/>
                <a:ea typeface="微软雅黑" panose="020B0503020204020204" pitchFamily="34" charset="-122"/>
                <a:cs typeface="Times New Roman" panose="02020603050405020304" pitchFamily="18" charset="0"/>
              </a:rPr>
              <a:t>安</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endParaRPr lang="zh-CN" altLang="zh-CN" sz="1150">
              <a:latin typeface="Calibri" panose="020F0502020204030204" pitchFamily="34" charset="0"/>
              <a:cs typeface="Times New Roman" panose="02020603050405020304" pitchFamily="18" charset="0"/>
            </a:endParaRPr>
          </a:p>
        </p:txBody>
      </p:sp>
      <p:pic>
        <p:nvPicPr>
          <p:cNvPr id="5" name="image138.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84415" y="841859"/>
            <a:ext cx="1288167" cy="289052"/>
          </a:xfrm>
          <a:prstGeom prst="rect">
            <a:avLst/>
          </a:prstGeom>
        </p:spPr>
      </p:pic>
      <p:pic>
        <p:nvPicPr>
          <p:cNvPr id="8" name="image139.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54290" y="3645027"/>
            <a:ext cx="4934204" cy="2961267"/>
          </a:xfrm>
          <a:prstGeom prst="rect">
            <a:avLst/>
          </a:prstGeom>
        </p:spPr>
      </p:pic>
      <p:sp>
        <p:nvSpPr>
          <p:cNvPr id="2" name="矩形 1"/>
          <p:cNvSpPr/>
          <p:nvPr/>
        </p:nvSpPr>
        <p:spPr>
          <a:xfrm>
            <a:off x="160877" y="3671284"/>
            <a:ext cx="3783165" cy="1892586"/>
          </a:xfrm>
          <a:prstGeom prst="rect">
            <a:avLst/>
          </a:prstGeom>
        </p:spPr>
        <p:txBody>
          <a:bodyPr>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应用共点力的平衡条件或牛顿第二定律或动能定理列方程解题。</a:t>
            </a:r>
            <a:endParaRPr lang="zh-CN" altLang="zh-CN" sz="115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8132822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28"/>
          <p:cNvSpPr/>
          <p:nvPr/>
        </p:nvSpPr>
        <p:spPr bwMode="auto">
          <a:xfrm>
            <a:off x="0" y="2393396"/>
            <a:ext cx="4838700" cy="2115648"/>
          </a:xfrm>
          <a:custGeom>
            <a:avLst/>
            <a:gdLst/>
            <a:ahLst/>
            <a:cxnLst/>
            <a:rect l="l" t="t" r="r" b="b"/>
            <a:pathLst>
              <a:path w="4310745" h="1283968">
                <a:moveTo>
                  <a:pt x="1089668" y="0"/>
                </a:moveTo>
                <a:lnTo>
                  <a:pt x="3526973" y="0"/>
                </a:lnTo>
                <a:lnTo>
                  <a:pt x="4310745" y="1269454"/>
                </a:lnTo>
                <a:lnTo>
                  <a:pt x="1089668" y="1283968"/>
                </a:lnTo>
                <a:close/>
                <a:moveTo>
                  <a:pt x="0" y="0"/>
                </a:moveTo>
                <a:lnTo>
                  <a:pt x="1089667" y="0"/>
                </a:lnTo>
                <a:lnTo>
                  <a:pt x="1089667" y="1283968"/>
                </a:lnTo>
                <a:lnTo>
                  <a:pt x="0" y="1283968"/>
                </a:lnTo>
                <a:close/>
              </a:path>
            </a:pathLst>
          </a:custGeom>
          <a:solidFill>
            <a:srgbClr val="0070C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p:spPr>
        <p:txBody>
          <a:bodyPr lIns="121920" tIns="60960" rIns="121920" bIns="60960"/>
          <a:lstStyle/>
          <a:p>
            <a:pPr defTabSz="914400">
              <a:defRPr/>
            </a:pPr>
            <a:endParaRPr lang="zh-CN" altLang="en-US" sz="2400">
              <a:solidFill>
                <a:srgbClr val="0070C0"/>
              </a:solidFill>
              <a:latin typeface="Arial" panose="020B0604020202020204" pitchFamily="34" charset="0"/>
              <a:ea typeface="+mn-ea"/>
              <a:cs typeface="+mn-cs"/>
            </a:endParaRPr>
          </a:p>
        </p:txBody>
      </p:sp>
      <p:sp>
        <p:nvSpPr>
          <p:cNvPr id="10" name="TextBox 9"/>
          <p:cNvSpPr txBox="1"/>
          <p:nvPr/>
        </p:nvSpPr>
        <p:spPr bwMode="auto">
          <a:xfrm>
            <a:off x="1016000" y="2687016"/>
            <a:ext cx="2901950" cy="1198285"/>
          </a:xfrm>
          <a:prstGeom prst="rect">
            <a:avLst/>
          </a:prstGeom>
          <a:noFill/>
        </p:spPr>
        <p:txBody>
          <a:bodyPr>
            <a:spAutoFit/>
          </a:bodyPr>
          <a:lstStyle/>
          <a:p>
            <a:pPr defTabSz="914400" fontAlgn="auto">
              <a:spcBef>
                <a:spcPts val="0"/>
              </a:spcBef>
              <a:spcAft>
                <a:spcPts val="0"/>
              </a:spcAft>
              <a:defRPr/>
            </a:pP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目</a:t>
            </a:r>
            <a:r>
              <a:rPr lang="en-US" altLang="zh-CN" sz="7200" b="1" kern="0" spc="-200" dirty="0">
                <a:ln w="1905">
                  <a:noFill/>
                </a:ln>
                <a:solidFill>
                  <a:prstClr val="white"/>
                </a:solidFill>
                <a:latin typeface="微软雅黑" panose="020B0503020204020204" pitchFamily="34" charset="-122"/>
                <a:ea typeface="微软雅黑" panose="020B0503020204020204" pitchFamily="34" charset="-122"/>
                <a:cs typeface="+mn-cs"/>
              </a:rPr>
              <a:t> </a:t>
            </a:r>
            <a:r>
              <a:rPr lang="zh-CN" altLang="en-US" sz="7200" b="1" kern="0" spc="-200" dirty="0">
                <a:ln w="1905">
                  <a:noFill/>
                </a:ln>
                <a:solidFill>
                  <a:prstClr val="white"/>
                </a:solidFill>
                <a:latin typeface="微软雅黑" panose="020B0503020204020204" pitchFamily="34" charset="-122"/>
                <a:ea typeface="微软雅黑" panose="020B0503020204020204" pitchFamily="34" charset="-122"/>
                <a:cs typeface="+mn-cs"/>
              </a:rPr>
              <a:t>录</a:t>
            </a:r>
          </a:p>
        </p:txBody>
      </p:sp>
      <p:sp>
        <p:nvSpPr>
          <p:cNvPr id="11" name="TextBox 10"/>
          <p:cNvSpPr txBox="1"/>
          <p:nvPr/>
        </p:nvSpPr>
        <p:spPr bwMode="auto">
          <a:xfrm>
            <a:off x="1108076" y="3677387"/>
            <a:ext cx="2098675" cy="503121"/>
          </a:xfrm>
          <a:prstGeom prst="rect">
            <a:avLst/>
          </a:prstGeom>
          <a:noFill/>
        </p:spPr>
        <p:txBody>
          <a:bodyPr wrap="none">
            <a:spAutoFit/>
          </a:bodyPr>
          <a:lstStyle/>
          <a:p>
            <a:pPr algn="ctr" defTabSz="914400" fontAlgn="auto">
              <a:spcBef>
                <a:spcPts val="0"/>
              </a:spcBef>
              <a:spcAft>
                <a:spcPts val="0"/>
              </a:spcAft>
              <a:defRPr/>
            </a:pPr>
            <a:r>
              <a:rPr lang="en-US" altLang="zh-CN" sz="2665" b="1" dirty="0">
                <a:solidFill>
                  <a:prstClr val="white"/>
                </a:solidFill>
                <a:latin typeface="微软雅黑" panose="020B0503020204020204" pitchFamily="34" charset="-122"/>
                <a:ea typeface="微软雅黑" panose="020B0503020204020204" pitchFamily="34" charset="-122"/>
                <a:cs typeface="+mn-cs"/>
              </a:rPr>
              <a:t>CONTENTS</a:t>
            </a:r>
            <a:endParaRPr lang="zh-CN" altLang="en-US" sz="2665" b="1" dirty="0">
              <a:solidFill>
                <a:prstClr val="white"/>
              </a:solidFill>
              <a:latin typeface="微软雅黑" panose="020B0503020204020204" pitchFamily="34" charset="-122"/>
              <a:ea typeface="微软雅黑" panose="020B0503020204020204" pitchFamily="34" charset="-122"/>
              <a:cs typeface="+mn-cs"/>
            </a:endParaRPr>
          </a:p>
        </p:txBody>
      </p:sp>
      <p:grpSp>
        <p:nvGrpSpPr>
          <p:cNvPr id="23556" name="组合 11"/>
          <p:cNvGrpSpPr/>
          <p:nvPr/>
        </p:nvGrpSpPr>
        <p:grpSpPr bwMode="auto">
          <a:xfrm>
            <a:off x="4308475" y="1709342"/>
            <a:ext cx="3830638" cy="899904"/>
            <a:chOff x="4308498" y="1709705"/>
            <a:chExt cx="3829698" cy="900304"/>
          </a:xfrm>
        </p:grpSpPr>
        <p:sp>
          <p:nvSpPr>
            <p:cNvPr id="23564" name="TextBox 12">
              <a:hlinkClick r:id="rId3" action="ppaction://hlinksldjump"/>
            </p:cNvPr>
            <p:cNvSpPr txBox="1">
              <a:spLocks noChangeArrowheads="1"/>
            </p:cNvSpPr>
            <p:nvPr/>
          </p:nvSpPr>
          <p:spPr bwMode="auto">
            <a:xfrm>
              <a:off x="5202042" y="1752576"/>
              <a:ext cx="2936154"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夯实必备知识</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TextBox 13">
              <a:hlinkClick r:id="rId3" action="ppaction://hlinksldjump"/>
            </p:cNvPr>
            <p:cNvSpPr txBox="1"/>
            <p:nvPr/>
          </p:nvSpPr>
          <p:spPr>
            <a:xfrm>
              <a:off x="4308498" y="1709705"/>
              <a:ext cx="79990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01</a:t>
              </a:r>
            </a:p>
          </p:txBody>
        </p:sp>
      </p:grpSp>
      <p:grpSp>
        <p:nvGrpSpPr>
          <p:cNvPr id="23557" name="组合 14"/>
          <p:cNvGrpSpPr/>
          <p:nvPr/>
        </p:nvGrpSpPr>
        <p:grpSpPr bwMode="auto">
          <a:xfrm>
            <a:off x="5000625" y="2961590"/>
            <a:ext cx="3824288" cy="899905"/>
            <a:chOff x="4999990" y="2962216"/>
            <a:chExt cx="3824585" cy="900304"/>
          </a:xfrm>
        </p:grpSpPr>
        <p:sp>
          <p:nvSpPr>
            <p:cNvPr id="23562" name="TextBox 15">
              <a:hlinkClick r:id="rId4" action="ppaction://hlinksldjump"/>
            </p:cNvPr>
            <p:cNvSpPr txBox="1">
              <a:spLocks noChangeArrowheads="1"/>
            </p:cNvSpPr>
            <p:nvPr/>
          </p:nvSpPr>
          <p:spPr bwMode="auto">
            <a:xfrm>
              <a:off x="5887472" y="3011439"/>
              <a:ext cx="2937103" cy="641486"/>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研透核心考点</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Box 16">
              <a:hlinkClick r:id="rId4" action="ppaction://hlinksldjump"/>
            </p:cNvPr>
            <p:cNvSpPr txBox="1"/>
            <p:nvPr/>
          </p:nvSpPr>
          <p:spPr>
            <a:xfrm>
              <a:off x="4999990" y="2962216"/>
              <a:ext cx="882719"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02</a:t>
              </a:r>
            </a:p>
          </p:txBody>
        </p:sp>
      </p:grpSp>
      <p:grpSp>
        <p:nvGrpSpPr>
          <p:cNvPr id="23558" name="组合 17"/>
          <p:cNvGrpSpPr/>
          <p:nvPr/>
        </p:nvGrpSpPr>
        <p:grpSpPr bwMode="auto">
          <a:xfrm>
            <a:off x="5713414" y="4109086"/>
            <a:ext cx="3743325" cy="899904"/>
            <a:chOff x="5713655" y="4109972"/>
            <a:chExt cx="3743838" cy="900304"/>
          </a:xfrm>
        </p:grpSpPr>
        <p:sp>
          <p:nvSpPr>
            <p:cNvPr id="23560" name="TextBox 18">
              <a:hlinkClick r:id="rId5" action="ppaction://hlinksldjump"/>
            </p:cNvPr>
            <p:cNvSpPr txBox="1">
              <a:spLocks noChangeArrowheads="1"/>
            </p:cNvSpPr>
            <p:nvPr/>
          </p:nvSpPr>
          <p:spPr bwMode="auto">
            <a:xfrm>
              <a:off x="6520216" y="4206830"/>
              <a:ext cx="2937277" cy="641487"/>
            </a:xfrm>
            <a:prstGeom prst="rect">
              <a:avLst/>
            </a:prstGeom>
            <a:noFill/>
            <a:ln w="9525">
              <a:noFill/>
              <a:miter lim="800000"/>
            </a:ln>
          </p:spPr>
          <p:txBody>
            <a:bodyPr wrap="none">
              <a:spAutoFit/>
            </a:bodyPr>
            <a:lstStyle/>
            <a:p>
              <a:r>
                <a:rPr lang="zh-CN" altLang="en-US"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rPr>
                <a:t>提升素养能力</a:t>
              </a:r>
              <a:endParaRPr lang="en-US" altLang="zh-CN" sz="3600" b="1" dirty="0">
                <a:solidFill>
                  <a:srgbClr val="40404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Box 19">
              <a:hlinkClick r:id="rId5" action="ppaction://hlinksldjump"/>
            </p:cNvPr>
            <p:cNvSpPr txBox="1"/>
            <p:nvPr/>
          </p:nvSpPr>
          <p:spPr>
            <a:xfrm>
              <a:off x="5713655" y="4109972"/>
              <a:ext cx="901824" cy="900304"/>
            </a:xfrm>
            <a:prstGeom prst="rect">
              <a:avLst/>
            </a:prstGeom>
            <a:noFill/>
            <a:effectLst>
              <a:outerShdw blurRad="50800" dist="38100" dir="2700000" algn="tl" rotWithShape="0">
                <a:prstClr val="black">
                  <a:alpha val="40000"/>
                </a:prstClr>
              </a:outerShdw>
            </a:effectLst>
          </p:spPr>
          <p:txBody>
            <a:bodyPr wrap="none">
              <a:spAutoFit/>
            </a:bodyPr>
            <a:lstStyle/>
            <a:p>
              <a:pPr>
                <a:defRPr/>
              </a:pPr>
              <a:r>
                <a:rPr lang="en-US" altLang="zh-CN" sz="5300" dirty="0">
                  <a:solidFill>
                    <a:srgbClr val="0070C0"/>
                  </a:solidFill>
                  <a:latin typeface="Impact" panose="020B0806030902050204" pitchFamily="34" charset="0"/>
                </a:rPr>
                <a:t>03</a:t>
              </a:r>
            </a:p>
          </p:txBody>
        </p:sp>
      </p:grpSp>
      <p:sp>
        <p:nvSpPr>
          <p:cNvPr id="22" name="矩形 34"/>
          <p:cNvSpPr/>
          <p:nvPr/>
        </p:nvSpPr>
        <p:spPr bwMode="auto">
          <a:xfrm>
            <a:off x="9317039" y="2393396"/>
            <a:ext cx="2892425" cy="2115648"/>
          </a:xfrm>
          <a:custGeom>
            <a:avLst/>
            <a:gdLst>
              <a:gd name="connsiteX0" fmla="*/ 0 w 1055077"/>
              <a:gd name="connsiteY0" fmla="*/ 0 h 1283968"/>
              <a:gd name="connsiteX1" fmla="*/ 1055077 w 1055077"/>
              <a:gd name="connsiteY1" fmla="*/ 0 h 1283968"/>
              <a:gd name="connsiteX2" fmla="*/ 1055077 w 1055077"/>
              <a:gd name="connsiteY2" fmla="*/ 1283968 h 1283968"/>
              <a:gd name="connsiteX3" fmla="*/ 0 w 1055077"/>
              <a:gd name="connsiteY3" fmla="*/ 1283968 h 1283968"/>
              <a:gd name="connsiteX4" fmla="*/ 0 w 1055077"/>
              <a:gd name="connsiteY4" fmla="*/ 0 h 1283968"/>
              <a:gd name="connsiteX0-1" fmla="*/ 0 w 1606620"/>
              <a:gd name="connsiteY0-2" fmla="*/ 0 h 1283968"/>
              <a:gd name="connsiteX1-3" fmla="*/ 1606620 w 1606620"/>
              <a:gd name="connsiteY1-4" fmla="*/ 0 h 1283968"/>
              <a:gd name="connsiteX2-5" fmla="*/ 1606620 w 1606620"/>
              <a:gd name="connsiteY2-6" fmla="*/ 1283968 h 1283968"/>
              <a:gd name="connsiteX3-7" fmla="*/ 551543 w 1606620"/>
              <a:gd name="connsiteY3-8" fmla="*/ 1283968 h 1283968"/>
              <a:gd name="connsiteX4-9" fmla="*/ 0 w 1606620"/>
              <a:gd name="connsiteY4-10" fmla="*/ 0 h 1283968"/>
              <a:gd name="connsiteX0-11" fmla="*/ 0 w 1833140"/>
              <a:gd name="connsiteY0-12" fmla="*/ 9525 h 1293493"/>
              <a:gd name="connsiteX1-13" fmla="*/ 1833140 w 1833140"/>
              <a:gd name="connsiteY1-14" fmla="*/ 0 h 1293493"/>
              <a:gd name="connsiteX2-15" fmla="*/ 1606620 w 1833140"/>
              <a:gd name="connsiteY2-16" fmla="*/ 1293493 h 1293493"/>
              <a:gd name="connsiteX3-17" fmla="*/ 551543 w 1833140"/>
              <a:gd name="connsiteY3-18" fmla="*/ 1293493 h 1293493"/>
              <a:gd name="connsiteX4-19" fmla="*/ 0 w 1833140"/>
              <a:gd name="connsiteY4-20" fmla="*/ 9525 h 1293493"/>
              <a:gd name="connsiteX0-21" fmla="*/ 0 w 1833140"/>
              <a:gd name="connsiteY0-22" fmla="*/ 9525 h 1293493"/>
              <a:gd name="connsiteX1-23" fmla="*/ 1833140 w 1833140"/>
              <a:gd name="connsiteY1-24" fmla="*/ 0 h 1293493"/>
              <a:gd name="connsiteX2-25" fmla="*/ 1833140 w 1833140"/>
              <a:gd name="connsiteY2-26" fmla="*/ 1293493 h 1293493"/>
              <a:gd name="connsiteX3-27" fmla="*/ 551543 w 1833140"/>
              <a:gd name="connsiteY3-28" fmla="*/ 1293493 h 1293493"/>
              <a:gd name="connsiteX4-29" fmla="*/ 0 w 1833140"/>
              <a:gd name="connsiteY4-30" fmla="*/ 9525 h 1293493"/>
              <a:gd name="connsiteX0-31" fmla="*/ 0 w 1833140"/>
              <a:gd name="connsiteY0-32" fmla="*/ 0 h 1283968"/>
              <a:gd name="connsiteX1-33" fmla="*/ 1833140 w 1833140"/>
              <a:gd name="connsiteY1-34" fmla="*/ 8288 h 1283968"/>
              <a:gd name="connsiteX2-35" fmla="*/ 1833140 w 1833140"/>
              <a:gd name="connsiteY2-36" fmla="*/ 1283968 h 1283968"/>
              <a:gd name="connsiteX3-37" fmla="*/ 551543 w 1833140"/>
              <a:gd name="connsiteY3-38" fmla="*/ 1283968 h 1283968"/>
              <a:gd name="connsiteX4-39" fmla="*/ 0 w 1833140"/>
              <a:gd name="connsiteY4-40" fmla="*/ 0 h 1283968"/>
              <a:gd name="connsiteX0-41" fmla="*/ 0 w 1843227"/>
              <a:gd name="connsiteY0-42" fmla="*/ 3587 h 1287555"/>
              <a:gd name="connsiteX1-43" fmla="*/ 1843227 w 1843227"/>
              <a:gd name="connsiteY1-44" fmla="*/ 0 h 1287555"/>
              <a:gd name="connsiteX2-45" fmla="*/ 1833140 w 1843227"/>
              <a:gd name="connsiteY2-46" fmla="*/ 1287555 h 1287555"/>
              <a:gd name="connsiteX3-47" fmla="*/ 551543 w 1843227"/>
              <a:gd name="connsiteY3-48" fmla="*/ 1287555 h 1287555"/>
              <a:gd name="connsiteX4-49" fmla="*/ 0 w 1843227"/>
              <a:gd name="connsiteY4-50" fmla="*/ 3587 h 1287555"/>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843227" h="1287555">
                <a:moveTo>
                  <a:pt x="0" y="3587"/>
                </a:moveTo>
                <a:lnTo>
                  <a:pt x="1843227" y="0"/>
                </a:lnTo>
                <a:cubicBezTo>
                  <a:pt x="1839865" y="429185"/>
                  <a:pt x="1836502" y="858370"/>
                  <a:pt x="1833140" y="1287555"/>
                </a:cubicBezTo>
                <a:lnTo>
                  <a:pt x="551543" y="1287555"/>
                </a:lnTo>
                <a:lnTo>
                  <a:pt x="0" y="3587"/>
                </a:lnTo>
                <a:close/>
              </a:path>
            </a:pathLst>
          </a:custGeom>
          <a:solidFill>
            <a:srgbClr val="0070C0"/>
          </a:solidFill>
          <a:ln w="9525" cap="flat" cmpd="sng" algn="ctr">
            <a:noFill/>
            <a:prstDash val="solid"/>
            <a:round/>
            <a:headEnd type="none" w="med" len="med"/>
            <a:tailEnd type="none" w="med" len="med"/>
          </a:ln>
          <a:effectLst>
            <a:outerShdw blurRad="50800" dist="38100" dir="8100000" algn="tr" rotWithShape="0">
              <a:prstClr val="black">
                <a:alpha val="40000"/>
              </a:prstClr>
            </a:outerShdw>
          </a:effectLst>
        </p:spPr>
        <p:txBody>
          <a:bodyPr lIns="121920" tIns="60960" rIns="121920" bIns="60960"/>
          <a:lstStyle/>
          <a:p>
            <a:pPr defTabSz="914400">
              <a:defRPr/>
            </a:pPr>
            <a:endParaRPr lang="zh-CN" altLang="en-US" sz="2400">
              <a:solidFill>
                <a:prstClr val="black"/>
              </a:solidFill>
              <a:latin typeface="Arial" panose="020B0604020202020204" pitchFamily="34" charset="0"/>
              <a:ea typeface="+mn-ea"/>
              <a:cs typeface="+mn-cs"/>
            </a:endParaRPr>
          </a:p>
        </p:txBody>
      </p:sp>
    </p:spTree>
    <p:extLst>
      <p:ext uri="{BB962C8B-B14F-4D97-AF65-F5344CB8AC3E}">
        <p14:creationId xmlns:p14="http://schemas.microsoft.com/office/powerpoint/2010/main" val="2218671177"/>
      </p:ext>
    </p:extLst>
  </p:cSld>
  <p:clrMapOvr>
    <a:masterClrMapping/>
  </p:clrMapOvr>
  <p:transition spd="slow"/>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9" name="五边形 8"/>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0" name="燕尾形 9"/>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33796"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提升素养能力</a:t>
            </a:r>
          </a:p>
        </p:txBody>
      </p:sp>
      <p:sp>
        <p:nvSpPr>
          <p:cNvPr id="33797"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3</a:t>
            </a:r>
          </a:p>
        </p:txBody>
      </p:sp>
    </p:spTree>
    <p:extLst>
      <p:ext uri="{BB962C8B-B14F-4D97-AF65-F5344CB8AC3E}">
        <p14:creationId xmlns:p14="http://schemas.microsoft.com/office/powerpoint/2010/main" val="3639959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86782"/>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a:latin typeface="Times New Roman"/>
                <a:ea typeface="微软雅黑"/>
                <a:cs typeface="Courier New"/>
              </a:rPr>
              <a:t>A</a:t>
            </a:r>
            <a:r>
              <a:rPr lang="zh-CN" altLang="zh-CN" sz="2600" kern="100" dirty="0">
                <a:latin typeface="Times New Roman"/>
                <a:ea typeface="微软雅黑"/>
                <a:cs typeface="Times New Roman"/>
              </a:rPr>
              <a:t>级　基础对点练</a:t>
            </a:r>
            <a:endParaRPr lang="zh-CN" altLang="zh-CN" sz="1050" kern="100" dirty="0">
              <a:effectLst/>
              <a:latin typeface="宋体"/>
              <a:cs typeface="Courier New"/>
            </a:endParaRPr>
          </a:p>
        </p:txBody>
      </p:sp>
      <p:sp>
        <p:nvSpPr>
          <p:cNvPr id="5" name="TextBox 4"/>
          <p:cNvSpPr txBox="1"/>
          <p:nvPr/>
        </p:nvSpPr>
        <p:spPr>
          <a:xfrm>
            <a:off x="6946614" y="3281656"/>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34975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安培定则、磁场的叠加</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地球本身是一个大磁体</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其磁场分布示意图如图所示。学术界对于地磁场的形成机制尚无共识。一种理论认为地磁场主要源于地表电荷随地球自转产生的环形电流。基于此理论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下列判断正确的是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7" name="矩形 6"/>
          <p:cNvSpPr/>
          <p:nvPr/>
        </p:nvSpPr>
        <p:spPr>
          <a:xfrm>
            <a:off x="297940" y="3713607"/>
            <a:ext cx="11658044" cy="2523744"/>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地表电荷为负电荷</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环形电流方向与地球自转方向相同</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若地表电荷的电荷量增加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则地磁场的磁感应强度增大</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若地球自转角速度减小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则地磁场的磁感应强度增大</a:t>
            </a:r>
            <a:endParaRPr lang="zh-CN" altLang="zh-CN" sz="1150">
              <a:latin typeface="Calibri" panose="020F0502020204030204" pitchFamily="34" charset="0"/>
              <a:cs typeface="Times New Roman" panose="02020603050405020304" pitchFamily="18" charset="0"/>
            </a:endParaRPr>
          </a:p>
        </p:txBody>
      </p:sp>
      <p:pic>
        <p:nvPicPr>
          <p:cNvPr id="8" name="image1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5930" y="3393101"/>
            <a:ext cx="3115119" cy="1974560"/>
          </a:xfrm>
          <a:prstGeom prst="rect">
            <a:avLst/>
          </a:prstGeom>
        </p:spPr>
      </p:pic>
    </p:spTree>
    <p:extLst>
      <p:ext uri="{BB962C8B-B14F-4D97-AF65-F5344CB8AC3E}">
        <p14:creationId xmlns:p14="http://schemas.microsoft.com/office/powerpoint/2010/main" val="324881794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247140" y="653489"/>
            <a:ext cx="11658044" cy="2455200"/>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根据右手螺旋定则可知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环形电流方向与地球自转方向相反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则地表电荷为负电荷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若地表电荷的电荷量增加</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则等效电流增大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地磁场的磁感应强度增大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若地球自转角速度减小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则等效电流减小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地磁场的磁感应强度减小</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3" name="image141.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585930" y="2780919"/>
            <a:ext cx="3115119" cy="1974560"/>
          </a:xfrm>
          <a:prstGeom prst="rect">
            <a:avLst/>
          </a:prstGeom>
        </p:spPr>
      </p:pic>
    </p:spTree>
    <p:extLst>
      <p:ext uri="{BB962C8B-B14F-4D97-AF65-F5344CB8AC3E}">
        <p14:creationId xmlns:p14="http://schemas.microsoft.com/office/powerpoint/2010/main" val="1426579886"/>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86758" y="2539492"/>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2.(2025·</a:t>
            </a:r>
            <a:r>
              <a:rPr lang="zh-CN" altLang="zh-CN" sz="2600" b="1">
                <a:latin typeface="Times New Roman" panose="02020603050405020304" pitchFamily="18" charset="0"/>
                <a:cs typeface="Times New Roman" panose="02020603050405020304" pitchFamily="18" charset="0"/>
              </a:rPr>
              <a:t>湖北卷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在磁感应强度大小为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的匀强磁场中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放置一通电圆线圈</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圆心为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线圈平面与磁场垂直。在圆线圈的轴线上有</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两点</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它们到</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点的距离相等。已知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点的总磁感应强度大小为零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点的总磁感应强度大小为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48740" y="3059277"/>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A.0	B.</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D.3</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p:txBody>
      </p:sp>
      <p:sp>
        <p:nvSpPr>
          <p:cNvPr id="8" name="矩形 7"/>
          <p:cNvSpPr/>
          <p:nvPr/>
        </p:nvSpPr>
        <p:spPr>
          <a:xfrm>
            <a:off x="250902" y="4475226"/>
            <a:ext cx="11654282" cy="1692771"/>
          </a:xfrm>
          <a:prstGeom prst="rect">
            <a:avLst/>
          </a:prstGeom>
        </p:spPr>
        <p:txBody>
          <a:bodyPr wrap="square">
            <a:spAutoFit/>
          </a:bodyPr>
          <a:lstStyle/>
          <a:p>
            <a:pPr>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根据对称性可知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线圈在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两点产生的磁感应强度大小相等、方向相同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点的总磁感应强度大小为零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所以匀强磁场的磁感应强度与线圈在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a:t>
            </a:r>
            <a:r>
              <a:rPr lang="zh-CN" altLang="zh-CN" sz="2600" b="1">
                <a:latin typeface="Times New Roman" panose="02020603050405020304" pitchFamily="18" charset="0"/>
                <a:cs typeface="Times New Roman" panose="02020603050405020304" pitchFamily="18" charset="0"/>
              </a:rPr>
              <a:t>点产生的磁感应强度大小相等、方向相反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则线圈在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点产生的磁感应强度与匀强磁场的磁感应强度大小相等、方向相反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b="1">
                <a:latin typeface="Times New Roman" panose="02020603050405020304" pitchFamily="18" charset="0"/>
                <a:cs typeface="Times New Roman" panose="02020603050405020304" pitchFamily="18" charset="0"/>
              </a:rPr>
              <a:t>点的总磁感应强度大小为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1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614759" y="2452039"/>
            <a:ext cx="2881122" cy="204577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1299922" y="2780919"/>
            <a:ext cx="670679"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mc:AlternateContent xmlns:mc="http://schemas.openxmlformats.org/markup-compatibility/2006" xmlns:a14="http://schemas.microsoft.com/office/drawing/2010/main">
        <mc:Choice Requires="a14">
          <p:sp>
            <p:nvSpPr>
              <p:cNvPr id="5" name="矩形 4"/>
              <p:cNvSpPr/>
              <p:nvPr/>
            </p:nvSpPr>
            <p:spPr>
              <a:xfrm>
                <a:off x="94740" y="629665"/>
                <a:ext cx="11919460" cy="2784777"/>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3.(2026·</a:t>
                </a:r>
                <a:r>
                  <a:rPr lang="zh-CN" altLang="zh-CN" sz="2600" b="1">
                    <a:latin typeface="Times New Roman" panose="02020603050405020304" pitchFamily="18" charset="0"/>
                    <a:cs typeface="Times New Roman" panose="02020603050405020304" pitchFamily="18" charset="0"/>
                  </a:rPr>
                  <a:t>河北秦皇岛一模</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abc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三点构成一正三角形</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点为三角形的中心</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现在</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两点沿垂直正三角形平面固定两通电直导线</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导线中电流大小相等</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方向如图所示。已知通电直导线在空间某点产生的磁感应强度大小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为电流大小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为该点到直导线的距离</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k</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为常量</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两点的磁感应强度大小之比为</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Choice>
        <mc:Fallback xmlns="">
          <p:sp>
            <p:nvSpPr>
              <p:cNvPr id="5" name="矩形 4"/>
              <p:cNvSpPr>
                <a:spLocks noRot="1" noChangeAspect="1" noMove="1" noResize="1" noEditPoints="1" noAdjustHandles="1" noChangeArrowheads="1" noChangeShapeType="1" noTextEdit="1"/>
              </p:cNvSpPr>
              <p:nvPr/>
            </p:nvSpPr>
            <p:spPr>
              <a:xfrm>
                <a:off x="94740" y="629665"/>
                <a:ext cx="11919460" cy="2784777"/>
              </a:xfrm>
              <a:prstGeom prst="rect">
                <a:avLst/>
              </a:prstGeom>
              <a:blipFill rotWithShape="0">
                <a:blip r:embed="rId2"/>
                <a:stretch>
                  <a:fillRect l="-665" r="-1176" b="-153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247140" y="3424124"/>
                <a:ext cx="11658044" cy="130103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	B.3</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1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3	D.1</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47140" y="3424124"/>
                <a:ext cx="11658044" cy="1301038"/>
              </a:xfrm>
              <a:prstGeom prst="rect">
                <a:avLst/>
              </a:prstGeom>
              <a:blipFill rotWithShape="0">
                <a:blip r:embed="rId3"/>
                <a:stretch>
                  <a:fillRect l="-680" b="-9859"/>
                </a:stretch>
              </a:blipFill>
            </p:spPr>
            <p:txBody>
              <a:bodyPr/>
              <a:lstStyle/>
              <a:p>
                <a:r>
                  <a:rPr lang="zh-CN" altLang="en-US">
                    <a:noFill/>
                  </a:rPr>
                  <a:t> </a:t>
                </a:r>
              </a:p>
            </p:txBody>
          </p:sp>
        </mc:Fallback>
      </mc:AlternateContent>
      <p:pic>
        <p:nvPicPr>
          <p:cNvPr id="7" name="image143.jpeg"/>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9468" y="3376829"/>
            <a:ext cx="2412555" cy="2693883"/>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28089"/>
                <a:ext cx="11658044" cy="5518538"/>
              </a:xfrm>
              <a:prstGeom prst="rect">
                <a:avLst/>
              </a:prstGeom>
            </p:spPr>
            <p:txBody>
              <a:bodyPr wrap="square" lIns="121898" tIns="60948" rIns="121898" bIns="60948">
                <a:spAutoFit/>
              </a:bodyPr>
              <a:lstStyle/>
              <a:p>
                <a:pPr>
                  <a:lnSpc>
                    <a:spcPct val="14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通电直导线在空间某点产生的磁感应强度大小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方向</a:t>
                </a:r>
                <a:r>
                  <a:rPr lang="zh-CN" altLang="zh-CN" sz="2600" b="1" dirty="0">
                    <a:latin typeface="Times New Roman" panose="02020603050405020304" pitchFamily="18" charset="0"/>
                    <a:cs typeface="Times New Roman" panose="02020603050405020304" pitchFamily="18" charset="0"/>
                  </a:rPr>
                  <a:t>与通电导线和该点连线垂直。设正三角形边长为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两</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导线</a:t>
                </a:r>
                <a:r>
                  <a:rPr lang="zh-CN" altLang="zh-CN" sz="2600" b="1" dirty="0">
                    <a:latin typeface="Times New Roman" panose="02020603050405020304" pitchFamily="18" charset="0"/>
                    <a:cs typeface="Times New Roman" panose="02020603050405020304" pitchFamily="18" charset="0"/>
                  </a:rPr>
                  <a:t>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点产生的磁感应强度均为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根据安培定则和</a:t>
                </a:r>
                <a:r>
                  <a:rPr lang="zh-CN" altLang="zh-CN" sz="2600" b="1" dirty="0" smtClean="0">
                    <a:latin typeface="Times New Roman" panose="02020603050405020304" pitchFamily="18" charset="0"/>
                    <a:cs typeface="Times New Roman" panose="02020603050405020304" pitchFamily="18" charset="0"/>
                  </a:rPr>
                  <a:t>矢</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量</a:t>
                </a:r>
                <a:r>
                  <a:rPr lang="zh-CN" altLang="zh-CN" sz="2600" b="1" dirty="0">
                    <a:latin typeface="Times New Roman" panose="02020603050405020304" pitchFamily="18" charset="0"/>
                    <a:cs typeface="Times New Roman" panose="02020603050405020304" pitchFamily="18" charset="0"/>
                  </a:rPr>
                  <a:t>合成可知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点的磁感应强度大小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60°=</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a:t>
                </a:r>
                <a:r>
                  <a:rPr lang="zh-CN" altLang="zh-CN" sz="2600" b="1" dirty="0" smtClean="0">
                    <a:latin typeface="Times New Roman" panose="02020603050405020304" pitchFamily="18" charset="0"/>
                    <a:cs typeface="Times New Roman" panose="02020603050405020304" pitchFamily="18" charset="0"/>
                  </a:rPr>
                  <a:t>几</a:t>
                </a:r>
                <a:endParaRPr lang="en-US" altLang="zh-CN" sz="2600" b="1" dirty="0" smtClean="0">
                  <a:latin typeface="Times New Roman" panose="02020603050405020304" pitchFamily="18" charset="0"/>
                  <a:cs typeface="Times New Roman" panose="02020603050405020304" pitchFamily="18" charset="0"/>
                </a:endParaRPr>
              </a:p>
              <a:p>
                <a:pPr>
                  <a:lnSpc>
                    <a:spcPct val="14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何</a:t>
                </a:r>
                <a:r>
                  <a:rPr lang="zh-CN" altLang="zh-CN" sz="2600" b="1" dirty="0">
                    <a:latin typeface="Times New Roman" panose="02020603050405020304" pitchFamily="18" charset="0"/>
                    <a:cs typeface="Times New Roman" panose="02020603050405020304" pitchFamily="18" charset="0"/>
                  </a:rPr>
                  <a:t>关系可知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两导线在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点产生的磁感应强度均为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根据安培定则和矢量合成可知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点的磁感应强度大小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cos</a:t>
                </a:r>
                <a:r>
                  <a:rPr lang="en-US" altLang="zh-CN" sz="2600" b="1" dirty="0">
                    <a:latin typeface="Times New Roman" panose="02020603050405020304" pitchFamily="18" charset="0"/>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30°=</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O</a:t>
                </a:r>
                <a:r>
                  <a:rPr lang="zh-CN" altLang="zh-CN" sz="2600" b="1" dirty="0">
                    <a:latin typeface="Times New Roman" panose="02020603050405020304" pitchFamily="18" charset="0"/>
                    <a:cs typeface="Times New Roman" panose="02020603050405020304" pitchFamily="18" charset="0"/>
                  </a:rPr>
                  <a:t>两点的磁感应强度大小之比为</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宋体" panose="02010600030101010101" pitchFamily="2" charset="-122"/>
                    <a:ea typeface="微软雅黑" panose="020B0503020204020204" pitchFamily="34" charset="-122"/>
                    <a:cs typeface="宋体" panose="02010600030101010101" pitchFamily="2" charset="-122"/>
                  </a:rPr>
                  <a:t>∶</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28089"/>
                <a:ext cx="11658044" cy="5518538"/>
              </a:xfrm>
              <a:prstGeom prst="rect">
                <a:avLst/>
              </a:prstGeom>
              <a:blipFill rotWithShape="0">
                <a:blip r:embed="rId2"/>
                <a:stretch>
                  <a:fillRect l="-680" r="-680" b="-1547"/>
                </a:stretch>
              </a:blipFill>
            </p:spPr>
            <p:txBody>
              <a:bodyPr/>
              <a:lstStyle/>
              <a:p>
                <a:r>
                  <a:rPr lang="zh-CN" altLang="en-US">
                    <a:noFill/>
                  </a:rPr>
                  <a:t> </a:t>
                </a:r>
              </a:p>
            </p:txBody>
          </p:sp>
        </mc:Fallback>
      </mc:AlternateContent>
      <p:pic>
        <p:nvPicPr>
          <p:cNvPr id="4" name="image143.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209468" y="989203"/>
            <a:ext cx="2412555" cy="2693883"/>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6336633" y="3129129"/>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05972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安培力的分析与计算</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4.(2024·</a:t>
            </a:r>
            <a:r>
              <a:rPr lang="zh-CN" altLang="zh-CN" sz="2600" b="1">
                <a:latin typeface="Times New Roman" panose="02020603050405020304" pitchFamily="18" charset="0"/>
                <a:cs typeface="Times New Roman" panose="02020603050405020304" pitchFamily="18" charset="0"/>
              </a:rPr>
              <a:t>贵州卷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两根相互平行的长直导线与一</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凸</a:t>
            </a:r>
            <a:r>
              <a:rPr lang="en-US" altLang="zh-CN" sz="2600" b="1">
                <a:latin typeface="宋体" panose="02010600030101010101" pitchFamily="2"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形导线框固定在同一竖直平面内</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导线框的对称轴与两长直导线间的距离相等。已知左、右两长直导线中分别通有方向相反的恒定电流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则当导线框中通有顺时针方向的电流时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导线框所受安培力的合力方向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59840" y="3681958"/>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竖直向下</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水平向左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	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水平向右</a:t>
            </a:r>
            <a:endParaRPr lang="zh-CN" altLang="zh-CN" sz="1150">
              <a:latin typeface="Calibri" panose="020F0502020204030204" pitchFamily="34" charset="0"/>
              <a:cs typeface="Times New Roman" panose="02020603050405020304" pitchFamily="18" charset="0"/>
            </a:endParaRPr>
          </a:p>
        </p:txBody>
      </p:sp>
      <p:pic>
        <p:nvPicPr>
          <p:cNvPr id="7"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378200"/>
            <a:ext cx="2412555" cy="1846627"/>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055364"/>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由安培定则可知导线框所在处的磁场方向垂直纸面向里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对于导线框的水平部分</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选取同一竖直线上的两小段</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它们所在处的磁感应强度相同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则所受安培力大小相等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方向相反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则导线框竖直方向所受合力为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0,</a:t>
            </a:r>
            <a:r>
              <a:rPr lang="zh-CN" altLang="zh-CN" sz="2600" b="1">
                <a:latin typeface="Times New Roman" panose="02020603050405020304" pitchFamily="18" charset="0"/>
                <a:cs typeface="Times New Roman" panose="02020603050405020304" pitchFamily="18" charset="0"/>
              </a:rPr>
              <a:t>又</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&gt;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则导线框所在处左侧的磁感应强度较大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结合左手定则和对称性可知导线框所受安培力的合力方向水平向左</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144.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119584" y="3378200"/>
            <a:ext cx="2412555" cy="1846627"/>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3630009" y="194221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1859396"/>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b="1">
                <a:latin typeface="Times New Roman" panose="02020603050405020304" pitchFamily="18" charset="0"/>
                <a:cs typeface="Times New Roman" panose="02020603050405020304" pitchFamily="18" charset="0"/>
              </a:rPr>
              <a:t>多选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)(2024·</a:t>
            </a:r>
            <a:r>
              <a:rPr lang="zh-CN" altLang="zh-CN" sz="2600" b="1">
                <a:latin typeface="Times New Roman" panose="02020603050405020304" pitchFamily="18" charset="0"/>
                <a:cs typeface="Times New Roman" panose="02020603050405020304" pitchFamily="18" charset="0"/>
              </a:rPr>
              <a:t>福建卷</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将半径为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的铜导线半圆环</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用两根不可伸长的绝缘绳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悬挂于天花板上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置于垂直纸面向外的大小为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的磁场中</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现给导线通以自</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大小为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的电流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297940" y="2601823"/>
            <a:ext cx="11658044" cy="1259231"/>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通电后两绳拉力变小</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通电后两绳拉力变大</a:t>
            </a:r>
            <a:endParaRPr lang="zh-CN" altLang="zh-CN" sz="1150" dirty="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安培力为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π</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BIr</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		D</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安培力为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BIr</a:t>
            </a:r>
            <a:endParaRPr lang="zh-CN" altLang="zh-CN" sz="1150" dirty="0">
              <a:latin typeface="Calibri" panose="020F0502020204030204" pitchFamily="34" charset="0"/>
              <a:cs typeface="Times New Roman" panose="02020603050405020304" pitchFamily="18" charset="0"/>
            </a:endParaRPr>
          </a:p>
        </p:txBody>
      </p:sp>
      <p:sp>
        <p:nvSpPr>
          <p:cNvPr id="8" name="矩形 7"/>
          <p:cNvSpPr/>
          <p:nvPr/>
        </p:nvSpPr>
        <p:spPr>
          <a:xfrm>
            <a:off x="250902" y="4379353"/>
            <a:ext cx="11654282" cy="1692771"/>
          </a:xfrm>
          <a:prstGeom prst="rect">
            <a:avLst/>
          </a:prstGeom>
        </p:spPr>
        <p:txBody>
          <a:bodyPr wrap="square">
            <a:spAutoFit/>
          </a:bodyPr>
          <a:lstStyle/>
          <a:p>
            <a:pPr>
              <a:spcAft>
                <a:spcPts val="60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通电流之前</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铜导线半圆环处于平衡状态</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通电流之后</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半圆环受到安培力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由左手定则可判断半圆环受到的安培力方向竖直向下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根据平衡条件有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mg</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可知通电后两绳的拉力变大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半圆环的有效长度为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由安培力公式可知</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a:latin typeface="Times New Roman" panose="02020603050405020304" pitchFamily="18" charset="0"/>
                <a:cs typeface="Times New Roman" panose="02020603050405020304" pitchFamily="18" charset="0"/>
              </a:rPr>
              <a:t>安</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BIr</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p:pic>
        <p:nvPicPr>
          <p:cNvPr id="7" name="image145.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471503" y="2111575"/>
            <a:ext cx="2917634" cy="232555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linds(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9970992" y="3129129"/>
            <a:ext cx="737747"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919460" cy="312390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6.(2025·</a:t>
            </a:r>
            <a:r>
              <a:rPr lang="zh-CN" altLang="zh-CN" sz="2600" b="1">
                <a:latin typeface="Times New Roman" panose="02020603050405020304" pitchFamily="18" charset="0"/>
                <a:cs typeface="Times New Roman" panose="02020603050405020304" pitchFamily="18" charset="0"/>
              </a:rPr>
              <a:t>陕西西安模拟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为三根材料、粗细均相同的金属棒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固定</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且搭在</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构成的三角形</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MON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为等边三角形。在三角形的内部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包括边界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存在垂直于纸面向里的匀强磁场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金属棒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QO</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的交点处分别接在输出电压恒定的直流电源上</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三根金属棒整体所受安培力为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把金属棒</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向下平移</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距离</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则三根金属棒整体所受安培力为</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59840" y="3825526"/>
                <a:ext cx="11658044" cy="1712817"/>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xF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𝒙</m:t>
                        </m:r>
                      </m:den>
                    </m:f>
                  </m:oMath>
                </a14:m>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59840" y="3825526"/>
                <a:ext cx="11658044" cy="1712817"/>
              </a:xfrm>
              <a:prstGeom prst="rect">
                <a:avLst/>
              </a:prstGeom>
              <a:blipFill rotWithShape="0">
                <a:blip r:embed="rId2"/>
                <a:stretch>
                  <a:fillRect l="-680" b="-2135"/>
                </a:stretch>
              </a:blipFill>
            </p:spPr>
            <p:txBody>
              <a:bodyPr/>
              <a:lstStyle/>
              <a:p>
                <a:r>
                  <a:rPr lang="zh-CN" altLang="en-US">
                    <a:noFill/>
                  </a:rPr>
                  <a:t> </a:t>
                </a:r>
              </a:p>
            </p:txBody>
          </p:sp>
        </mc:Fallback>
      </mc:AlternateContent>
      <p:pic>
        <p:nvPicPr>
          <p:cNvPr id="7"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5639" y="3911252"/>
            <a:ext cx="2789237" cy="1995128"/>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7" name="五边形 6"/>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8" name="燕尾形 7"/>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5604" name="文本框 44"/>
          <p:cNvSpPr txBox="1">
            <a:spLocks noChangeArrowheads="1"/>
          </p:cNvSpPr>
          <p:nvPr/>
        </p:nvSpPr>
        <p:spPr bwMode="auto">
          <a:xfrm>
            <a:off x="4368800" y="2598137"/>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夯实必备知识</a:t>
            </a:r>
          </a:p>
        </p:txBody>
      </p:sp>
      <p:sp>
        <p:nvSpPr>
          <p:cNvPr id="25605" name="文本框 18"/>
          <p:cNvSpPr txBox="1">
            <a:spLocks noChangeArrowheads="1"/>
          </p:cNvSpPr>
          <p:nvPr>
            <p:custDataLst>
              <p:tags r:id="rId4"/>
            </p:custDataLst>
          </p:nvPr>
        </p:nvSpPr>
        <p:spPr bwMode="auto">
          <a:xfrm>
            <a:off x="1104901" y="2341021"/>
            <a:ext cx="1928813" cy="1726800"/>
          </a:xfrm>
          <a:prstGeom prst="rect">
            <a:avLst/>
          </a:prstGeom>
          <a:noFill/>
          <a:ln w="9525">
            <a:noFill/>
            <a:miter lim="800000"/>
          </a:ln>
        </p:spPr>
        <p:txBody>
          <a:bodyPr/>
          <a:lstStyle/>
          <a:p>
            <a:pPr algn="dist"/>
            <a:r>
              <a:rPr kumimoji="1" lang="en-US" altLang="zh-CN" sz="8800" b="1">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1</a:t>
            </a:r>
          </a:p>
        </p:txBody>
      </p:sp>
    </p:spTree>
    <p:extLst>
      <p:ext uri="{BB962C8B-B14F-4D97-AF65-F5344CB8AC3E}">
        <p14:creationId xmlns:p14="http://schemas.microsoft.com/office/powerpoint/2010/main" val="3312819970"/>
      </p:ext>
    </p:extLst>
  </p:cSld>
  <p:clrMapOvr>
    <a:masterClrMapping/>
  </p:clrMapOvr>
  <p:transition spd="slow"/>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4254923"/>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设电源输出电压为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U</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金属棒单位长度电阻为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匀强磁场的磁感应强度为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间的总电阻为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MN</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r>
                          <a:rPr lang="en-US" altLang="zh-CN" sz="2600" i="1">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间的总电流为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baseline="-25000" dirty="0">
                    <a:latin typeface="Times New Roman" panose="02020603050405020304" pitchFamily="18" charset="0"/>
                    <a:cs typeface="Times New Roman" panose="02020603050405020304" pitchFamily="18" charset="0"/>
                  </a:rPr>
                  <a:t>总</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𝑹</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𝑴𝑵</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den>
                    </m:f>
                  </m:oMath>
                </a14:m>
                <a:r>
                  <a:rPr lang="zh-CN" altLang="zh-CN" sz="2600" b="1" dirty="0">
                    <a:latin typeface="Times New Roman" panose="02020603050405020304" pitchFamily="18" charset="0"/>
                    <a:cs typeface="Times New Roman" panose="02020603050405020304" pitchFamily="18" charset="0"/>
                  </a:rPr>
                  <a:t>。设流过金属棒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流过</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MON</a:t>
                </a:r>
                <a:r>
                  <a:rPr lang="zh-CN" altLang="zh-CN" sz="2600" b="1" dirty="0">
                    <a:latin typeface="Times New Roman" panose="02020603050405020304" pitchFamily="18" charset="0"/>
                    <a:cs typeface="Times New Roman" panose="02020603050405020304" pitchFamily="18" charset="0"/>
                  </a:rPr>
                  <a:t>的电流为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则三根金属棒整体所受安培力大小为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baseline="-25000" dirty="0">
                    <a:latin typeface="Times New Roman" panose="02020603050405020304" pitchFamily="18" charset="0"/>
                    <a:cs typeface="Times New Roman" panose="02020603050405020304" pitchFamily="18" charset="0"/>
                  </a:rPr>
                  <a:t>安</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baseline="-25000" dirty="0">
                    <a:latin typeface="Times New Roman" panose="02020603050405020304" pitchFamily="18" charset="0"/>
                    <a:cs typeface="Times New Roman" panose="02020603050405020304" pitchFamily="18" charset="0"/>
                  </a:rPr>
                  <a:t>总</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𝑳𝒓</m:t>
                        </m:r>
                      </m:den>
                    </m:f>
                  </m:oMath>
                </a14:m>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LB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𝑼𝑩</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𝒓</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可知三根金属棒整体所受安培力大小与长度无关</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所以把金属棒</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MN</a:t>
                </a:r>
                <a:r>
                  <a:rPr lang="zh-CN" altLang="zh-CN" sz="2600" b="1" dirty="0">
                    <a:latin typeface="Times New Roman" panose="02020603050405020304" pitchFamily="18" charset="0"/>
                    <a:cs typeface="Times New Roman" panose="02020603050405020304" pitchFamily="18" charset="0"/>
                  </a:rPr>
                  <a:t>向下平移</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x</a:t>
                </a:r>
                <a:r>
                  <a:rPr lang="zh-CN" altLang="zh-CN" sz="2600" b="1" dirty="0">
                    <a:latin typeface="Times New Roman" panose="02020603050405020304" pitchFamily="18" charset="0"/>
                    <a:cs typeface="Times New Roman" panose="02020603050405020304" pitchFamily="18" charset="0"/>
                  </a:rPr>
                  <a:t>距离后</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三根</a:t>
                </a:r>
                <a:r>
                  <a:rPr lang="zh-CN" altLang="zh-CN" sz="2600" b="1" dirty="0" smtClean="0">
                    <a:latin typeface="Times New Roman" panose="02020603050405020304" pitchFamily="18" charset="0"/>
                    <a:cs typeface="Times New Roman" panose="02020603050405020304" pitchFamily="18" charset="0"/>
                  </a:rPr>
                  <a:t>金属</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棒</a:t>
                </a:r>
                <a:r>
                  <a:rPr lang="zh-CN" altLang="zh-CN" sz="2600" b="1" dirty="0">
                    <a:latin typeface="Times New Roman" panose="02020603050405020304" pitchFamily="18" charset="0"/>
                    <a:cs typeface="Times New Roman" panose="02020603050405020304" pitchFamily="18" charset="0"/>
                  </a:rPr>
                  <a:t>整体所受安培力仍为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故</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4254923"/>
              </a:xfrm>
              <a:prstGeom prst="rect">
                <a:avLst/>
              </a:prstGeom>
              <a:blipFill rotWithShape="0">
                <a:blip r:embed="rId2"/>
                <a:stretch>
                  <a:fillRect l="-680" r="-889" b="-2292"/>
                </a:stretch>
              </a:blipFill>
            </p:spPr>
            <p:txBody>
              <a:bodyPr/>
              <a:lstStyle/>
              <a:p>
                <a:r>
                  <a:rPr lang="zh-CN" altLang="en-US">
                    <a:noFill/>
                  </a:rPr>
                  <a:t> </a:t>
                </a:r>
              </a:p>
            </p:txBody>
          </p:sp>
        </mc:Fallback>
      </mc:AlternateContent>
      <p:pic>
        <p:nvPicPr>
          <p:cNvPr id="4" name="image146.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795639" y="3911252"/>
            <a:ext cx="2789237" cy="1995128"/>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5015071" y="3739110"/>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3659888"/>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zh-CN" altLang="zh-CN" sz="2600" b="1">
                <a:latin typeface="Times New Roman" panose="02020603050405020304" pitchFamily="18" charset="0"/>
                <a:ea typeface="黑体" panose="02010609060101010101" pitchFamily="49" charset="-122"/>
                <a:cs typeface="Times New Roman" panose="02020603050405020304" pitchFamily="18" charset="0"/>
              </a:rPr>
              <a:t>对点练</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b="1">
                <a:latin typeface="Times New Roman" panose="02020603050405020304" pitchFamily="18" charset="0"/>
                <a:ea typeface="黑体" panose="02010609060101010101" pitchFamily="49" charset="-122"/>
                <a:cs typeface="Times New Roman" panose="02020603050405020304" pitchFamily="18" charset="0"/>
              </a:rPr>
              <a:t>安培力作用下的平衡与加速问题</a:t>
            </a:r>
            <a:endParaRPr lang="zh-CN" altLang="zh-CN" sz="115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7.(2025·</a:t>
            </a:r>
            <a:r>
              <a:rPr lang="zh-CN" altLang="zh-CN" sz="2600" b="1">
                <a:latin typeface="Times New Roman" panose="02020603050405020304" pitchFamily="18" charset="0"/>
                <a:cs typeface="Times New Roman" panose="02020603050405020304" pitchFamily="18" charset="0"/>
              </a:rPr>
              <a:t>广西南宁模拟</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如图所示是某同学自制的测重装置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一水平悬挂的轻质长方形框架位于螺线管中央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可绕螺线管左端口的水平直径</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自由转动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左半部分为绝缘材质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左端中间悬挂小重物</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右半部分为金属材质</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通以电流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且不与螺线管接触。</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段长为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PQ</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的长度均为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当螺线管通有电流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时</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框架保持水平且静止。下列说法正确的是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sp>
        <p:nvSpPr>
          <p:cNvPr id="6" name="矩形 5"/>
          <p:cNvSpPr/>
          <p:nvPr/>
        </p:nvSpPr>
        <p:spPr>
          <a:xfrm>
            <a:off x="323340" y="4266014"/>
            <a:ext cx="11658044" cy="2009437"/>
          </a:xfrm>
          <a:prstGeom prst="rect">
            <a:avLst/>
          </a:prstGeom>
        </p:spPr>
        <p:txBody>
          <a:bodyPr wrap="square" lIns="121898" tIns="60948" rIns="121898" bIns="60948">
            <a:spAutoFit/>
          </a:bodyPr>
          <a:lstStyle/>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QR</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段受到的安培力竖直向上</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SRQP</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段受到的安培力正比于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若同时改变电流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框架仍然水平</a:t>
            </a:r>
            <a:endParaRPr lang="zh-CN" altLang="zh-CN" sz="1150">
              <a:latin typeface="Calibri" panose="020F0502020204030204" pitchFamily="34" charset="0"/>
              <a:cs typeface="Times New Roman" panose="02020603050405020304" pitchFamily="18" charset="0"/>
            </a:endParaRPr>
          </a:p>
          <a:p>
            <a:pPr>
              <a:lnSpc>
                <a:spcPct val="12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若仅增加螺线管线圈的匝数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框架受到的安培力不变</a:t>
            </a:r>
            <a:endParaRPr lang="zh-CN" altLang="zh-CN" sz="1150">
              <a:latin typeface="Calibri" panose="020F0502020204030204" pitchFamily="34" charset="0"/>
              <a:cs typeface="Times New Roman" panose="02020603050405020304" pitchFamily="18" charset="0"/>
            </a:endParaRPr>
          </a:p>
        </p:txBody>
      </p:sp>
      <p:pic>
        <p:nvPicPr>
          <p:cNvPr id="7"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8995" y="3732073"/>
            <a:ext cx="3763073" cy="2263851"/>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653489"/>
            <a:ext cx="11658044" cy="3655528"/>
          </a:xfrm>
          <a:prstGeom prst="rect">
            <a:avLst/>
          </a:prstGeom>
        </p:spPr>
        <p:txBody>
          <a:bodyPr wrap="square" lIns="121898" tIns="60948" rIns="121898" bIns="60948">
            <a:spAutoFit/>
          </a:bodyPr>
          <a:lstStyle/>
          <a:p>
            <a:pPr>
              <a:lnSpc>
                <a:spcPct val="150000"/>
              </a:lnSpc>
              <a:spcAft>
                <a:spcPts val="0"/>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根据安培定则可知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螺线管内部磁感线方向水平向右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根据左手定则可知</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QR</a:t>
            </a:r>
            <a:r>
              <a:rPr lang="zh-CN" altLang="zh-CN" sz="2600" b="1">
                <a:latin typeface="Times New Roman" panose="02020603050405020304" pitchFamily="18" charset="0"/>
                <a:cs typeface="Times New Roman" panose="02020603050405020304" pitchFamily="18" charset="0"/>
              </a:rPr>
              <a:t>段受到的安培力竖直向下</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框架</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SRQP</a:t>
            </a:r>
            <a:r>
              <a:rPr lang="zh-CN" altLang="zh-CN" sz="2600" b="1">
                <a:latin typeface="Times New Roman" panose="02020603050405020304" pitchFamily="18" charset="0"/>
                <a:cs typeface="Times New Roman" panose="02020603050405020304" pitchFamily="18" charset="0"/>
              </a:rPr>
              <a:t>段所受的安培力为</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所以安培力</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F</a:t>
            </a:r>
            <a:r>
              <a:rPr lang="zh-CN" altLang="zh-CN" sz="2600" b="1">
                <a:latin typeface="Times New Roman" panose="02020603050405020304" pitchFamily="18" charset="0"/>
                <a:cs typeface="Times New Roman" panose="02020603050405020304" pitchFamily="18" charset="0"/>
              </a:rPr>
              <a:t>正比于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无关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错误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若同时改变电流</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与</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baseline="-250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的方向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螺线管内部的磁场方向和</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QR</a:t>
            </a:r>
            <a:r>
              <a:rPr lang="zh-CN" altLang="zh-CN" sz="2600" b="1">
                <a:latin typeface="Times New Roman" panose="02020603050405020304" pitchFamily="18" charset="0"/>
                <a:cs typeface="Times New Roman" panose="02020603050405020304" pitchFamily="18" charset="0"/>
              </a:rPr>
              <a:t>中的电流方向都改变为原来的反方向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则不会改变</a:t>
            </a:r>
            <a:r>
              <a:rPr lang="en-US" altLang="zh-CN" sz="2600" i="1">
                <a:latin typeface="Times New Roman" panose="02020603050405020304" pitchFamily="18" charset="0"/>
                <a:ea typeface="微软雅黑" panose="020B0503020204020204" pitchFamily="34" charset="-122"/>
                <a:cs typeface="Times New Roman" panose="02020603050405020304" pitchFamily="18" charset="0"/>
              </a:rPr>
              <a:t>QR</a:t>
            </a:r>
            <a:r>
              <a:rPr lang="zh-CN" altLang="zh-CN" sz="2600" b="1">
                <a:latin typeface="Times New Roman" panose="02020603050405020304" pitchFamily="18" charset="0"/>
                <a:cs typeface="Times New Roman" panose="02020603050405020304" pitchFamily="18" charset="0"/>
              </a:rPr>
              <a:t>边的受力方向</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框架仍然水平</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正确</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若仅增加螺线管线圈的匝数</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螺线管内部磁感应强度变大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框架受到的安培力变大</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错误。</a:t>
            </a:r>
            <a:endParaRPr lang="zh-CN" altLang="zh-CN" sz="1150">
              <a:latin typeface="Calibri" panose="020F0502020204030204" pitchFamily="34" charset="0"/>
              <a:cs typeface="Times New Roman" panose="02020603050405020304" pitchFamily="18" charset="0"/>
            </a:endParaRPr>
          </a:p>
        </p:txBody>
      </p:sp>
      <p:pic>
        <p:nvPicPr>
          <p:cNvPr id="4" name="image14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7708995" y="3732073"/>
            <a:ext cx="3763073" cy="2263851"/>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4366990" y="2557248"/>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BD</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459560"/>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8.(</a:t>
            </a:r>
            <a:r>
              <a:rPr lang="zh-CN" altLang="zh-CN" sz="2600" b="1" dirty="0">
                <a:latin typeface="Times New Roman" panose="02020603050405020304" pitchFamily="18" charset="0"/>
                <a:cs typeface="Times New Roman" panose="02020603050405020304" pitchFamily="18" charset="0"/>
              </a:rPr>
              <a:t>多选</a:t>
            </a:r>
            <a:r>
              <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如</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图为用磁场力输送导电液体的电磁泵模型</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泵体相邻棱长分别为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。将泵体的上下表面接在电压为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U</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、内阻不计的电源上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理想电流表示数为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泵体处在垂直于前表面向外的匀强磁场中</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磁感应强度大小为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导电液体的电阻率为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ρ</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。下列说法正确的是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6" name="矩形 5"/>
              <p:cNvSpPr/>
              <p:nvPr/>
            </p:nvSpPr>
            <p:spPr>
              <a:xfrm>
                <a:off x="297940" y="3083469"/>
                <a:ext cx="11658044" cy="286152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泵体上表面应接电源正极</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电磁泵对导电液体产生的推力大小为</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泵体内导电液体沿电流方向的电阻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den>
                    </m:f>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a:effectLst/>
                    <a:latin typeface="Times New Roman" panose="02020603050405020304" pitchFamily="18" charset="0"/>
                    <a:ea typeface="微软雅黑" panose="020B0503020204020204" pitchFamily="34" charset="-122"/>
                    <a:cs typeface="Times New Roman" panose="02020603050405020304" pitchFamily="18" charset="0"/>
                  </a:rPr>
                  <a:t>增大磁感应强度可以提高导电液体的流动速度</a:t>
                </a:r>
                <a:endParaRPr lang="zh-CN" altLang="zh-CN" sz="1150">
                  <a:latin typeface="Calibri" panose="020F0502020204030204" pitchFamily="34" charset="0"/>
                  <a:cs typeface="Times New Roman" panose="02020603050405020304" pitchFamily="18" charset="0"/>
                </a:endParaRPr>
              </a:p>
            </p:txBody>
          </p:sp>
        </mc:Choice>
        <mc:Fallback xmlns="">
          <p:sp>
            <p:nvSpPr>
              <p:cNvPr id="6" name="矩形 5"/>
              <p:cNvSpPr>
                <a:spLocks noRot="1" noChangeAspect="1" noMove="1" noResize="1" noEditPoints="1" noAdjustHandles="1" noChangeArrowheads="1" noChangeShapeType="1" noTextEdit="1"/>
              </p:cNvSpPr>
              <p:nvPr/>
            </p:nvSpPr>
            <p:spPr>
              <a:xfrm>
                <a:off x="297940" y="3083469"/>
                <a:ext cx="11658044" cy="2861528"/>
              </a:xfrm>
              <a:prstGeom prst="rect">
                <a:avLst/>
              </a:prstGeom>
              <a:blipFill rotWithShape="0">
                <a:blip r:embed="rId2"/>
                <a:stretch>
                  <a:fillRect l="-680" b="-1706"/>
                </a:stretch>
              </a:blipFill>
            </p:spPr>
            <p:txBody>
              <a:bodyPr/>
              <a:lstStyle/>
              <a:p>
                <a:r>
                  <a:rPr lang="zh-CN" altLang="en-US">
                    <a:noFill/>
                  </a:rPr>
                  <a:t> </a:t>
                </a:r>
              </a:p>
            </p:txBody>
          </p:sp>
        </mc:Fallback>
      </mc:AlternateContent>
      <p:pic>
        <p:nvPicPr>
          <p:cNvPr id="7"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3384" y="2649930"/>
            <a:ext cx="2844165" cy="1871022"/>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矩形 2"/>
              <p:cNvSpPr/>
              <p:nvPr/>
            </p:nvSpPr>
            <p:spPr>
              <a:xfrm>
                <a:off x="247140" y="653489"/>
                <a:ext cx="11658044" cy="3390840"/>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a:latin typeface="Times New Roman" panose="02020603050405020304" pitchFamily="18" charset="0"/>
                    <a:cs typeface="Times New Roman" panose="02020603050405020304" pitchFamily="18" charset="0"/>
                  </a:rPr>
                  <a:t>当泵体上表面接电源的正极时</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电流从上向下流过泵体</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这时受到的安培力水平向左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会推动液体向左流动</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根据安培力公式得电磁泵对液体产生的推力大小</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IL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3</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a:latin typeface="Times New Roman" panose="02020603050405020304" pitchFamily="18" charset="0"/>
                    <a:cs typeface="Times New Roman" panose="02020603050405020304" pitchFamily="18" charset="0"/>
                  </a:rPr>
                  <a:t>正确</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根据电阻定律得泵体内液体的电阻</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R</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𝑺</m:t>
                        </m:r>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ρ</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𝑳</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den>
                    </m:f>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r>
                  <a:rPr lang="zh-CN" altLang="zh-CN" sz="2600" b="1">
                    <a:latin typeface="Times New Roman" panose="02020603050405020304" pitchFamily="18" charset="0"/>
                    <a:cs typeface="Times New Roman" panose="02020603050405020304" pitchFamily="18" charset="0"/>
                  </a:rPr>
                  <a:t>错误</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增大磁感应强度</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则安培力增大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ma</a:t>
                </a:r>
                <a:r>
                  <a:rPr lang="zh-CN" altLang="zh-CN" sz="2600" b="1">
                    <a:latin typeface="Times New Roman" panose="02020603050405020304" pitchFamily="18" charset="0"/>
                    <a:cs typeface="Times New Roman" panose="02020603050405020304" pitchFamily="18" charset="0"/>
                  </a:rPr>
                  <a:t>可知加速度增大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根据</a:t>
                </a:r>
                <a:r>
                  <a:rPr lang="en-US" altLang="zh-CN" sz="2600" i="1">
                    <a:effectLst/>
                    <a:latin typeface="Book Antiqua" panose="02040602050305030304" pitchFamily="18" charset="0"/>
                    <a:ea typeface="微软雅黑" panose="020B0503020204020204" pitchFamily="34" charset="-122"/>
                    <a:cs typeface="Times New Roman" panose="02020603050405020304" pitchFamily="18" charset="0"/>
                  </a:rPr>
                  <a:t>v</a:t>
                </a:r>
                <a:r>
                  <a:rPr lang="en-US" altLang="zh-CN" sz="2600" baseline="300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a:effectLst/>
                    <a:latin typeface="Times New Roman" panose="02020603050405020304" pitchFamily="18" charset="0"/>
                    <a:ea typeface="微软雅黑" panose="020B0503020204020204" pitchFamily="34" charset="-122"/>
                    <a:cs typeface="Times New Roman" panose="02020603050405020304" pitchFamily="18" charset="0"/>
                  </a:rPr>
                  <a:t>aL</a:t>
                </a:r>
                <a:r>
                  <a:rPr lang="en-US" altLang="zh-CN" sz="2600" baseline="-2500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a:latin typeface="Times New Roman" panose="02020603050405020304" pitchFamily="18" charset="0"/>
                    <a:cs typeface="Times New Roman" panose="02020603050405020304" pitchFamily="18" charset="0"/>
                  </a:rPr>
                  <a:t>可知导电液体的流动速度增大</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a:latin typeface="Times New Roman" panose="02020603050405020304" pitchFamily="18" charset="0"/>
                    <a:cs typeface="Times New Roman" panose="02020603050405020304" pitchFamily="18" charset="0"/>
                  </a:rPr>
                  <a:t>故</a:t>
                </a: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D</a:t>
                </a:r>
                <a:r>
                  <a:rPr lang="zh-CN" altLang="zh-CN" sz="2600" b="1">
                    <a:latin typeface="Times New Roman" panose="02020603050405020304" pitchFamily="18" charset="0"/>
                    <a:cs typeface="Times New Roman" panose="02020603050405020304" pitchFamily="18" charset="0"/>
                  </a:rPr>
                  <a:t>正确。</a:t>
                </a:r>
                <a:endParaRPr lang="zh-CN" altLang="zh-CN" sz="1150">
                  <a:latin typeface="Calibri" panose="020F0502020204030204" pitchFamily="34" charset="0"/>
                  <a:cs typeface="Times New Roman" panose="02020603050405020304" pitchFamily="18" charset="0"/>
                </a:endParaRPr>
              </a:p>
            </p:txBody>
          </p:sp>
        </mc:Choice>
        <mc:Fallback xmlns="">
          <p:sp>
            <p:nvSpPr>
              <p:cNvPr id="3" name="矩形 2"/>
              <p:cNvSpPr>
                <a:spLocks noRot="1" noChangeAspect="1" noMove="1" noResize="1" noEditPoints="1" noAdjustHandles="1" noChangeArrowheads="1" noChangeShapeType="1" noTextEdit="1"/>
              </p:cNvSpPr>
              <p:nvPr/>
            </p:nvSpPr>
            <p:spPr>
              <a:xfrm>
                <a:off x="247140" y="653489"/>
                <a:ext cx="11658044" cy="3390840"/>
              </a:xfrm>
              <a:prstGeom prst="rect">
                <a:avLst/>
              </a:prstGeom>
              <a:blipFill rotWithShape="0">
                <a:blip r:embed="rId2"/>
                <a:stretch>
                  <a:fillRect l="-680" r="-680" b="-3237"/>
                </a:stretch>
              </a:blipFill>
            </p:spPr>
            <p:txBody>
              <a:bodyPr/>
              <a:lstStyle/>
              <a:p>
                <a:r>
                  <a:rPr lang="zh-CN" altLang="en-US">
                    <a:noFill/>
                  </a:rPr>
                  <a:t> </a:t>
                </a:r>
              </a:p>
            </p:txBody>
          </p:sp>
        </mc:Fallback>
      </mc:AlternateContent>
      <p:pic>
        <p:nvPicPr>
          <p:cNvPr id="4" name="image148.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043384" y="3616648"/>
            <a:ext cx="2844165" cy="1871022"/>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213273" y="552915"/>
            <a:ext cx="11810444" cy="648230"/>
          </a:xfrm>
          <a:prstGeom prst="rect">
            <a:avLst/>
          </a:prstGeom>
        </p:spPr>
        <p:txBody>
          <a:bodyPr wrap="square" lIns="121898" tIns="60948" rIns="121898" bIns="60948">
            <a:spAutoFit/>
          </a:bodyPr>
          <a:lstStyle/>
          <a:p>
            <a:pPr algn="ctr">
              <a:lnSpc>
                <a:spcPct val="150000"/>
              </a:lnSpc>
              <a:spcAft>
                <a:spcPts val="0"/>
              </a:spcAft>
              <a:tabLst>
                <a:tab pos="2700655" algn="l"/>
              </a:tabLst>
            </a:pPr>
            <a:r>
              <a:rPr lang="en-US" altLang="zh-CN" sz="2600" kern="100" dirty="0" smtClean="0">
                <a:latin typeface="Times New Roman"/>
                <a:ea typeface="微软雅黑"/>
                <a:cs typeface="Courier New"/>
              </a:rPr>
              <a:t>B</a:t>
            </a:r>
            <a:r>
              <a:rPr lang="zh-CN" altLang="zh-CN" sz="2600" kern="100" dirty="0" smtClean="0">
                <a:latin typeface="Times New Roman"/>
                <a:ea typeface="微软雅黑"/>
                <a:cs typeface="Times New Roman"/>
              </a:rPr>
              <a:t>级</a:t>
            </a:r>
            <a:r>
              <a:rPr lang="zh-CN" altLang="zh-CN" sz="2600" kern="100" dirty="0">
                <a:latin typeface="Times New Roman"/>
                <a:ea typeface="微软雅黑"/>
                <a:cs typeface="Times New Roman"/>
              </a:rPr>
              <a:t>　</a:t>
            </a:r>
            <a:r>
              <a:rPr lang="zh-CN" altLang="en-US" sz="2600" kern="100" dirty="0" smtClean="0">
                <a:latin typeface="Times New Roman"/>
                <a:ea typeface="微软雅黑"/>
                <a:cs typeface="Times New Roman"/>
              </a:rPr>
              <a:t>综合提升</a:t>
            </a:r>
            <a:r>
              <a:rPr lang="zh-CN" altLang="zh-CN" sz="2600" kern="100" dirty="0" smtClean="0">
                <a:latin typeface="Times New Roman"/>
                <a:ea typeface="微软雅黑"/>
                <a:cs typeface="Times New Roman"/>
              </a:rPr>
              <a:t>练</a:t>
            </a:r>
            <a:endParaRPr lang="zh-CN" altLang="zh-CN" sz="1050" kern="100" dirty="0">
              <a:effectLst/>
              <a:latin typeface="宋体"/>
              <a:cs typeface="Courier New"/>
            </a:endParaRPr>
          </a:p>
        </p:txBody>
      </p:sp>
      <p:sp>
        <p:nvSpPr>
          <p:cNvPr id="5" name="TextBox 4"/>
          <p:cNvSpPr txBox="1"/>
          <p:nvPr/>
        </p:nvSpPr>
        <p:spPr>
          <a:xfrm>
            <a:off x="6311233" y="4425291"/>
            <a:ext cx="1080135" cy="553998"/>
          </a:xfrm>
          <a:prstGeom prst="rect">
            <a:avLst/>
          </a:prstGeom>
          <a:noFill/>
        </p:spPr>
        <p:txBody>
          <a:bodyPr wrap="square" rtlCol="0">
            <a:spAutoFit/>
          </a:bodyPr>
          <a:lstStyle/>
          <a:p>
            <a:r>
              <a:rPr lang="en-US" altLang="zh-CN" sz="3000" b="1">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94740" y="1268730"/>
            <a:ext cx="11810444" cy="3715545"/>
          </a:xfrm>
          <a:prstGeom prst="rect">
            <a:avLst/>
          </a:prstGeom>
        </p:spPr>
        <p:txBody>
          <a:bodyPr wrap="square" lIns="121898" tIns="60948" rIns="121898" bIns="60948">
            <a:spAutoFit/>
          </a:bodyPr>
          <a:lstStyle/>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9.(2025·</a:t>
            </a:r>
            <a:r>
              <a:rPr lang="zh-CN" altLang="zh-CN" sz="2600" b="1" dirty="0">
                <a:latin typeface="Times New Roman" panose="02020603050405020304" pitchFamily="18" charset="0"/>
                <a:cs typeface="Times New Roman" panose="02020603050405020304" pitchFamily="18" charset="0"/>
              </a:rPr>
              <a:t>八省联考河南卷</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无限长平行直导线</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每单位长度之间都通过相同的绝缘轻弹簧连接。如图</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悬挂在弹簧下端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平衡时弹簧的伸长量为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再在两导线内通入大小均为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平衡时弹簧又伸长了</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水平固定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将</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悬挂在弹簧下端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两导线内通入大小均为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方向相同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平衡后弹簧的伸长量恰为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。已知通电无限长直导线在其周围产生磁场的磁感应强度大小与导线中电流大小成正比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与距导线的距离成</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反</a:t>
            </a:r>
            <a:endParaRPr lang="en-US" altLang="zh-CN" sz="2600" dirty="0" smtClean="0">
              <a:latin typeface="Times New Roman" panose="02020603050405020304" pitchFamily="18" charset="0"/>
              <a:ea typeface="微软雅黑" panose="020B0503020204020204" pitchFamily="34" charset="-122"/>
              <a:cs typeface="Times New Roman" panose="02020603050405020304" pitchFamily="18" charset="0"/>
            </a:endParaRPr>
          </a:p>
          <a:p>
            <a:pPr marL="252000" indent="-457200">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比</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。则</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单位长度的质量比</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宋体" panose="02010600030101010101" pitchFamily="2" charset="-122"/>
                <a:ea typeface="微软雅黑" panose="020B0503020204020204" pitchFamily="34" charset="-122"/>
                <a:cs typeface="宋体" panose="02010600030101010101" pitchFamily="2" charset="-122"/>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p:sp>
        <p:nvSpPr>
          <p:cNvPr id="7" name="矩形 6"/>
          <p:cNvSpPr/>
          <p:nvPr/>
        </p:nvSpPr>
        <p:spPr>
          <a:xfrm>
            <a:off x="323340" y="4966589"/>
            <a:ext cx="11658044" cy="1114833"/>
          </a:xfrm>
          <a:prstGeom prst="rect">
            <a:avLst/>
          </a:prstGeom>
        </p:spPr>
        <p:txBody>
          <a:bodyPr wrap="square" lIns="121898" tIns="60948" rIns="121898" bIns="60948">
            <a:spAutoFit/>
          </a:bodyPr>
          <a:lstStyle/>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6	B.1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4	</a:t>
            </a:r>
            <a:endParaRPr lang="zh-CN" altLang="zh-CN" sz="115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C.1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	D.1</a:t>
            </a:r>
            <a:r>
              <a:rPr lang="zh-CN" altLang="zh-CN" sz="2600">
                <a:latin typeface="宋体" panose="02010600030101010101" pitchFamily="2" charset="-122"/>
                <a:ea typeface="微软雅黑" panose="020B0503020204020204" pitchFamily="34" charset="-122"/>
                <a:cs typeface="宋体" panose="02010600030101010101" pitchFamily="2" charset="-122"/>
              </a:rPr>
              <a:t>∶</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a:latin typeface="Calibri" panose="020F0502020204030204" pitchFamily="34" charset="0"/>
              <a:cs typeface="Times New Roman" panose="02020603050405020304" pitchFamily="18" charset="0"/>
            </a:endParaRPr>
          </a:p>
        </p:txBody>
      </p:sp>
      <p:pic>
        <p:nvPicPr>
          <p:cNvPr id="8"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4077081"/>
            <a:ext cx="2701607" cy="1533816"/>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linds(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247140" y="539189"/>
            <a:ext cx="11658044" cy="5796114"/>
          </a:xfrm>
          <a:prstGeom prst="rect">
            <a:avLst/>
          </a:prstGeom>
        </p:spPr>
        <p:txBody>
          <a:bodyPr wrap="square" lIns="121898" tIns="60948" rIns="121898" bIns="60948">
            <a:spAutoFit/>
          </a:bodyPr>
          <a:lstStyle/>
          <a:p>
            <a:pPr>
              <a:lnSpc>
                <a:spcPct val="130000"/>
              </a:lnSpc>
              <a:spcAft>
                <a:spcPts val="0"/>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设弹簧伸长量</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b="1" dirty="0">
                <a:latin typeface="Times New Roman" panose="02020603050405020304" pitchFamily="18" charset="0"/>
                <a:cs typeface="Times New Roman" panose="02020603050405020304" pitchFamily="18" charset="0"/>
              </a:rPr>
              <a:t>所对应的弹力大小为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k</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Δ</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l</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若</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水平固定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悬挂在弹簧下端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平衡时有</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两导线通入大小均为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dirty="0">
                <a:latin typeface="Times New Roman" panose="02020603050405020304" pitchFamily="18" charset="0"/>
                <a:cs typeface="Times New Roman" panose="02020603050405020304" pitchFamily="18" charset="0"/>
              </a:rPr>
              <a:t>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方向相反</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则两导线有</a:t>
            </a:r>
            <a:r>
              <a:rPr lang="zh-CN" altLang="zh-CN" sz="2600" b="1" dirty="0" smtClean="0">
                <a:latin typeface="Times New Roman" panose="02020603050405020304" pitchFamily="18" charset="0"/>
                <a:cs typeface="Times New Roman" panose="02020603050405020304" pitchFamily="18" charset="0"/>
              </a:rPr>
              <a:t>相互</a:t>
            </a:r>
            <a:endParaRPr lang="en-US" altLang="zh-CN" sz="2600" b="1" dirty="0" smtClean="0">
              <a:latin typeface="Times New Roman" panose="02020603050405020304" pitchFamily="18" charset="0"/>
              <a:cs typeface="Times New Roman" panose="02020603050405020304" pitchFamily="18" charset="0"/>
            </a:endParaRPr>
          </a:p>
          <a:p>
            <a:pPr>
              <a:lnSpc>
                <a:spcPct val="130000"/>
              </a:lnSpc>
              <a:spcAft>
                <a:spcPts val="0"/>
              </a:spcAft>
              <a:tabLst>
                <a:tab pos="2970530" algn="l"/>
              </a:tabLst>
            </a:pPr>
            <a:r>
              <a:rPr lang="zh-CN" altLang="zh-CN" sz="2600" b="1" dirty="0" smtClean="0">
                <a:latin typeface="Times New Roman" panose="02020603050405020304" pitchFamily="18" charset="0"/>
                <a:cs typeface="Times New Roman" panose="02020603050405020304" pitchFamily="18" charset="0"/>
              </a:rPr>
              <a:t>排斥</a:t>
            </a:r>
            <a:r>
              <a:rPr lang="zh-CN" altLang="zh-CN" sz="2600" b="1" dirty="0">
                <a:latin typeface="Times New Roman" panose="02020603050405020304" pitchFamily="18" charset="0"/>
                <a:cs typeface="Times New Roman" panose="02020603050405020304" pitchFamily="18" charset="0"/>
              </a:rPr>
              <a:t>的安培力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大小设为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平衡时有</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水平固定</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b="1" dirty="0">
                <a:latin typeface="Times New Roman" panose="02020603050405020304" pitchFamily="18" charset="0"/>
                <a:cs typeface="Times New Roman" panose="02020603050405020304" pitchFamily="18" charset="0"/>
              </a:rPr>
              <a:t>悬挂在弹簧下端</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两导线通入大小均为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b="1" dirty="0">
                <a:latin typeface="Times New Roman" panose="02020603050405020304" pitchFamily="18" charset="0"/>
                <a:cs typeface="Times New Roman" panose="02020603050405020304" pitchFamily="18" charset="0"/>
              </a:rPr>
              <a:t>的电流</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则两导线有相互吸引的安培力</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大小设为</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平衡时有</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g</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0</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两导线间的距离两次相同</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根据安培力公式</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ILB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结合磁感应强度大小与导线中电流大小成正比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与距导线的距离成反比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可知安培力正比于电流大小的平方</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即</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4</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F</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1</a:t>
            </a:r>
            <a:endParaRPr lang="zh-CN" altLang="zh-CN" sz="1150" dirty="0">
              <a:latin typeface="Calibri" panose="020F0502020204030204" pitchFamily="34" charset="0"/>
              <a:cs typeface="Times New Roman" panose="02020603050405020304" pitchFamily="18" charset="0"/>
            </a:endParaRPr>
          </a:p>
          <a:p>
            <a:pPr>
              <a:lnSpc>
                <a:spcPct val="130000"/>
              </a:lnSpc>
              <a:spcAft>
                <a:spcPts val="0"/>
              </a:spcAft>
              <a:tabLst>
                <a:tab pos="2970530" algn="l"/>
              </a:tabLst>
            </a:pPr>
            <a:r>
              <a:rPr lang="zh-CN" altLang="zh-CN" sz="2600" b="1" dirty="0">
                <a:latin typeface="Times New Roman" panose="02020603050405020304" pitchFamily="18" charset="0"/>
                <a:cs typeface="Times New Roman" panose="02020603050405020304" pitchFamily="18" charset="0"/>
              </a:rPr>
              <a:t>联立解得</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6</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m</a:t>
            </a:r>
            <a:r>
              <a:rPr lang="en-US" altLang="zh-CN" sz="2600" baseline="-25000" dirty="0" err="1">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p:pic>
        <p:nvPicPr>
          <p:cNvPr id="4" name="image149.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484757"/>
            <a:ext cx="2701607" cy="1533816"/>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linds(horizontal)">
                                      <p:cBhvr>
                                        <p:cTn id="10" dur="500"/>
                                        <p:tgtEl>
                                          <p:spTgt spid="3">
                                            <p:txEl>
                                              <p:pRg st="2" end="2"/>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linds(horizont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linds(horizont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Effect transition="in" filter="blinds(horizontal)">
                                      <p:cBhvr>
                                        <p:cTn id="25" dur="500"/>
                                        <p:tgtEl>
                                          <p:spTgt spid="3">
                                            <p:txEl>
                                              <p:pRg st="5" end="5"/>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nodeType="clickEffect">
                                  <p:stCondLst>
                                    <p:cond delay="0"/>
                                  </p:stCondLst>
                                  <p:childTnLst>
                                    <p:set>
                                      <p:cBhvr>
                                        <p:cTn id="29" dur="1" fill="hold">
                                          <p:stCondLst>
                                            <p:cond delay="0"/>
                                          </p:stCondLst>
                                        </p:cTn>
                                        <p:tgtEl>
                                          <p:spTgt spid="3">
                                            <p:txEl>
                                              <p:pRg st="6" end="6"/>
                                            </p:txEl>
                                          </p:spTgt>
                                        </p:tgtEl>
                                        <p:attrNameLst>
                                          <p:attrName>style.visibility</p:attrName>
                                        </p:attrNameLst>
                                      </p:cBhvr>
                                      <p:to>
                                        <p:strVal val="visible"/>
                                      </p:to>
                                    </p:set>
                                    <p:animEffect transition="in" filter="blinds(horizontal)">
                                      <p:cBhvr>
                                        <p:cTn id="30"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10974800" y="2526792"/>
            <a:ext cx="892674"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A</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5" name="矩形 4"/>
          <p:cNvSpPr/>
          <p:nvPr/>
        </p:nvSpPr>
        <p:spPr>
          <a:xfrm>
            <a:off x="94740" y="629665"/>
            <a:ext cx="11810444" cy="2523744"/>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10</a:t>
            </a:r>
            <a:r>
              <a:rPr lang="en-US" altLang="zh-CN" sz="2600" smtClean="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smtClean="0">
                <a:latin typeface="Times New Roman" panose="02020603050405020304" pitchFamily="18" charset="0"/>
                <a:ea typeface="微软雅黑" panose="020B0503020204020204" pitchFamily="34" charset="-122"/>
                <a:cs typeface="Times New Roman" panose="02020603050405020304" pitchFamily="18" charset="0"/>
              </a:rPr>
              <a:t>已知</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通电长直导线在周围空间某位置产生的磁感应强度大小与导线中的电流大小成正比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与该位置到长直导线的距离成反比</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现有通有电流大小为</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的长直导线固定在正方体的棱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dh</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通有电流大小为</a:t>
            </a:r>
            <a:r>
              <a:rPr lang="en-US" altLang="zh-CN" sz="2600" dirty="0" err="1">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i="1" dirty="0" err="1">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的长直导线固定在正方体的棱</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hg</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上</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彼此绝缘</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电流方向如图所示。则顶点</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和</a:t>
            </a:r>
            <a:r>
              <a:rPr lang="en-US" altLang="zh-CN" sz="2600" i="1" dirty="0">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两处的磁感应强度大小之比为</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6" name="矩形 5"/>
              <p:cNvSpPr/>
              <p:nvPr/>
            </p:nvSpPr>
            <p:spPr>
              <a:xfrm>
                <a:off x="297940" y="3212973"/>
                <a:ext cx="11658044" cy="1365158"/>
              </a:xfrm>
              <a:prstGeom prst="rect">
                <a:avLst/>
              </a:prstGeom>
            </p:spPr>
            <p:txBody>
              <a:bodyPr wrap="square" lIns="121898" tIns="60948" rIns="121898" bIns="60948">
                <a:spAutoFit/>
              </a:bodyPr>
              <a:lstStyle/>
              <a:p>
                <a:pPr>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B.2</a:t>
                </a:r>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endParaRPr lang="zh-CN" altLang="zh-CN" sz="1150">
                  <a:latin typeface="Calibri" panose="020F0502020204030204" pitchFamily="34" charset="0"/>
                  <a:cs typeface="Times New Roman" panose="02020603050405020304" pitchFamily="18" charset="0"/>
                </a:endParaRPr>
              </a:p>
              <a:p>
                <a:pPr>
                  <a:lnSpc>
                    <a:spcPct val="150000"/>
                  </a:lnSpc>
                  <a:spcAft>
                    <a:spcPts val="0"/>
                  </a:spcAft>
                  <a:tabLst>
                    <a:tab pos="2970530" algn="l"/>
                  </a:tabLst>
                </a:pPr>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C.</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𝟏𝟎</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oMath>
                </a14:m>
                <a:r>
                  <a:rPr lang="en-US" altLang="zh-CN" sz="2600">
                    <a:effectLst/>
                    <a:latin typeface="Times New Roman" panose="02020603050405020304" pitchFamily="18" charset="0"/>
                    <a:ea typeface="微软雅黑" panose="020B0503020204020204" pitchFamily="34" charset="-122"/>
                    <a:cs typeface="Times New Roman" panose="02020603050405020304" pitchFamily="18" charset="0"/>
                  </a:rPr>
                  <a:t>	D.</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𝟕</m:t>
                        </m:r>
                      </m:e>
                    </m:rad>
                  </m:oMath>
                </a14:m>
                <a:r>
                  <a:rPr lang="zh-CN" altLang="zh-CN" sz="2600">
                    <a:effectLst/>
                    <a:latin typeface="宋体" panose="02010600030101010101" pitchFamily="2" charset="-122"/>
                    <a:ea typeface="微软雅黑" panose="020B0503020204020204" pitchFamily="34" charset="-122"/>
                    <a:cs typeface="宋体" panose="02010600030101010101" pitchFamily="2" charset="-122"/>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oMath>
                </a14:m>
                <a:endParaRPr lang="zh-CN" altLang="zh-CN" sz="1150">
                  <a:latin typeface="Calibri" panose="020F0502020204030204" pitchFamily="34" charset="0"/>
                  <a:cs typeface="Times New Roman" panose="02020603050405020304" pitchFamily="18" charset="0"/>
                </a:endParaRPr>
              </a:p>
            </p:txBody>
          </p:sp>
        </mc:Choice>
        <mc:Fallback>
          <p:sp>
            <p:nvSpPr>
              <p:cNvPr id="6" name="矩形 5"/>
              <p:cNvSpPr>
                <a:spLocks noRot="1" noChangeAspect="1" noMove="1" noResize="1" noEditPoints="1" noAdjustHandles="1" noChangeArrowheads="1" noChangeShapeType="1" noTextEdit="1"/>
              </p:cNvSpPr>
              <p:nvPr/>
            </p:nvSpPr>
            <p:spPr>
              <a:xfrm>
                <a:off x="297940" y="3212973"/>
                <a:ext cx="11658044" cy="1365158"/>
              </a:xfrm>
              <a:prstGeom prst="rect">
                <a:avLst/>
              </a:prstGeom>
              <a:blipFill rotWithShape="0">
                <a:blip r:embed="rId2"/>
                <a:stretch>
                  <a:fillRect l="-680" b="-8929"/>
                </a:stretch>
              </a:blipFill>
            </p:spPr>
            <p:txBody>
              <a:bodyPr/>
              <a:lstStyle/>
              <a:p>
                <a:r>
                  <a:rPr lang="zh-CN" altLang="en-US">
                    <a:noFill/>
                  </a:rPr>
                  <a:t> </a:t>
                </a:r>
              </a:p>
            </p:txBody>
          </p:sp>
        </mc:Fallback>
      </mc:AlternateContent>
      <p:pic>
        <p:nvPicPr>
          <p:cNvPr id="7" name="image1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3386554"/>
            <a:ext cx="2449068" cy="2271934"/>
          </a:xfrm>
          <a:prstGeom prst="rect">
            <a:avLst/>
          </a:prstGeom>
        </p:spPr>
      </p:pic>
    </p:spTree>
    <p:extLst>
      <p:ext uri="{BB962C8B-B14F-4D97-AF65-F5344CB8AC3E}">
        <p14:creationId xmlns:p14="http://schemas.microsoft.com/office/powerpoint/2010/main" val="3206162952"/>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8" name="矩形 7"/>
              <p:cNvSpPr/>
              <p:nvPr/>
            </p:nvSpPr>
            <p:spPr>
              <a:xfrm>
                <a:off x="247140" y="653489"/>
                <a:ext cx="11658044" cy="5230447"/>
              </a:xfrm>
              <a:prstGeom prst="rect">
                <a:avLst/>
              </a:prstGeom>
            </p:spPr>
            <p:txBody>
              <a:bodyPr wrap="square" lIns="121898" tIns="60948" rIns="121898" bIns="60948">
                <a:spAutoFit/>
              </a:bodyPr>
              <a:lstStyle/>
              <a:p>
                <a:pPr>
                  <a:lnSpc>
                    <a:spcPct val="150000"/>
                  </a:lnSpc>
                  <a:spcAft>
                    <a:spcPts val="565"/>
                  </a:spcAft>
                  <a:tabLst>
                    <a:tab pos="2970530" algn="l"/>
                  </a:tabLst>
                </a:pPr>
                <a:r>
                  <a:rPr lang="zh-CN" altLang="zh-CN" sz="2600" b="1" dirty="0">
                    <a:solidFill>
                      <a:srgbClr val="0000FF"/>
                    </a:solidFill>
                    <a:latin typeface="Times New Roman" panose="02020603050405020304" pitchFamily="18" charset="0"/>
                    <a:ea typeface="黑体" panose="02010609060101010101" pitchFamily="49" charset="-122"/>
                    <a:cs typeface="Times New Roman" panose="02020603050405020304" pitchFamily="18" charset="0"/>
                  </a:rPr>
                  <a:t>解析　</a:t>
                </a:r>
                <a:r>
                  <a:rPr lang="zh-CN" altLang="zh-CN" sz="2600" b="1" dirty="0">
                    <a:latin typeface="Times New Roman" panose="02020603050405020304" pitchFamily="18" charset="0"/>
                    <a:cs typeface="Times New Roman" panose="02020603050405020304" pitchFamily="18" charset="0"/>
                  </a:rPr>
                  <a:t>设正方体边长为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err="1">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dh</a:t>
                </a:r>
                <a:r>
                  <a:rPr lang="zh-CN" altLang="zh-CN" sz="2600" b="1" dirty="0">
                    <a:latin typeface="Times New Roman" panose="02020603050405020304" pitchFamily="18" charset="0"/>
                    <a:cs typeface="Times New Roman" panose="02020603050405020304" pitchFamily="18" charset="0"/>
                  </a:rPr>
                  <a:t>和</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hg</a:t>
                </a:r>
                <a:r>
                  <a:rPr lang="zh-CN" altLang="zh-CN" sz="2600" b="1" dirty="0">
                    <a:latin typeface="Times New Roman" panose="02020603050405020304" pitchFamily="18" charset="0"/>
                    <a:cs typeface="Times New Roman" panose="02020603050405020304" pitchFamily="18" charset="0"/>
                  </a:rPr>
                  <a:t>处的两根导线在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点的</a:t>
                </a:r>
                <a:r>
                  <a:rPr lang="zh-CN" altLang="zh-CN" sz="2600" b="1" dirty="0" smtClean="0">
                    <a:latin typeface="Times New Roman" panose="02020603050405020304" pitchFamily="18" charset="0"/>
                    <a:cs typeface="Times New Roman" panose="02020603050405020304" pitchFamily="18" charset="0"/>
                  </a:rPr>
                  <a:t>磁</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场</a:t>
                </a:r>
                <a:r>
                  <a:rPr lang="zh-CN" altLang="zh-CN" sz="2600" b="1" dirty="0">
                    <a:latin typeface="Times New Roman" panose="02020603050405020304" pitchFamily="18" charset="0"/>
                    <a:cs typeface="Times New Roman" panose="02020603050405020304" pitchFamily="18" charset="0"/>
                  </a:rPr>
                  <a:t>的磁感应强度大小分别为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方向垂直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smtClean="0">
                    <a:latin typeface="Times New Roman" panose="02020603050405020304" pitchFamily="18" charset="0"/>
                    <a:cs typeface="Times New Roman" panose="02020603050405020304" pitchFamily="18" charset="0"/>
                  </a:rPr>
                  <a:t>则</a:t>
                </a:r>
                <a:endParaRPr lang="en-US" altLang="zh-CN" sz="2600" b="1" dirty="0" smtClean="0">
                  <a:latin typeface="Times New Roman" panose="02020603050405020304" pitchFamily="18" charset="0"/>
                  <a:cs typeface="Times New Roman" panose="02020603050405020304" pitchFamily="18" charset="0"/>
                </a:endParaRPr>
              </a:p>
              <a:p>
                <a:pPr>
                  <a:lnSpc>
                    <a:spcPct val="150000"/>
                  </a:lnSpc>
                  <a:spcAft>
                    <a:spcPts val="565"/>
                  </a:spcAft>
                  <a:tabLst>
                    <a:tab pos="2970530" algn="l"/>
                  </a:tabLst>
                </a:pP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e</a:t>
                </a:r>
                <a:r>
                  <a:rPr lang="zh-CN" altLang="zh-CN" sz="2600" b="1" dirty="0">
                    <a:latin typeface="Times New Roman" panose="02020603050405020304" pitchFamily="18" charset="0"/>
                    <a:cs typeface="Times New Roman" panose="02020603050405020304" pitchFamily="18" charset="0"/>
                  </a:rPr>
                  <a:t>点的合磁感应强度大小为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e</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dh</a:t>
                </a:r>
                <a:r>
                  <a:rPr lang="zh-CN" altLang="zh-CN" sz="2600" b="1" dirty="0">
                    <a:latin typeface="Times New Roman" panose="02020603050405020304" pitchFamily="18" charset="0"/>
                    <a:cs typeface="Times New Roman" panose="02020603050405020304" pitchFamily="18" charset="0"/>
                  </a:rPr>
                  <a:t>和</a:t>
                </a:r>
                <a:r>
                  <a:rPr lang="en-US" altLang="zh-CN" sz="2600" i="1" dirty="0" smtClean="0">
                    <a:effectLst/>
                    <a:latin typeface="Times New Roman" panose="02020603050405020304" pitchFamily="18" charset="0"/>
                    <a:ea typeface="微软雅黑" panose="020B0503020204020204" pitchFamily="34" charset="-122"/>
                    <a:cs typeface="Times New Roman" panose="02020603050405020304" pitchFamily="18" charset="0"/>
                  </a:rPr>
                  <a:t>hg</a:t>
                </a:r>
              </a:p>
              <a:p>
                <a:pPr>
                  <a:lnSpc>
                    <a:spcPct val="150000"/>
                  </a:lnSpc>
                  <a:spcAft>
                    <a:spcPts val="565"/>
                  </a:spcAft>
                  <a:tabLst>
                    <a:tab pos="2970530" algn="l"/>
                  </a:tabLst>
                </a:pPr>
                <a:r>
                  <a:rPr lang="zh-CN" altLang="zh-CN" sz="2600" b="1" dirty="0" smtClean="0">
                    <a:latin typeface="Times New Roman" panose="02020603050405020304" pitchFamily="18" charset="0"/>
                    <a:cs typeface="Times New Roman" panose="02020603050405020304" pitchFamily="18" charset="0"/>
                  </a:rPr>
                  <a:t>处</a:t>
                </a:r>
                <a:r>
                  <a:rPr lang="zh-CN" altLang="zh-CN" sz="2600" b="1" dirty="0">
                    <a:latin typeface="Times New Roman" panose="02020603050405020304" pitchFamily="18" charset="0"/>
                    <a:cs typeface="Times New Roman" panose="02020603050405020304" pitchFamily="18" charset="0"/>
                  </a:rPr>
                  <a:t>的两根导线在</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点的磁场的磁感应强度大小分别为</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1</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zh-CN" altLang="zh-CN" sz="2600" b="1" dirty="0">
                    <a:latin typeface="Times New Roman" panose="02020603050405020304" pitchFamily="18" charset="0"/>
                    <a:cs typeface="Times New Roman" panose="02020603050405020304" pitchFamily="18" charset="0"/>
                  </a:rPr>
                  <a:t>、</a:t>
                </a:r>
                <a:r>
                  <a:rPr lang="en-US" altLang="zh-CN" sz="2600" i="1" dirty="0" err="1">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baseline="-25000" dirty="0" err="1">
                    <a:effectLst/>
                    <a:latin typeface="Times New Roman" panose="02020603050405020304" pitchFamily="18" charset="0"/>
                    <a:ea typeface="微软雅黑" panose="020B0503020204020204" pitchFamily="34" charset="-122"/>
                    <a:cs typeface="Times New Roman" panose="02020603050405020304" pitchFamily="18" charset="0"/>
                  </a:rPr>
                  <a:t>2</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k·</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m:t>
                        </m:r>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二者方向垂直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点的合磁感应强度大小为</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i="1" baseline="-250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𝟏</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r>
                          <a:rPr lang="en-US" altLang="zh-CN" sz="2600">
                            <a:effectLst/>
                            <a:latin typeface="Cambria Math" panose="02040503050406030204" pitchFamily="18" charset="0"/>
                            <a:ea typeface="微软雅黑" panose="020B0503020204020204" pitchFamily="34" charset="-122"/>
                            <a:cs typeface="Times New Roman" panose="02020603050405020304" pitchFamily="18" charset="0"/>
                          </a:rPr>
                          <m:t>+</m:t>
                        </m:r>
                        <m:sSup>
                          <m:sSup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pPr>
                          <m:e>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b>
                            </m:sSub>
                          </m:e>
                          <m:sup>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𝟐</m:t>
                            </m:r>
                          </m:sup>
                        </m:sSup>
                      </m:e>
                    </m:rad>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𝒌𝑰</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b="1" dirty="0">
                    <a:latin typeface="Times New Roman" panose="02020603050405020304" pitchFamily="18" charset="0"/>
                    <a:cs typeface="Times New Roman" panose="02020603050405020304" pitchFamily="18" charset="0"/>
                  </a:rPr>
                  <a:t>则</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𝒆</m:t>
                            </m:r>
                          </m:sub>
                        </m:sSub>
                      </m:num>
                      <m:den>
                        <m:sSub>
                          <m:sSub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sSubPr>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𝑩</m:t>
                            </m:r>
                          </m:e>
                          <m:sub>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𝒂</m:t>
                            </m:r>
                          </m:sub>
                        </m:sSub>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𝟓</m:t>
                            </m:r>
                          </m:e>
                        </m:rad>
                      </m:num>
                      <m:den>
                        <m:rad>
                          <m:radPr>
                            <m:degHide m:val="on"/>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radPr>
                          <m:deg/>
                          <m:e>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𝟑</m:t>
                            </m:r>
                          </m:e>
                        </m:rad>
                      </m:den>
                    </m:f>
                  </m:oMath>
                </a14:m>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a:t>
                </a:r>
                <a:r>
                  <a:rPr lang="zh-CN" altLang="zh-CN" sz="2600" b="1" dirty="0">
                    <a:latin typeface="Times New Roman" panose="02020603050405020304" pitchFamily="18" charset="0"/>
                    <a:cs typeface="Times New Roman" panose="02020603050405020304" pitchFamily="18" charset="0"/>
                  </a:rPr>
                  <a:t>正确。</a:t>
                </a:r>
                <a:endParaRPr lang="zh-CN" altLang="zh-CN" sz="1150" dirty="0">
                  <a:latin typeface="Calibri" panose="020F0502020204030204" pitchFamily="34" charset="0"/>
                  <a:cs typeface="Times New Roman" panose="02020603050405020304" pitchFamily="18" charset="0"/>
                </a:endParaRPr>
              </a:p>
            </p:txBody>
          </p:sp>
        </mc:Choice>
        <mc:Fallback xmlns="">
          <p:sp>
            <p:nvSpPr>
              <p:cNvPr id="8" name="矩形 7"/>
              <p:cNvSpPr>
                <a:spLocks noRot="1" noChangeAspect="1" noMove="1" noResize="1" noEditPoints="1" noAdjustHandles="1" noChangeArrowheads="1" noChangeShapeType="1" noTextEdit="1"/>
              </p:cNvSpPr>
              <p:nvPr/>
            </p:nvSpPr>
            <p:spPr>
              <a:xfrm>
                <a:off x="247140" y="653489"/>
                <a:ext cx="11658044" cy="5230447"/>
              </a:xfrm>
              <a:prstGeom prst="rect">
                <a:avLst/>
              </a:prstGeom>
              <a:blipFill rotWithShape="0">
                <a:blip r:embed="rId2"/>
                <a:stretch>
                  <a:fillRect l="-680" r="-3504"/>
                </a:stretch>
              </a:blipFill>
            </p:spPr>
            <p:txBody>
              <a:bodyPr/>
              <a:lstStyle/>
              <a:p>
                <a:r>
                  <a:rPr lang="zh-CN" altLang="en-US">
                    <a:noFill/>
                  </a:rPr>
                  <a:t> </a:t>
                </a:r>
              </a:p>
            </p:txBody>
          </p:sp>
        </mc:Fallback>
      </mc:AlternateContent>
      <p:pic>
        <p:nvPicPr>
          <p:cNvPr id="3" name="image150.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903557" y="1052703"/>
            <a:ext cx="2449068" cy="2271934"/>
          </a:xfrm>
          <a:prstGeom prst="rect">
            <a:avLst/>
          </a:prstGeom>
        </p:spPr>
      </p:pic>
    </p:spTree>
    <p:extLst>
      <p:ext uri="{BB962C8B-B14F-4D97-AF65-F5344CB8AC3E}">
        <p14:creationId xmlns:p14="http://schemas.microsoft.com/office/powerpoint/2010/main" val="266764577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F:\image-asset.jpe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6332" b="21"/>
          <a:stretch/>
        </p:blipFill>
        <p:spPr bwMode="auto">
          <a:xfrm>
            <a:off x="636" y="0"/>
            <a:ext cx="12190413"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矩形 1"/>
          <p:cNvSpPr/>
          <p:nvPr/>
        </p:nvSpPr>
        <p:spPr>
          <a:xfrm>
            <a:off x="6351" y="4239260"/>
            <a:ext cx="12184699" cy="2618740"/>
          </a:xfrm>
          <a:prstGeom prst="rect">
            <a:avLst/>
          </a:prstGeom>
          <a:solidFill>
            <a:schemeClr val="tx2">
              <a:lumMod val="7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6" tIns="45712" rIns="91426" bIns="45712" rtlCol="0" anchor="ctr"/>
          <a:lstStyle/>
          <a:p>
            <a:pPr algn="ctr"/>
            <a:endParaRPr lang="zh-CN" altLang="en-US"/>
          </a:p>
        </p:txBody>
      </p:sp>
      <p:sp>
        <p:nvSpPr>
          <p:cNvPr id="33" name="文本框 32">
            <a:hlinkClick r:id="rId3" action="ppaction://hlinksldjump"/>
          </p:cNvPr>
          <p:cNvSpPr txBox="1"/>
          <p:nvPr/>
        </p:nvSpPr>
        <p:spPr>
          <a:xfrm>
            <a:off x="3695220" y="4721154"/>
            <a:ext cx="5193624" cy="1938020"/>
          </a:xfrm>
          <a:prstGeom prst="rect">
            <a:avLst/>
          </a:prstGeom>
          <a:noFill/>
        </p:spPr>
        <p:txBody>
          <a:bodyPr wrap="square" lIns="91426" tIns="45712" rIns="91426" bIns="45712" rtlCol="0">
            <a:spAutoFit/>
          </a:bodyPr>
          <a:lstStyle/>
          <a:p>
            <a:pPr defTabSz="914377">
              <a:defRPr/>
            </a:pPr>
            <a:r>
              <a:rPr lang="zh-CN" altLang="en-US"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本节内容结束</a:t>
            </a:r>
          </a:p>
          <a:p>
            <a:pPr defTabSz="914377">
              <a:defRPr/>
            </a:pPr>
            <a:r>
              <a:rPr lang="en-US" altLang="zh-CN" sz="6000" dirty="0">
                <a:solidFill>
                  <a:schemeClr val="tx2">
                    <a:lumMod val="20000"/>
                    <a:lumOff val="80000"/>
                  </a:schemeClr>
                </a:solidFill>
                <a:latin typeface="微软雅黑" panose="020B0503020204020204" pitchFamily="34" charset="-122"/>
                <a:ea typeface="微软雅黑" panose="020B0503020204020204" pitchFamily="34" charset="-122"/>
                <a:sym typeface="+mn-ea"/>
              </a:rPr>
              <a:t>THANKS</a:t>
            </a:r>
          </a:p>
        </p:txBody>
      </p:sp>
      <p:pic>
        <p:nvPicPr>
          <p:cNvPr id="8" name="图片 7" descr="创新设计字体-01"/>
          <p:cNvPicPr>
            <a:picLocks noChangeAspect="1"/>
          </p:cNvPicPr>
          <p:nvPr/>
        </p:nvPicPr>
        <p:blipFill>
          <a:blip r:embed="rId4">
            <a:lum bright="100000"/>
          </a:blip>
          <a:stretch>
            <a:fillRect/>
          </a:stretch>
        </p:blipFill>
        <p:spPr>
          <a:xfrm>
            <a:off x="-199889" y="11262"/>
            <a:ext cx="1682751" cy="1682360"/>
          </a:xfrm>
          <a:prstGeom prst="rect">
            <a:avLst/>
          </a:prstGeom>
        </p:spPr>
      </p:pic>
    </p:spTree>
    <p:extLst>
      <p:ext uri="{BB962C8B-B14F-4D97-AF65-F5344CB8AC3E}">
        <p14:creationId xmlns:p14="http://schemas.microsoft.com/office/powerpoint/2010/main" val="2671371550"/>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3490182" y="1472838"/>
                <a:ext cx="354556" cy="438052"/>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f>
                        <m:fPr>
                          <m:ctrlPr>
                            <a:rPr lang="zh-CN" altLang="zh-CN" sz="1200" i="1">
                              <a:solidFill>
                                <a:srgbClr val="C00000"/>
                              </a:solidFill>
                              <a:latin typeface="Cambria Math" panose="02040503050406030204" pitchFamily="18" charset="0"/>
                              <a:ea typeface="Cambria Math" panose="02040503050406030204" pitchFamily="18" charset="0"/>
                            </a:rPr>
                          </m:ctrlPr>
                        </m:fPr>
                        <m:num>
                          <m:r>
                            <a:rPr lang="en-US" altLang="zh-CN" sz="1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1200" b="1" i="1" kern="0">
                              <a:solidFill>
                                <a:srgbClr val="C00000"/>
                              </a:solidFill>
                              <a:effectLst/>
                              <a:latin typeface="Cambria Math" panose="02040503050406030204" pitchFamily="18" charset="0"/>
                              <a:ea typeface="微软雅黑" panose="020B0503020204020204" pitchFamily="34" charset="-122"/>
                              <a:cs typeface="Times New Roman" panose="02020603050405020304" pitchFamily="18" charset="0"/>
                            </a:rPr>
                            <m:t>𝑰𝒍</m:t>
                          </m:r>
                        </m:den>
                      </m:f>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2" name="矩形 1"/>
              <p:cNvSpPr>
                <a:spLocks noRot="1" noChangeAspect="1" noMove="1" noResize="1" noEditPoints="1" noAdjustHandles="1" noChangeArrowheads="1" noChangeShapeType="1" noTextEdit="1"/>
              </p:cNvSpPr>
              <p:nvPr/>
            </p:nvSpPr>
            <p:spPr>
              <a:xfrm>
                <a:off x="3490182" y="1472838"/>
                <a:ext cx="354556" cy="438052"/>
              </a:xfrm>
              <a:prstGeom prst="rect">
                <a:avLst/>
              </a:prstGeom>
              <a:blipFill rotWithShape="0">
                <a:blip r:embed="rId2"/>
                <a:stretch>
                  <a:fillRect b="-2817"/>
                </a:stretch>
              </a:blipFill>
            </p:spPr>
            <p:txBody>
              <a:bodyPr/>
              <a:lstStyle/>
              <a:p>
                <a:r>
                  <a:rPr lang="zh-CN" altLang="en-US">
                    <a:noFill/>
                  </a:rPr>
                  <a:t> </a:t>
                </a:r>
              </a:p>
            </p:txBody>
          </p:sp>
        </mc:Fallback>
      </mc:AlternateContent>
      <p:sp>
        <p:nvSpPr>
          <p:cNvPr id="3" name="矩形 2"/>
          <p:cNvSpPr/>
          <p:nvPr/>
        </p:nvSpPr>
        <p:spPr>
          <a:xfrm>
            <a:off x="106615" y="2996797"/>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1.</a:t>
            </a:r>
            <a:endParaRPr lang="zh-CN" altLang="zh-CN" sz="1050" kern="100" dirty="0">
              <a:effectLst/>
              <a:latin typeface="宋体"/>
              <a:cs typeface="Courier New"/>
            </a:endParaRPr>
          </a:p>
        </p:txBody>
      </p:sp>
      <p:pic>
        <p:nvPicPr>
          <p:cNvPr id="4" name="image41.jpeg"/>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342612" y="595249"/>
            <a:ext cx="5184648" cy="6177472"/>
          </a:xfrm>
          <a:prstGeom prst="rect">
            <a:avLst/>
          </a:prstGeom>
        </p:spPr>
      </p:pic>
      <mc:AlternateContent xmlns:mc="http://schemas.openxmlformats.org/markup-compatibility/2006" xmlns:a14="http://schemas.microsoft.com/office/drawing/2010/main">
        <mc:Choice Requires="a14">
          <p:sp>
            <p:nvSpPr>
              <p:cNvPr id="5" name="矩形 4"/>
              <p:cNvSpPr/>
              <p:nvPr/>
            </p:nvSpPr>
            <p:spPr>
              <a:xfrm>
                <a:off x="4357316" y="1993011"/>
                <a:ext cx="340128"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200" kern="0">
                          <a:solidFill>
                            <a:srgbClr val="C00000"/>
                          </a:solidFill>
                          <a:latin typeface="Times New Roman" panose="02020603050405020304" pitchFamily="18" charset="0"/>
                          <a:ea typeface="微软雅黑" panose="020B0503020204020204" pitchFamily="34" charset="-122"/>
                        </a:rPr>
                        <m:t>N</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5" name="矩形 4"/>
              <p:cNvSpPr>
                <a:spLocks noRot="1" noChangeAspect="1" noMove="1" noResize="1" noEditPoints="1" noAdjustHandles="1" noChangeArrowheads="1" noChangeShapeType="1" noTextEdit="1"/>
              </p:cNvSpPr>
              <p:nvPr/>
            </p:nvSpPr>
            <p:spPr>
              <a:xfrm>
                <a:off x="4357316" y="1993011"/>
                <a:ext cx="340128" cy="276983"/>
              </a:xfrm>
              <a:prstGeom prst="rect">
                <a:avLst/>
              </a:prstGeom>
              <a:blipFill rotWithShape="0">
                <a:blip r:embed="rId4"/>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6" name="矩形 5"/>
              <p:cNvSpPr/>
              <p:nvPr/>
            </p:nvSpPr>
            <p:spPr>
              <a:xfrm>
                <a:off x="3634854" y="2312668"/>
                <a:ext cx="998963" cy="277624"/>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平行四边形</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6" name="矩形 5"/>
              <p:cNvSpPr>
                <a:spLocks noRot="1" noChangeAspect="1" noMove="1" noResize="1" noEditPoints="1" noAdjustHandles="1" noChangeArrowheads="1" noChangeShapeType="1" noTextEdit="1"/>
              </p:cNvSpPr>
              <p:nvPr/>
            </p:nvSpPr>
            <p:spPr>
              <a:xfrm>
                <a:off x="3634854" y="2312668"/>
                <a:ext cx="998963" cy="277624"/>
              </a:xfrm>
              <a:prstGeom prst="rect">
                <a:avLst/>
              </a:prstGeom>
              <a:blipFill rotWithShape="0">
                <a:blip r:embed="rId5"/>
                <a:stretch>
                  <a:fillRect b="-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7" name="矩形 6"/>
              <p:cNvSpPr/>
              <p:nvPr/>
            </p:nvSpPr>
            <p:spPr>
              <a:xfrm>
                <a:off x="4083819" y="2719194"/>
                <a:ext cx="537298" cy="277752"/>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切线</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7" name="矩形 6"/>
              <p:cNvSpPr>
                <a:spLocks noRot="1" noChangeAspect="1" noMove="1" noResize="1" noEditPoints="1" noAdjustHandles="1" noChangeArrowheads="1" noChangeShapeType="1" noTextEdit="1"/>
              </p:cNvSpPr>
              <p:nvPr/>
            </p:nvSpPr>
            <p:spPr>
              <a:xfrm>
                <a:off x="4083819" y="2719194"/>
                <a:ext cx="537298" cy="277752"/>
              </a:xfrm>
              <a:prstGeom prst="rect">
                <a:avLst/>
              </a:prstGeom>
              <a:blipFill rotWithShape="0">
                <a:blip r:embed="rId6"/>
                <a:stretch>
                  <a:fillRect b="-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8" name="矩形 7"/>
              <p:cNvSpPr/>
              <p:nvPr/>
            </p:nvSpPr>
            <p:spPr>
              <a:xfrm>
                <a:off x="5621535" y="3088517"/>
                <a:ext cx="537298"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强弱</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8" name="矩形 7"/>
              <p:cNvSpPr>
                <a:spLocks noRot="1" noChangeAspect="1" noMove="1" noResize="1" noEditPoints="1" noAdjustHandles="1" noChangeArrowheads="1" noChangeShapeType="1" noTextEdit="1"/>
              </p:cNvSpPr>
              <p:nvPr/>
            </p:nvSpPr>
            <p:spPr>
              <a:xfrm>
                <a:off x="5621535" y="3088517"/>
                <a:ext cx="537298" cy="276983"/>
              </a:xfrm>
              <a:prstGeom prst="rect">
                <a:avLst/>
              </a:prstGeom>
              <a:blipFill rotWithShape="0">
                <a:blip r:embed="rId7"/>
                <a:stretch>
                  <a:fillRect b="-22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9" name="矩形 8"/>
              <p:cNvSpPr/>
              <p:nvPr/>
            </p:nvSpPr>
            <p:spPr>
              <a:xfrm>
                <a:off x="4657061" y="3317244"/>
                <a:ext cx="383410"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强</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9" name="矩形 8"/>
              <p:cNvSpPr>
                <a:spLocks noRot="1" noChangeAspect="1" noMove="1" noResize="1" noEditPoints="1" noAdjustHandles="1" noChangeArrowheads="1" noChangeShapeType="1" noTextEdit="1"/>
              </p:cNvSpPr>
              <p:nvPr/>
            </p:nvSpPr>
            <p:spPr>
              <a:xfrm>
                <a:off x="4657061" y="3317244"/>
                <a:ext cx="383410" cy="276983"/>
              </a:xfrm>
              <a:prstGeom prst="rect">
                <a:avLst/>
              </a:prstGeom>
              <a:blipFill rotWithShape="0">
                <a:blip r:embed="rId8"/>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0" name="矩形 9"/>
              <p:cNvSpPr/>
              <p:nvPr/>
            </p:nvSpPr>
            <p:spPr>
              <a:xfrm>
                <a:off x="3629882" y="3495171"/>
                <a:ext cx="383410"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弱</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0" name="矩形 9"/>
              <p:cNvSpPr>
                <a:spLocks noRot="1" noChangeAspect="1" noMove="1" noResize="1" noEditPoints="1" noAdjustHandles="1" noChangeArrowheads="1" noChangeShapeType="1" noTextEdit="1"/>
              </p:cNvSpPr>
              <p:nvPr/>
            </p:nvSpPr>
            <p:spPr>
              <a:xfrm>
                <a:off x="3629882" y="3495171"/>
                <a:ext cx="383410" cy="276983"/>
              </a:xfrm>
              <a:prstGeom prst="rect">
                <a:avLst/>
              </a:prstGeom>
              <a:blipFill rotWithShape="0">
                <a:blip r:embed="rId9"/>
                <a:stretch>
                  <a:fillRect/>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1" name="矩形 10"/>
              <p:cNvSpPr/>
              <p:nvPr/>
            </p:nvSpPr>
            <p:spPr>
              <a:xfrm>
                <a:off x="3172428" y="4066925"/>
                <a:ext cx="494018"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200" kern="0">
                          <a:solidFill>
                            <a:srgbClr val="C00000"/>
                          </a:solidFill>
                          <a:latin typeface="Times New Roman" panose="02020603050405020304" pitchFamily="18" charset="0"/>
                          <a:ea typeface="微软雅黑" panose="020B0503020204020204" pitchFamily="34" charset="-122"/>
                        </a:rPr>
                        <m:t>N</m:t>
                      </m:r>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1" name="矩形 10"/>
              <p:cNvSpPr>
                <a:spLocks noRot="1" noChangeAspect="1" noMove="1" noResize="1" noEditPoints="1" noAdjustHandles="1" noChangeArrowheads="1" noChangeShapeType="1" noTextEdit="1"/>
              </p:cNvSpPr>
              <p:nvPr/>
            </p:nvSpPr>
            <p:spPr>
              <a:xfrm>
                <a:off x="3172428" y="4066925"/>
                <a:ext cx="494018" cy="276983"/>
              </a:xfrm>
              <a:prstGeom prst="rect">
                <a:avLst/>
              </a:prstGeom>
              <a:blipFill rotWithShape="0">
                <a:blip r:embed="rId10"/>
                <a:stretch>
                  <a:fillRect b="-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2" name="矩形 11"/>
              <p:cNvSpPr/>
              <p:nvPr/>
            </p:nvSpPr>
            <p:spPr>
              <a:xfrm>
                <a:off x="3822293" y="4064381"/>
                <a:ext cx="468370"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200" kern="0">
                          <a:solidFill>
                            <a:srgbClr val="C00000"/>
                          </a:solidFill>
                          <a:latin typeface="Times New Roman" panose="02020603050405020304" pitchFamily="18" charset="0"/>
                          <a:ea typeface="微软雅黑" panose="020B0503020204020204" pitchFamily="34" charset="-122"/>
                        </a:rPr>
                        <m:t>S</m:t>
                      </m:r>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2" name="矩形 11"/>
              <p:cNvSpPr>
                <a:spLocks noRot="1" noChangeAspect="1" noMove="1" noResize="1" noEditPoints="1" noAdjustHandles="1" noChangeArrowheads="1" noChangeShapeType="1" noTextEdit="1"/>
              </p:cNvSpPr>
              <p:nvPr/>
            </p:nvSpPr>
            <p:spPr>
              <a:xfrm>
                <a:off x="3822293" y="4064381"/>
                <a:ext cx="468370" cy="276983"/>
              </a:xfrm>
              <a:prstGeom prst="rect">
                <a:avLst/>
              </a:prstGeom>
              <a:blipFill rotWithShape="0">
                <a:blip r:embed="rId11"/>
                <a:stretch>
                  <a:fillRect b="-22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3" name="矩形 12"/>
              <p:cNvSpPr/>
              <p:nvPr/>
            </p:nvSpPr>
            <p:spPr>
              <a:xfrm>
                <a:off x="5474309" y="4064381"/>
                <a:ext cx="468370"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200" kern="0">
                          <a:solidFill>
                            <a:srgbClr val="C00000"/>
                          </a:solidFill>
                          <a:latin typeface="Times New Roman" panose="02020603050405020304" pitchFamily="18" charset="0"/>
                          <a:ea typeface="微软雅黑" panose="020B0503020204020204" pitchFamily="34" charset="-122"/>
                        </a:rPr>
                        <m:t>S</m:t>
                      </m:r>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3" name="矩形 12"/>
              <p:cNvSpPr>
                <a:spLocks noRot="1" noChangeAspect="1" noMove="1" noResize="1" noEditPoints="1" noAdjustHandles="1" noChangeArrowheads="1" noChangeShapeType="1" noTextEdit="1"/>
              </p:cNvSpPr>
              <p:nvPr/>
            </p:nvSpPr>
            <p:spPr>
              <a:xfrm>
                <a:off x="5474309" y="4064381"/>
                <a:ext cx="468370" cy="276983"/>
              </a:xfrm>
              <a:prstGeom prst="rect">
                <a:avLst/>
              </a:prstGeom>
              <a:blipFill rotWithShape="0">
                <a:blip r:embed="rId11"/>
                <a:stretch>
                  <a:fillRect b="-22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4" name="矩形 13"/>
              <p:cNvSpPr/>
              <p:nvPr/>
            </p:nvSpPr>
            <p:spPr>
              <a:xfrm>
                <a:off x="6109569" y="4064381"/>
                <a:ext cx="494018" cy="276983"/>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en-US" altLang="zh-CN" sz="1200" kern="0">
                          <a:solidFill>
                            <a:srgbClr val="C00000"/>
                          </a:solidFill>
                          <a:latin typeface="Times New Roman" panose="02020603050405020304" pitchFamily="18" charset="0"/>
                          <a:ea typeface="微软雅黑" panose="020B0503020204020204" pitchFamily="34" charset="-122"/>
                        </a:rPr>
                        <m:t>N</m:t>
                      </m:r>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4" name="矩形 13"/>
              <p:cNvSpPr>
                <a:spLocks noRot="1" noChangeAspect="1" noMove="1" noResize="1" noEditPoints="1" noAdjustHandles="1" noChangeArrowheads="1" noChangeShapeType="1" noTextEdit="1"/>
              </p:cNvSpPr>
              <p:nvPr/>
            </p:nvSpPr>
            <p:spPr>
              <a:xfrm>
                <a:off x="6109569" y="4064381"/>
                <a:ext cx="494018" cy="276983"/>
              </a:xfrm>
              <a:prstGeom prst="rect">
                <a:avLst/>
              </a:prstGeom>
              <a:blipFill rotWithShape="0">
                <a:blip r:embed="rId12"/>
                <a:stretch>
                  <a:fillRect b="-22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5" name="矩形 14"/>
              <p:cNvSpPr/>
              <p:nvPr/>
            </p:nvSpPr>
            <p:spPr>
              <a:xfrm>
                <a:off x="5015071" y="4421883"/>
                <a:ext cx="537298" cy="277752"/>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相交</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5" name="矩形 14"/>
              <p:cNvSpPr>
                <a:spLocks noRot="1" noChangeAspect="1" noMove="1" noResize="1" noEditPoints="1" noAdjustHandles="1" noChangeArrowheads="1" noChangeShapeType="1" noTextEdit="1"/>
              </p:cNvSpPr>
              <p:nvPr/>
            </p:nvSpPr>
            <p:spPr>
              <a:xfrm>
                <a:off x="5015071" y="4421883"/>
                <a:ext cx="537298" cy="277752"/>
              </a:xfrm>
              <a:prstGeom prst="rect">
                <a:avLst/>
              </a:prstGeom>
              <a:blipFill rotWithShape="0">
                <a:blip r:embed="rId13"/>
                <a:stretch>
                  <a:fillRect b="-6522"/>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6" name="矩形 15"/>
              <p:cNvSpPr/>
              <p:nvPr/>
            </p:nvSpPr>
            <p:spPr>
              <a:xfrm>
                <a:off x="3464782" y="5424151"/>
                <a:ext cx="537298" cy="27941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电流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6" name="矩形 15"/>
              <p:cNvSpPr>
                <a:spLocks noRot="1" noChangeAspect="1" noMove="1" noResize="1" noEditPoints="1" noAdjustHandles="1" noChangeArrowheads="1" noChangeShapeType="1" noTextEdit="1"/>
              </p:cNvSpPr>
              <p:nvPr/>
            </p:nvSpPr>
            <p:spPr>
              <a:xfrm>
                <a:off x="3464782" y="5424151"/>
                <a:ext cx="537298" cy="279419"/>
              </a:xfrm>
              <a:prstGeom prst="rect">
                <a:avLst/>
              </a:prstGeom>
              <a:blipFill rotWithShape="0">
                <a:blip r:embed="rId14"/>
                <a:stretch>
                  <a:fillRect b="-43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7" name="矩形 16"/>
              <p:cNvSpPr/>
              <p:nvPr/>
            </p:nvSpPr>
            <p:spPr>
              <a:xfrm>
                <a:off x="4185419" y="5627351"/>
                <a:ext cx="537298" cy="277304"/>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环绕</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7" name="矩形 16"/>
              <p:cNvSpPr>
                <a:spLocks noRot="1" noChangeAspect="1" noMove="1" noResize="1" noEditPoints="1" noAdjustHandles="1" noChangeArrowheads="1" noChangeShapeType="1" noTextEdit="1"/>
              </p:cNvSpPr>
              <p:nvPr/>
            </p:nvSpPr>
            <p:spPr>
              <a:xfrm>
                <a:off x="4185419" y="5627351"/>
                <a:ext cx="537298" cy="277304"/>
              </a:xfrm>
              <a:prstGeom prst="rect">
                <a:avLst/>
              </a:prstGeom>
              <a:blipFill rotWithShape="0">
                <a:blip r:embed="rId15"/>
                <a:stretch>
                  <a:fillRect b="-2174"/>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8" name="矩形 17"/>
              <p:cNvSpPr/>
              <p:nvPr/>
            </p:nvSpPr>
            <p:spPr>
              <a:xfrm>
                <a:off x="4779977" y="5957932"/>
                <a:ext cx="845075" cy="279419"/>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环形电流</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8" name="矩形 17"/>
              <p:cNvSpPr>
                <a:spLocks noRot="1" noChangeAspect="1" noMove="1" noResize="1" noEditPoints="1" noAdjustHandles="1" noChangeArrowheads="1" noChangeShapeType="1" noTextEdit="1"/>
              </p:cNvSpPr>
              <p:nvPr/>
            </p:nvSpPr>
            <p:spPr>
              <a:xfrm>
                <a:off x="4779977" y="5957932"/>
                <a:ext cx="845075" cy="279419"/>
              </a:xfrm>
              <a:prstGeom prst="rect">
                <a:avLst/>
              </a:prstGeom>
              <a:blipFill rotWithShape="0">
                <a:blip r:embed="rId16"/>
                <a:stretch>
                  <a:fillRect b="-4348"/>
                </a:stretch>
              </a:blipFill>
            </p:spPr>
            <p:txBody>
              <a:bodyPr/>
              <a:lstStyle/>
              <a:p>
                <a:r>
                  <a:rPr lang="zh-CN" altLang="en-US">
                    <a:noFill/>
                  </a:rPr>
                  <a:t> </a:t>
                </a:r>
              </a:p>
            </p:txBody>
          </p:sp>
        </mc:Fallback>
      </mc:AlternateContent>
      <mc:AlternateContent xmlns:mc="http://schemas.openxmlformats.org/markup-compatibility/2006" xmlns:a14="http://schemas.microsoft.com/office/drawing/2010/main">
        <mc:Choice Requires="a14">
          <p:sp>
            <p:nvSpPr>
              <p:cNvPr id="19" name="矩形 18"/>
              <p:cNvSpPr/>
              <p:nvPr/>
            </p:nvSpPr>
            <p:spPr>
              <a:xfrm>
                <a:off x="3350355" y="6353809"/>
                <a:ext cx="537298" cy="277496"/>
              </a:xfrm>
              <a:prstGeom prst="rect">
                <a:avLst/>
              </a:prstGeom>
            </p:spPr>
            <p:txBody>
              <a:bodyPr wrap="none" lIns="91426" tIns="45712" rIns="91426" bIns="45712">
                <a:spAutoFit/>
              </a:bodyPr>
              <a:lstStyle/>
              <a:p>
                <a:pPr/>
                <a14:m>
                  <m:oMathPara xmlns:m="http://schemas.openxmlformats.org/officeDocument/2006/math">
                    <m:oMathParaPr>
                      <m:jc m:val="centerGroup"/>
                    </m:oMathParaPr>
                    <m:oMath xmlns:m="http://schemas.openxmlformats.org/officeDocument/2006/math">
                      <m:r>
                        <m:rPr>
                          <m:nor/>
                        </m:rPr>
                        <a:rPr lang="zh-CN" altLang="en-US" sz="12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m:t>磁场</m:t>
                      </m:r>
                    </m:oMath>
                  </m:oMathPara>
                </a14:m>
                <a:endParaRPr lang="zh-CN" altLang="en-US" sz="1200" dirty="0">
                  <a:solidFill>
                    <a:srgbClr val="C00000"/>
                  </a:solidFill>
                  <a:latin typeface="微软雅黑" pitchFamily="34" charset="-122"/>
                  <a:ea typeface="微软雅黑" pitchFamily="34" charset="-122"/>
                </a:endParaRPr>
              </a:p>
            </p:txBody>
          </p:sp>
        </mc:Choice>
        <mc:Fallback xmlns="">
          <p:sp>
            <p:nvSpPr>
              <p:cNvPr id="19" name="矩形 18"/>
              <p:cNvSpPr>
                <a:spLocks noRot="1" noChangeAspect="1" noMove="1" noResize="1" noEditPoints="1" noAdjustHandles="1" noChangeArrowheads="1" noChangeShapeType="1" noTextEdit="1"/>
              </p:cNvSpPr>
              <p:nvPr/>
            </p:nvSpPr>
            <p:spPr>
              <a:xfrm>
                <a:off x="3350355" y="6353809"/>
                <a:ext cx="537298" cy="277496"/>
              </a:xfrm>
              <a:prstGeom prst="rect">
                <a:avLst/>
              </a:prstGeom>
              <a:blipFill rotWithShape="0">
                <a:blip r:embed="rId17"/>
                <a:stretch>
                  <a:fillRect b="-2174"/>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71104193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linds(horizont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blinds(horizontal)">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blinds(horizontal)">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3"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linds(horizontal)">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3" presetClass="entr" presetSubtype="10"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blinds(horizontal)">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3" presetClass="entr" presetSubtype="10" fill="hold" grpId="0" nodeType="clickEffect">
                                  <p:stCondLst>
                                    <p:cond delay="0"/>
                                  </p:stCondLst>
                                  <p:childTnLst>
                                    <p:set>
                                      <p:cBhvr>
                                        <p:cTn id="66" dur="1" fill="hold">
                                          <p:stCondLst>
                                            <p:cond delay="0"/>
                                          </p:stCondLst>
                                        </p:cTn>
                                        <p:tgtEl>
                                          <p:spTgt spid="16"/>
                                        </p:tgtEl>
                                        <p:attrNameLst>
                                          <p:attrName>style.visibility</p:attrName>
                                        </p:attrNameLst>
                                      </p:cBhvr>
                                      <p:to>
                                        <p:strVal val="visible"/>
                                      </p:to>
                                    </p:set>
                                    <p:animEffect transition="in" filter="blinds(horizontal)">
                                      <p:cBhvr>
                                        <p:cTn id="67" dur="500"/>
                                        <p:tgtEl>
                                          <p:spTgt spid="16"/>
                                        </p:tgtEl>
                                      </p:cBhvr>
                                    </p:animEffect>
                                  </p:childTnLst>
                                </p:cTn>
                              </p:par>
                            </p:childTnLst>
                          </p:cTn>
                        </p:par>
                      </p:childTnLst>
                    </p:cTn>
                  </p:par>
                  <p:par>
                    <p:cTn id="68" fill="hold">
                      <p:stCondLst>
                        <p:cond delay="indefinite"/>
                      </p:stCondLst>
                      <p:childTnLst>
                        <p:par>
                          <p:cTn id="69" fill="hold">
                            <p:stCondLst>
                              <p:cond delay="0"/>
                            </p:stCondLst>
                            <p:childTnLst>
                              <p:par>
                                <p:cTn id="70" presetID="3" presetClass="entr" presetSubtype="10" fill="hold" grpId="0" nodeType="clickEffect">
                                  <p:stCondLst>
                                    <p:cond delay="0"/>
                                  </p:stCondLst>
                                  <p:childTnLst>
                                    <p:set>
                                      <p:cBhvr>
                                        <p:cTn id="71" dur="1" fill="hold">
                                          <p:stCondLst>
                                            <p:cond delay="0"/>
                                          </p:stCondLst>
                                        </p:cTn>
                                        <p:tgtEl>
                                          <p:spTgt spid="17"/>
                                        </p:tgtEl>
                                        <p:attrNameLst>
                                          <p:attrName>style.visibility</p:attrName>
                                        </p:attrNameLst>
                                      </p:cBhvr>
                                      <p:to>
                                        <p:strVal val="visible"/>
                                      </p:to>
                                    </p:set>
                                    <p:animEffect transition="in" filter="blinds(horizontal)">
                                      <p:cBhvr>
                                        <p:cTn id="72" dur="500"/>
                                        <p:tgtEl>
                                          <p:spTgt spid="17"/>
                                        </p:tgtEl>
                                      </p:cBhvr>
                                    </p:animEffect>
                                  </p:childTnLst>
                                </p:cTn>
                              </p:par>
                            </p:childTnLst>
                          </p:cTn>
                        </p:par>
                      </p:childTnLst>
                    </p:cTn>
                  </p:par>
                  <p:par>
                    <p:cTn id="73" fill="hold">
                      <p:stCondLst>
                        <p:cond delay="indefinite"/>
                      </p:stCondLst>
                      <p:childTnLst>
                        <p:par>
                          <p:cTn id="74" fill="hold">
                            <p:stCondLst>
                              <p:cond delay="0"/>
                            </p:stCondLst>
                            <p:childTnLst>
                              <p:par>
                                <p:cTn id="75" presetID="3" presetClass="entr" presetSubtype="10" fill="hold" grpId="0" nodeType="clickEffect">
                                  <p:stCondLst>
                                    <p:cond delay="0"/>
                                  </p:stCondLst>
                                  <p:childTnLst>
                                    <p:set>
                                      <p:cBhvr>
                                        <p:cTn id="76" dur="1" fill="hold">
                                          <p:stCondLst>
                                            <p:cond delay="0"/>
                                          </p:stCondLst>
                                        </p:cTn>
                                        <p:tgtEl>
                                          <p:spTgt spid="18"/>
                                        </p:tgtEl>
                                        <p:attrNameLst>
                                          <p:attrName>style.visibility</p:attrName>
                                        </p:attrNameLst>
                                      </p:cBhvr>
                                      <p:to>
                                        <p:strVal val="visible"/>
                                      </p:to>
                                    </p:set>
                                    <p:animEffect transition="in" filter="blinds(horizontal)">
                                      <p:cBhvr>
                                        <p:cTn id="77" dur="500"/>
                                        <p:tgtEl>
                                          <p:spTgt spid="18"/>
                                        </p:tgtEl>
                                      </p:cBhvr>
                                    </p:animEffect>
                                  </p:childTnLst>
                                </p:cTn>
                              </p:par>
                            </p:childTnLst>
                          </p:cTn>
                        </p:par>
                      </p:childTnLst>
                    </p:cTn>
                  </p:par>
                  <p:par>
                    <p:cTn id="78" fill="hold">
                      <p:stCondLst>
                        <p:cond delay="indefinite"/>
                      </p:stCondLst>
                      <p:childTnLst>
                        <p:par>
                          <p:cTn id="79" fill="hold">
                            <p:stCondLst>
                              <p:cond delay="0"/>
                            </p:stCondLst>
                            <p:childTnLst>
                              <p:par>
                                <p:cTn id="80" presetID="3" presetClass="entr" presetSubtype="10" fill="hold" grpId="0" nodeType="clickEffect">
                                  <p:stCondLst>
                                    <p:cond delay="0"/>
                                  </p:stCondLst>
                                  <p:childTnLst>
                                    <p:set>
                                      <p:cBhvr>
                                        <p:cTn id="81" dur="1" fill="hold">
                                          <p:stCondLst>
                                            <p:cond delay="0"/>
                                          </p:stCondLst>
                                        </p:cTn>
                                        <p:tgtEl>
                                          <p:spTgt spid="19"/>
                                        </p:tgtEl>
                                        <p:attrNameLst>
                                          <p:attrName>style.visibility</p:attrName>
                                        </p:attrNameLst>
                                      </p:cBhvr>
                                      <p:to>
                                        <p:strVal val="visible"/>
                                      </p:to>
                                    </p:set>
                                    <p:animEffect transition="in" filter="blinds(horizontal)">
                                      <p:cBhvr>
                                        <p:cTn id="8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P spid="8" grpId="0"/>
      <p:bldP spid="9" grpId="0"/>
      <p:bldP spid="10" grpId="0"/>
      <p:bldP spid="11" grpId="0"/>
      <p:bldP spid="12" grpId="0"/>
      <p:bldP spid="13" grpId="0"/>
      <p:bldP spid="14" grpId="0"/>
      <p:bldP spid="15" grpId="0"/>
      <p:bldP spid="16" grpId="0"/>
      <p:bldP spid="17" grpId="0"/>
      <p:bldP spid="18" grpId="0"/>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7518495" y="984885"/>
            <a:ext cx="591800" cy="492426"/>
          </a:xfrm>
          <a:prstGeom prst="rect">
            <a:avLst/>
          </a:prstGeom>
        </p:spPr>
        <p:txBody>
          <a:bodyPr wrap="none" lIns="91426" tIns="45712" rIns="91426" bIns="45712">
            <a:spAutoFit/>
          </a:bodyPr>
          <a:lstStyle/>
          <a:p>
            <a:r>
              <a:rPr lang="en-US" altLang="zh-CN" sz="2600" i="1" kern="0">
                <a:solidFill>
                  <a:srgbClr val="C00000"/>
                </a:solidFill>
                <a:latin typeface="Times New Roman" panose="02020603050405020304" pitchFamily="18" charset="0"/>
                <a:ea typeface="微软雅黑" panose="020B0503020204020204" pitchFamily="34" charset="-122"/>
              </a:rPr>
              <a:t>IlB</a:t>
            </a:r>
            <a:endParaRPr lang="zh-CN" altLang="en-US" sz="2600" dirty="0">
              <a:solidFill>
                <a:srgbClr val="C00000"/>
              </a:solidFill>
              <a:latin typeface="微软雅黑" pitchFamily="34" charset="-122"/>
              <a:ea typeface="微软雅黑" pitchFamily="34" charset="-122"/>
            </a:endParaRPr>
          </a:p>
        </p:txBody>
      </p:sp>
      <p:sp>
        <p:nvSpPr>
          <p:cNvPr id="3" name="矩形 2"/>
          <p:cNvSpPr/>
          <p:nvPr/>
        </p:nvSpPr>
        <p:spPr>
          <a:xfrm>
            <a:off x="106615" y="2336016"/>
            <a:ext cx="11810444" cy="648230"/>
          </a:xfrm>
          <a:prstGeom prst="rect">
            <a:avLst/>
          </a:prstGeom>
        </p:spPr>
        <p:txBody>
          <a:bodyPr wrap="square" lIns="121898" tIns="60948" rIns="121898" bIns="60948">
            <a:spAutoFit/>
          </a:bodyPr>
          <a:lstStyle/>
          <a:p>
            <a:pPr marL="252000" indent="-457200" algn="just">
              <a:lnSpc>
                <a:spcPct val="150000"/>
              </a:lnSpc>
              <a:spcAft>
                <a:spcPts val="0"/>
              </a:spcAft>
              <a:tabLst>
                <a:tab pos="2700655" algn="l"/>
              </a:tabLst>
            </a:pPr>
            <a:r>
              <a:rPr lang="en-US" altLang="zh-CN" sz="2600" kern="100" dirty="0" smtClean="0">
                <a:latin typeface="Times New Roman"/>
                <a:ea typeface="微软雅黑"/>
                <a:cs typeface="Times New Roman"/>
              </a:rPr>
              <a:t>2.</a:t>
            </a:r>
            <a:endParaRPr lang="zh-CN" altLang="zh-CN" sz="1050" kern="100" dirty="0">
              <a:effectLst/>
              <a:latin typeface="宋体"/>
              <a:cs typeface="Courier New"/>
            </a:endParaRPr>
          </a:p>
        </p:txBody>
      </p:sp>
      <p:pic>
        <p:nvPicPr>
          <p:cNvPr id="4" name="image42.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94531" y="1052703"/>
            <a:ext cx="9865233" cy="4133181"/>
          </a:xfrm>
          <a:prstGeom prst="rect">
            <a:avLst/>
          </a:prstGeom>
        </p:spPr>
      </p:pic>
      <p:sp>
        <p:nvSpPr>
          <p:cNvPr id="5" name="矩形 4"/>
          <p:cNvSpPr/>
          <p:nvPr/>
        </p:nvSpPr>
        <p:spPr>
          <a:xfrm>
            <a:off x="7607395" y="1398985"/>
            <a:ext cx="351350" cy="492426"/>
          </a:xfrm>
          <a:prstGeom prst="rect">
            <a:avLst/>
          </a:prstGeom>
        </p:spPr>
        <p:txBody>
          <a:bodyPr wrap="none" lIns="91426" tIns="45712" rIns="91426" bIns="45712">
            <a:spAutoFit/>
          </a:bodyPr>
          <a:lstStyle/>
          <a:p>
            <a:r>
              <a:rPr lang="en-US" altLang="zh-CN" sz="2600" kern="0">
                <a:solidFill>
                  <a:srgbClr val="C00000"/>
                </a:solidFill>
                <a:latin typeface="Times New Roman" panose="02020603050405020304" pitchFamily="18" charset="0"/>
                <a:ea typeface="微软雅黑" panose="020B0503020204020204" pitchFamily="34" charset="-122"/>
              </a:rPr>
              <a:t>0</a:t>
            </a:r>
            <a:endParaRPr lang="zh-CN" altLang="en-US" sz="2600" dirty="0">
              <a:solidFill>
                <a:srgbClr val="C00000"/>
              </a:solidFill>
              <a:latin typeface="微软雅黑" pitchFamily="34" charset="-122"/>
              <a:ea typeface="微软雅黑" pitchFamily="34" charset="-122"/>
            </a:endParaRPr>
          </a:p>
        </p:txBody>
      </p:sp>
      <p:sp>
        <p:nvSpPr>
          <p:cNvPr id="6" name="矩形 5"/>
          <p:cNvSpPr/>
          <p:nvPr/>
        </p:nvSpPr>
        <p:spPr>
          <a:xfrm>
            <a:off x="6679787" y="3225673"/>
            <a:ext cx="851487"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电流</a:t>
            </a:r>
            <a:endParaRPr lang="zh-CN" altLang="en-US" sz="2600" dirty="0">
              <a:solidFill>
                <a:srgbClr val="C00000"/>
              </a:solidFill>
              <a:latin typeface="微软雅黑" pitchFamily="34" charset="-122"/>
              <a:ea typeface="微软雅黑" pitchFamily="34" charset="-122"/>
            </a:endParaRPr>
          </a:p>
        </p:txBody>
      </p:sp>
      <p:sp>
        <p:nvSpPr>
          <p:cNvPr id="7" name="矩形 6"/>
          <p:cNvSpPr/>
          <p:nvPr/>
        </p:nvSpPr>
        <p:spPr>
          <a:xfrm>
            <a:off x="8506427" y="3622755"/>
            <a:ext cx="1184911" cy="492426"/>
          </a:xfrm>
          <a:prstGeom prst="rect">
            <a:avLst/>
          </a:prstGeom>
        </p:spPr>
        <p:txBody>
          <a:bodyPr wrap="none" lIns="91426" tIns="45712" rIns="91426" bIns="45712">
            <a:spAutoFit/>
          </a:bodyPr>
          <a:lstStyle/>
          <a:p>
            <a:r>
              <a:rPr lang="zh-CN" altLang="zh-CN" sz="2600" kern="0">
                <a:solidFill>
                  <a:srgbClr val="C00000"/>
                </a:solidFill>
                <a:latin typeface="Times New Roman" panose="02020603050405020304" pitchFamily="18" charset="0"/>
                <a:ea typeface="微软雅黑" panose="020B0503020204020204" pitchFamily="34" charset="-122"/>
                <a:cs typeface="Times New Roman" panose="02020603050405020304" pitchFamily="18" charset="0"/>
              </a:rPr>
              <a:t>安培力</a:t>
            </a:r>
            <a:endParaRPr lang="zh-CN" altLang="en-US" sz="2600" dirty="0">
              <a:solidFill>
                <a:srgbClr val="C00000"/>
              </a:solidFill>
              <a:latin typeface="微软雅黑" pitchFamily="34" charset="-122"/>
              <a:ea typeface="微软雅黑" pitchFamily="34" charset="-122"/>
            </a:endParaRPr>
          </a:p>
        </p:txBody>
      </p:sp>
    </p:spTree>
    <p:extLst>
      <p:ext uri="{BB962C8B-B14F-4D97-AF65-F5344CB8AC3E}">
        <p14:creationId xmlns:p14="http://schemas.microsoft.com/office/powerpoint/2010/main" val="295273201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6" grpId="0"/>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矩形 1"/>
              <p:cNvSpPr/>
              <p:nvPr/>
            </p:nvSpPr>
            <p:spPr>
              <a:xfrm>
                <a:off x="199301" y="570709"/>
                <a:ext cx="11810444" cy="5788483"/>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dirty="0">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b="1" dirty="0">
                    <a:effectLst/>
                    <a:latin typeface="Times New Roman" panose="02020603050405020304" pitchFamily="18" charset="0"/>
                    <a:ea typeface="黑体" panose="02010609060101010101" pitchFamily="49" charset="-122"/>
                    <a:cs typeface="Times New Roman" panose="02020603050405020304" pitchFamily="18" charset="0"/>
                  </a:rPr>
                  <a:t>思考判断</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1)</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磁场是客观存在的一种物质</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磁感线也是真实存在的。</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磁场中的一小段通电导线在该处受力为零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此处磁感应强度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不一定为零。</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3)</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由定义式</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14:m>
                  <m:oMath xmlns:m="http://schemas.openxmlformats.org/officeDocument/2006/math">
                    <m:f>
                      <m:fPr>
                        <m:ctrlPr>
                          <a:rPr lang="zh-CN" altLang="zh-CN" sz="2600" i="1">
                            <a:effectLst/>
                            <a:latin typeface="Cambria Math" panose="02040503050406030204" pitchFamily="18" charset="0"/>
                            <a:ea typeface="Cambria Math" panose="02040503050406030204" pitchFamily="18" charset="0"/>
                            <a:cs typeface="Times New Roman" panose="02020603050405020304" pitchFamily="18" charset="0"/>
                          </a:rPr>
                        </m:ctrlPr>
                      </m:fPr>
                      <m:num>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𝑭</m:t>
                        </m:r>
                      </m:num>
                      <m:den>
                        <m:r>
                          <a:rPr lang="en-US" altLang="zh-CN" sz="2600" b="1" i="1">
                            <a:effectLst/>
                            <a:latin typeface="Cambria Math" panose="02040503050406030204" pitchFamily="18" charset="0"/>
                            <a:ea typeface="微软雅黑" panose="020B0503020204020204" pitchFamily="34" charset="-122"/>
                            <a:cs typeface="Times New Roman" panose="02020603050405020304" pitchFamily="18" charset="0"/>
                          </a:rPr>
                          <m:t>𝑰𝒍</m:t>
                        </m:r>
                      </m:den>
                    </m:f>
                  </m:oMath>
                </a14:m>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可知</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电流</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I</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越大</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导线</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l</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越长</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某点的磁感应强度</a:t>
                </a:r>
                <a:r>
                  <a:rPr lang="en-US" altLang="zh-CN" sz="2600" i="1" dirty="0">
                    <a:effectLst/>
                    <a:latin typeface="Times New Roman" panose="02020603050405020304" pitchFamily="18" charset="0"/>
                    <a:ea typeface="微软雅黑" panose="020B0503020204020204" pitchFamily="34" charset="-122"/>
                    <a:cs typeface="Times New Roman" panose="02020603050405020304" pitchFamily="18" charset="0"/>
                  </a:rPr>
                  <a:t>B</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就越小。</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4)</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小磁针</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N</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极所指的方向就是该处磁场的方向。</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5)</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在同一幅图中</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磁感线越密的地方</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磁场越强。</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6)</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安培力的方向既跟磁感应强度方向垂直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又跟电流方向垂直。</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endParaRPr lang="zh-CN" altLang="zh-CN" sz="1150" dirty="0">
                  <a:latin typeface="Calibri" panose="020F0502020204030204" pitchFamily="34" charset="0"/>
                  <a:cs typeface="Times New Roman" panose="02020603050405020304" pitchFamily="18" charset="0"/>
                </a:endParaRPr>
              </a:p>
              <a:p>
                <a:pPr marL="252000" indent="-457200">
                  <a:lnSpc>
                    <a:spcPct val="150000"/>
                  </a:lnSpc>
                  <a:spcAft>
                    <a:spcPts val="0"/>
                  </a:spcAft>
                  <a:tabLst>
                    <a:tab pos="2970530" algn="l"/>
                  </a:tabLst>
                </a:pP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7)</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通电导线与磁场不垂直</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有一定夹角时</a:t>
                </a:r>
                <a:r>
                  <a:rPr lang="en-US"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dirty="0">
                    <a:effectLst/>
                    <a:latin typeface="Times New Roman" panose="02020603050405020304" pitchFamily="18" charset="0"/>
                    <a:ea typeface="微软雅黑" panose="020B0503020204020204" pitchFamily="34" charset="-122"/>
                    <a:cs typeface="Times New Roman" panose="02020603050405020304" pitchFamily="18" charset="0"/>
                  </a:rPr>
                  <a:t>左手定则就不适用了。</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r>
                  <a:rPr lang="en-US" altLang="zh-CN" sz="2600" b="1" dirty="0" smtClean="0">
                    <a:latin typeface="宋体" panose="02010600030101010101" pitchFamily="2" charset="-122"/>
                    <a:cs typeface="Times New Roman" panose="02020603050405020304" pitchFamily="18" charset="0"/>
                  </a:rPr>
                  <a:t>   </a:t>
                </a:r>
                <a:r>
                  <a:rPr lang="en-US" altLang="zh-CN" sz="2600" dirty="0" smtClean="0">
                    <a:effectLst/>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dirty="0">
                  <a:latin typeface="Calibri" panose="020F0502020204030204" pitchFamily="34" charset="0"/>
                  <a:cs typeface="Times New Roman" panose="02020603050405020304" pitchFamily="18" charset="0"/>
                </a:endParaRPr>
              </a:p>
            </p:txBody>
          </p:sp>
        </mc:Choice>
        <mc:Fallback xmlns="">
          <p:sp>
            <p:nvSpPr>
              <p:cNvPr id="2" name="矩形 1"/>
              <p:cNvSpPr>
                <a:spLocks noRot="1" noChangeAspect="1" noMove="1" noResize="1" noEditPoints="1" noAdjustHandles="1" noChangeArrowheads="1" noChangeShapeType="1" noTextEdit="1"/>
              </p:cNvSpPr>
              <p:nvPr/>
            </p:nvSpPr>
            <p:spPr>
              <a:xfrm>
                <a:off x="199301" y="570709"/>
                <a:ext cx="11810444" cy="5788483"/>
              </a:xfrm>
              <a:prstGeom prst="rect">
                <a:avLst/>
              </a:prstGeom>
              <a:blipFill rotWithShape="0">
                <a:blip r:embed="rId2"/>
                <a:stretch>
                  <a:fillRect l="-671" b="-316"/>
                </a:stretch>
              </a:blipFill>
            </p:spPr>
            <p:txBody>
              <a:bodyPr/>
              <a:lstStyle/>
              <a:p>
                <a:r>
                  <a:rPr lang="zh-CN" altLang="en-US">
                    <a:noFill/>
                  </a:rPr>
                  <a:t> </a:t>
                </a:r>
              </a:p>
            </p:txBody>
          </p:sp>
        </mc:Fallback>
      </mc:AlternateContent>
      <p:sp>
        <p:nvSpPr>
          <p:cNvPr id="3" name="矩形 2"/>
          <p:cNvSpPr/>
          <p:nvPr/>
        </p:nvSpPr>
        <p:spPr>
          <a:xfrm>
            <a:off x="8759812" y="122162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5" name="矩形 4"/>
          <p:cNvSpPr/>
          <p:nvPr/>
        </p:nvSpPr>
        <p:spPr>
          <a:xfrm>
            <a:off x="529431" y="2348865"/>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6" name="矩形 5"/>
          <p:cNvSpPr/>
          <p:nvPr/>
        </p:nvSpPr>
        <p:spPr>
          <a:xfrm>
            <a:off x="10869282" y="3153168"/>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7" name="矩形 6"/>
          <p:cNvSpPr/>
          <p:nvPr/>
        </p:nvSpPr>
        <p:spPr>
          <a:xfrm>
            <a:off x="7531068" y="3839349"/>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
        <p:nvSpPr>
          <p:cNvPr id="8" name="矩形 7"/>
          <p:cNvSpPr/>
          <p:nvPr/>
        </p:nvSpPr>
        <p:spPr>
          <a:xfrm>
            <a:off x="7391019" y="4423930"/>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9" name="矩形 8"/>
          <p:cNvSpPr/>
          <p:nvPr/>
        </p:nvSpPr>
        <p:spPr>
          <a:xfrm>
            <a:off x="9602438" y="4966589"/>
            <a:ext cx="699230" cy="707886"/>
          </a:xfrm>
          <a:prstGeom prst="rect">
            <a:avLst/>
          </a:prstGeom>
        </p:spPr>
        <p:txBody>
          <a:bodyPr wrap="none">
            <a:spAutoFit/>
          </a:bodyPr>
          <a:lstStyle/>
          <a:p>
            <a:r>
              <a:rPr lang="en-US" altLang="zh-CN" sz="4000" b="1" kern="100" dirty="0">
                <a:solidFill>
                  <a:srgbClr val="C00000"/>
                </a:solidFill>
                <a:latin typeface="宋体" panose="02010600030101010101" pitchFamily="2" charset="-122"/>
                <a:ea typeface="宋体" panose="02010600030101010101" pitchFamily="2" charset="-122"/>
                <a:cs typeface="Times New Roman" panose="02020603050405020304"/>
                <a:sym typeface="Times New Roman" panose="02020603050405020304"/>
              </a:rPr>
              <a:t>√</a:t>
            </a:r>
            <a:endParaRPr lang="zh-CN" altLang="en-US" sz="4000" b="1" dirty="0">
              <a:solidFill>
                <a:srgbClr val="C00000"/>
              </a:solidFill>
              <a:latin typeface="宋体" panose="02010600030101010101" pitchFamily="2" charset="-122"/>
              <a:ea typeface="宋体" panose="02010600030101010101" pitchFamily="2" charset="-122"/>
              <a:sym typeface="Times New Roman" panose="02020603050405020304"/>
            </a:endParaRPr>
          </a:p>
        </p:txBody>
      </p:sp>
      <p:sp>
        <p:nvSpPr>
          <p:cNvPr id="10" name="矩形 9"/>
          <p:cNvSpPr/>
          <p:nvPr/>
        </p:nvSpPr>
        <p:spPr>
          <a:xfrm>
            <a:off x="9789147" y="5631065"/>
            <a:ext cx="575799" cy="707886"/>
          </a:xfrm>
          <a:prstGeom prst="rect">
            <a:avLst/>
          </a:prstGeom>
        </p:spPr>
        <p:txBody>
          <a:bodyPr wrap="none">
            <a:spAutoFit/>
          </a:bodyPr>
          <a:lstStyle/>
          <a:p>
            <a:r>
              <a:rPr lang="en-US" altLang="zh-CN" sz="4000" b="1" kern="100" dirty="0">
                <a:solidFill>
                  <a:srgbClr val="C00000"/>
                </a:solidFill>
                <a:latin typeface="Times New Roman" panose="02020603050405020304"/>
                <a:ea typeface="微软雅黑" panose="020B0503020204020204" charset="-122"/>
                <a:cs typeface="Times New Roman" panose="02020603050405020304"/>
                <a:sym typeface="Times New Roman" panose="02020603050405020304"/>
              </a:rPr>
              <a:t>×</a:t>
            </a:r>
            <a:endParaRPr lang="zh-CN" altLang="en-US" sz="4000" b="1" dirty="0">
              <a:solidFill>
                <a:srgbClr val="C00000"/>
              </a:solidFill>
              <a:latin typeface="Times New Roman" panose="02020603050405020304"/>
              <a:ea typeface="微软雅黑" panose="020B0503020204020204" charset="-122"/>
              <a:sym typeface="Times New Roman" panose="02020603050405020304"/>
            </a:endParaRPr>
          </a:p>
        </p:txBody>
      </p:sp>
    </p:spTree>
    <p:extLst>
      <p:ext uri="{BB962C8B-B14F-4D97-AF65-F5344CB8AC3E}">
        <p14:creationId xmlns:p14="http://schemas.microsoft.com/office/powerpoint/2010/main" val="1076049741"/>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linds(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linds(horizont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blinds(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utoUpdateAnimBg="0"/>
      <p:bldP spid="5" grpId="0" autoUpdateAnimBg="0"/>
      <p:bldP spid="6" grpId="0" autoUpdateAnimBg="0"/>
      <p:bldP spid="7" grpId="0" autoUpdateAnimBg="0"/>
      <p:bldP spid="8" grpId="0" autoUpdateAnimBg="0"/>
      <p:bldP spid="9" grpId="0" autoUpdateAnimBg="0"/>
      <p:bldP spid="10" grpId="0" autoUpdateAnimBg="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8909" y="1362813"/>
            <a:ext cx="1080135" cy="553998"/>
          </a:xfrm>
          <a:prstGeom prst="rect">
            <a:avLst/>
          </a:prstGeom>
          <a:noFill/>
        </p:spPr>
        <p:txBody>
          <a:bodyPr wrap="square" rtlCol="0">
            <a:spAutoFit/>
          </a:bodyPr>
          <a:lstStyle/>
          <a:p>
            <a:r>
              <a:rPr lang="en-US" altLang="zh-CN" sz="3000" b="1" dirty="0">
                <a:solidFill>
                  <a:srgbClr val="C00000"/>
                </a:solidFill>
                <a:latin typeface="Times New Roman" pitchFamily="18" charset="0"/>
                <a:ea typeface="华文细黑" pitchFamily="2" charset="-122"/>
                <a:cs typeface="Times New Roman" pitchFamily="18" charset="0"/>
              </a:rPr>
              <a:t>C</a:t>
            </a:r>
            <a:endParaRPr lang="zh-CN" altLang="en-US" sz="3000" b="1" dirty="0">
              <a:solidFill>
                <a:srgbClr val="C00000"/>
              </a:solidFill>
              <a:latin typeface="Times New Roman" pitchFamily="18" charset="0"/>
              <a:ea typeface="华文细黑" pitchFamily="2" charset="-122"/>
              <a:cs typeface="Times New Roman" pitchFamily="18" charset="0"/>
            </a:endParaRPr>
          </a:p>
        </p:txBody>
      </p:sp>
      <p:sp>
        <p:nvSpPr>
          <p:cNvPr id="6" name="矩形 5"/>
          <p:cNvSpPr/>
          <p:nvPr/>
        </p:nvSpPr>
        <p:spPr>
          <a:xfrm>
            <a:off x="106615" y="620649"/>
            <a:ext cx="11810444" cy="1259231"/>
          </a:xfrm>
          <a:prstGeom prst="rect">
            <a:avLst/>
          </a:prstGeom>
        </p:spPr>
        <p:txBody>
          <a:bodyPr wrap="square" lIns="121898" tIns="60948" rIns="121898" bIns="60948">
            <a:spAutoFit/>
          </a:bodyPr>
          <a:lstStyle/>
          <a:p>
            <a:pPr marL="252000" indent="-457200">
              <a:lnSpc>
                <a:spcPct val="150000"/>
              </a:lnSpc>
              <a:spcAft>
                <a:spcPts val="0"/>
              </a:spcAft>
              <a:tabLst>
                <a:tab pos="2970530" algn="l"/>
              </a:tabLst>
            </a:pP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2.(</a:t>
            </a:r>
            <a:r>
              <a:rPr lang="zh-CN" altLang="zh-CN" sz="2600" b="1">
                <a:latin typeface="Times New Roman" panose="02020603050405020304" pitchFamily="18" charset="0"/>
                <a:cs typeface="Times New Roman" panose="02020603050405020304" pitchFamily="18" charset="0"/>
              </a:rPr>
              <a:t>人教版选择性必修第二册</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P6T1</a:t>
            </a:r>
            <a:r>
              <a:rPr lang="zh-CN" altLang="zh-CN" sz="2600" b="1">
                <a:latin typeface="Times New Roman" panose="02020603050405020304" pitchFamily="18" charset="0"/>
                <a:cs typeface="Times New Roman" panose="02020603050405020304" pitchFamily="18" charset="0"/>
              </a:rPr>
              <a:t>改编</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下面的几个图显示了磁场对通电直导线的作用力</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其中正确的是</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r>
              <a:rPr lang="zh-CN" altLang="zh-CN" sz="2600">
                <a:latin typeface="Times New Roman" panose="02020603050405020304" pitchFamily="18" charset="0"/>
                <a:ea typeface="微软雅黑" panose="020B0503020204020204" pitchFamily="34" charset="-122"/>
                <a:cs typeface="Times New Roman" panose="02020603050405020304" pitchFamily="18" charset="0"/>
              </a:rPr>
              <a:t>　　</a:t>
            </a:r>
            <a:r>
              <a:rPr lang="en-US" altLang="zh-CN" sz="2600">
                <a:latin typeface="Times New Roman" panose="02020603050405020304" pitchFamily="18" charset="0"/>
                <a:ea typeface="微软雅黑" panose="020B0503020204020204" pitchFamily="34" charset="-122"/>
                <a:cs typeface="Times New Roman" panose="02020603050405020304" pitchFamily="18" charset="0"/>
              </a:rPr>
              <a:t>)</a:t>
            </a:r>
            <a:endParaRPr lang="zh-CN" altLang="zh-CN" sz="1150">
              <a:latin typeface="Calibri" panose="020F0502020204030204" pitchFamily="34" charset="0"/>
              <a:cs typeface="Times New Roman" panose="02020603050405020304" pitchFamily="18" charset="0"/>
            </a:endParaRPr>
          </a:p>
        </p:txBody>
      </p:sp>
      <p:pic>
        <p:nvPicPr>
          <p:cNvPr id="5" name="image117.jpeg"/>
          <p:cNvPicPr/>
          <p:nvPr/>
        </p:nvPicPr>
        <p:blipFill>
          <a:blip r:embed="rId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366990" y="2132838"/>
            <a:ext cx="4140200" cy="3887464"/>
          </a:xfrm>
          <a:prstGeom prst="rect">
            <a:avLst/>
          </a:prstGeom>
        </p:spPr>
      </p:pic>
    </p:spTree>
    <p:extLst>
      <p:ext uri="{BB962C8B-B14F-4D97-AF65-F5344CB8AC3E}">
        <p14:creationId xmlns:p14="http://schemas.microsoft.com/office/powerpoint/2010/main" val="522077533"/>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717550" y="1079250"/>
            <a:ext cx="11474450" cy="4096389"/>
          </a:xfrm>
          <a:prstGeom prst="rect">
            <a:avLst/>
          </a:prstGeom>
          <a:solidFill>
            <a:srgbClr val="2E75B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schemeClr val="accent6">
                  <a:lumMod val="75000"/>
                </a:schemeClr>
              </a:solidFill>
            </a:endParaRPr>
          </a:p>
        </p:txBody>
      </p:sp>
      <p:sp>
        <p:nvSpPr>
          <p:cNvPr id="10" name="五边形 9"/>
          <p:cNvSpPr/>
          <p:nvPr>
            <p:custDataLst>
              <p:tags r:id="rId2"/>
            </p:custDataLst>
          </p:nvPr>
        </p:nvSpPr>
        <p:spPr>
          <a:xfrm>
            <a:off x="4763" y="1079250"/>
            <a:ext cx="3287712" cy="4094802"/>
          </a:xfrm>
          <a:prstGeom prst="homePlate">
            <a:avLst>
              <a:gd name="adj" fmla="val 59526"/>
            </a:avLst>
          </a:prstGeom>
          <a:solidFill>
            <a:srgbClr val="1F4E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white"/>
              </a:solidFill>
            </a:endParaRPr>
          </a:p>
        </p:txBody>
      </p:sp>
      <p:sp>
        <p:nvSpPr>
          <p:cNvPr id="11" name="燕尾形 10"/>
          <p:cNvSpPr/>
          <p:nvPr>
            <p:custDataLst>
              <p:tags r:id="rId3"/>
            </p:custDataLst>
          </p:nvPr>
        </p:nvSpPr>
        <p:spPr>
          <a:xfrm>
            <a:off x="1582739" y="1079250"/>
            <a:ext cx="2333625" cy="4096389"/>
          </a:xfrm>
          <a:prstGeom prst="chevron">
            <a:avLst>
              <a:gd name="adj" fmla="val 85127"/>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kumimoji="1" lang="zh-CN" altLang="en-US">
              <a:solidFill>
                <a:prstClr val="black"/>
              </a:solidFill>
            </a:endParaRPr>
          </a:p>
        </p:txBody>
      </p:sp>
      <p:sp>
        <p:nvSpPr>
          <p:cNvPr id="29700" name="文本框 44"/>
          <p:cNvSpPr txBox="1">
            <a:spLocks noChangeArrowheads="1"/>
          </p:cNvSpPr>
          <p:nvPr/>
        </p:nvSpPr>
        <p:spPr bwMode="auto">
          <a:xfrm>
            <a:off x="4368800" y="1269231"/>
            <a:ext cx="6515100" cy="1006242"/>
          </a:xfrm>
          <a:prstGeom prst="rect">
            <a:avLst/>
          </a:prstGeom>
          <a:noFill/>
          <a:ln w="9525">
            <a:noFill/>
            <a:miter lim="800000"/>
          </a:ln>
        </p:spPr>
        <p:txBody>
          <a:bodyPr>
            <a:spAutoFit/>
          </a:bodyPr>
          <a:lstStyle/>
          <a:p>
            <a:r>
              <a:rPr lang="zh-CN" altLang="en-US" sz="60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rPr>
              <a:t>研透核心考点</a:t>
            </a:r>
          </a:p>
        </p:txBody>
      </p:sp>
      <p:sp>
        <p:nvSpPr>
          <p:cNvPr id="29701" name="文本框 18"/>
          <p:cNvSpPr txBox="1">
            <a:spLocks noChangeArrowheads="1"/>
          </p:cNvSpPr>
          <p:nvPr>
            <p:custDataLst>
              <p:tags r:id="rId4"/>
            </p:custDataLst>
          </p:nvPr>
        </p:nvSpPr>
        <p:spPr bwMode="auto">
          <a:xfrm>
            <a:off x="1610038" y="2349116"/>
            <a:ext cx="989786" cy="1179428"/>
          </a:xfrm>
          <a:prstGeom prst="rect">
            <a:avLst/>
          </a:prstGeom>
          <a:noFill/>
          <a:ln w="9525">
            <a:noFill/>
            <a:miter lim="800000"/>
          </a:ln>
        </p:spPr>
        <p:txBody>
          <a:bodyPr/>
          <a:lstStyle/>
          <a:p>
            <a:pPr algn="dist"/>
            <a:r>
              <a:rPr kumimoji="1" lang="en-US" altLang="zh-CN" sz="8800" b="1" dirty="0">
                <a:solidFill>
                  <a:srgbClr val="FFFFFF"/>
                </a:solidFill>
                <a:latin typeface="微软雅黑" panose="020B0503020204020204" pitchFamily="34" charset="-122"/>
                <a:ea typeface="微软雅黑" panose="020B0503020204020204" pitchFamily="34" charset="-122"/>
                <a:cs typeface="微软雅黑" panose="020B0503020204020204" pitchFamily="34" charset="-122"/>
              </a:rPr>
              <a:t>2</a:t>
            </a:r>
          </a:p>
        </p:txBody>
      </p:sp>
      <p:sp>
        <p:nvSpPr>
          <p:cNvPr id="14" name="圆角矩形 13">
            <a:hlinkClick r:id="rId7" action="ppaction://hlinksldjump"/>
          </p:cNvPr>
          <p:cNvSpPr/>
          <p:nvPr/>
        </p:nvSpPr>
        <p:spPr>
          <a:xfrm>
            <a:off x="4295613" y="314093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考点二　安培力的分析与计算</a:t>
            </a:r>
            <a:endParaRPr lang="zh-CN" altLang="zh-CN" sz="2600" b="1" kern="100" dirty="0">
              <a:solidFill>
                <a:schemeClr val="bg1"/>
              </a:solidFill>
              <a:latin typeface="微软雅黑" panose="020B0503020204020204" pitchFamily="34" charset="-122"/>
              <a:ea typeface="微软雅黑" panose="020B0503020204020204" pitchFamily="34" charset="-122"/>
              <a:cs typeface="Times New Roman" panose="02020603050405020304"/>
            </a:endParaRPr>
          </a:p>
        </p:txBody>
      </p:sp>
      <p:sp>
        <p:nvSpPr>
          <p:cNvPr id="15" name="圆角矩形 14">
            <a:hlinkClick r:id="rId8" action="ppaction://hlinksldjump"/>
          </p:cNvPr>
          <p:cNvSpPr/>
          <p:nvPr/>
        </p:nvSpPr>
        <p:spPr>
          <a:xfrm>
            <a:off x="4295613" y="2427888"/>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pPr>
            <a:r>
              <a:rPr lang="zh-CN" altLang="en-US" sz="2600" b="1">
                <a:solidFill>
                  <a:schemeClr val="bg1"/>
                </a:solidFill>
                <a:latin typeface="微软雅黑" panose="020B0503020204020204" pitchFamily="34" charset="-122"/>
                <a:ea typeface="微软雅黑" panose="020B0503020204020204" pitchFamily="34" charset="-122"/>
              </a:rPr>
              <a:t>考点一　安培定则　磁场的叠加</a:t>
            </a:r>
            <a:endParaRPr lang="zh-CN" altLang="en-US" sz="2600" b="1" dirty="0">
              <a:solidFill>
                <a:schemeClr val="bg1"/>
              </a:solidFill>
              <a:latin typeface="微软雅黑" panose="020B0503020204020204" pitchFamily="34" charset="-122"/>
              <a:ea typeface="微软雅黑" panose="020B0503020204020204" pitchFamily="34" charset="-122"/>
            </a:endParaRPr>
          </a:p>
        </p:txBody>
      </p:sp>
      <p:sp>
        <p:nvSpPr>
          <p:cNvPr id="16" name="圆角矩形 15">
            <a:hlinkClick r:id="rId9" action="ppaction://hlinksldjump"/>
          </p:cNvPr>
          <p:cNvSpPr/>
          <p:nvPr/>
        </p:nvSpPr>
        <p:spPr>
          <a:xfrm>
            <a:off x="4295926" y="3854309"/>
            <a:ext cx="7560000" cy="518160"/>
          </a:xfrm>
          <a:prstGeom prst="round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0000"/>
              </a:lnSpc>
              <a:spcAft>
                <a:spcPts val="0"/>
              </a:spcAft>
            </a:pPr>
            <a:r>
              <a:rPr lang="zh-CN" altLang="en-US" sz="2600" b="1">
                <a:solidFill>
                  <a:schemeClr val="bg1"/>
                </a:solidFill>
                <a:latin typeface="微软雅黑" panose="020B0503020204020204" pitchFamily="34" charset="-122"/>
                <a:ea typeface="微软雅黑" panose="020B0503020204020204" pitchFamily="34" charset="-122"/>
              </a:rPr>
              <a:t>考点三　安培力作用下的平衡与加速问题</a:t>
            </a:r>
            <a:endParaRPr lang="zh-CN" altLang="zh-CN" sz="2400" b="1" kern="100" dirty="0">
              <a:solidFill>
                <a:schemeClr val="bg1"/>
              </a:solidFill>
              <a:effectLst/>
              <a:latin typeface="微软雅黑" panose="020B0503020204020204" pitchFamily="34" charset="-122"/>
              <a:ea typeface="微软雅黑" panose="020B0503020204020204" pitchFamily="34" charset="-122"/>
              <a:cs typeface="Times New Roman" panose="02020603050405020304"/>
            </a:endParaRPr>
          </a:p>
        </p:txBody>
      </p:sp>
    </p:spTree>
    <p:extLst>
      <p:ext uri="{BB962C8B-B14F-4D97-AF65-F5344CB8AC3E}">
        <p14:creationId xmlns:p14="http://schemas.microsoft.com/office/powerpoint/2010/main" val="3946383484"/>
      </p:ext>
    </p:extLst>
  </p:cSld>
  <p:clrMapOvr>
    <a:masterClrMapping/>
  </p:clrMapOvr>
  <p:transition spd="slow"/>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CBE9C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135</TotalTime>
  <Words>2362</Words>
  <Application>Microsoft Office PowerPoint</Application>
  <PresentationFormat>自定义</PresentationFormat>
  <Paragraphs>249</Paragraphs>
  <Slides>49</Slides>
  <Notes>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49</vt:i4>
      </vt:variant>
    </vt:vector>
  </HeadingPairs>
  <TitlesOfParts>
    <vt:vector size="64" baseType="lpstr">
      <vt:lpstr>等线</vt:lpstr>
      <vt:lpstr>方正黑体_GBK</vt:lpstr>
      <vt:lpstr>黑体</vt:lpstr>
      <vt:lpstr>华文细黑</vt:lpstr>
      <vt:lpstr>宋体</vt:lpstr>
      <vt:lpstr>微软雅黑</vt:lpstr>
      <vt:lpstr>Arial</vt:lpstr>
      <vt:lpstr>Book Antiqua</vt:lpstr>
      <vt:lpstr>Calibri</vt:lpstr>
      <vt:lpstr>Cambria</vt:lpstr>
      <vt:lpstr>Cambria Math</vt:lpstr>
      <vt:lpstr>Courier New</vt:lpstr>
      <vt:lpstr>Impact</vt:lpstr>
      <vt:lpstr>Times New Roman</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微软中国</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微软用户</dc:creator>
  <cp:lastModifiedBy>JBY</cp:lastModifiedBy>
  <cp:revision>54</cp:revision>
  <dcterms:created xsi:type="dcterms:W3CDTF">2024-01-15T03:14:15Z</dcterms:created>
  <dcterms:modified xsi:type="dcterms:W3CDTF">2026-03-11T00:32:10Z</dcterms:modified>
</cp:coreProperties>
</file>