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notesSlides/notesSlide1.xml" ContentType="application/vnd.openxmlformats-officedocument.presentationml.notesSlide+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notesSlides/notesSlide2.xml" ContentType="application/vnd.openxmlformats-officedocument.presentationml.notesSlide+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notesSlides/notesSlide3.xml" ContentType="application/vnd.openxmlformats-officedocument.presentationml.notesSlide+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51"/>
  </p:notesMasterIdLst>
  <p:handoutMasterIdLst>
    <p:handoutMasterId r:id="rId52"/>
  </p:handoutMasterIdLst>
  <p:sldIdLst>
    <p:sldId id="340" r:id="rId2"/>
    <p:sldId id="257" r:id="rId3"/>
    <p:sldId id="341" r:id="rId4"/>
    <p:sldId id="342" r:id="rId5"/>
    <p:sldId id="343" r:id="rId6"/>
    <p:sldId id="344" r:id="rId7"/>
    <p:sldId id="351" r:id="rId8"/>
    <p:sldId id="352" r:id="rId9"/>
    <p:sldId id="355" r:id="rId10"/>
    <p:sldId id="356" r:id="rId11"/>
    <p:sldId id="357" r:id="rId12"/>
    <p:sldId id="490" r:id="rId13"/>
    <p:sldId id="491" r:id="rId14"/>
    <p:sldId id="430" r:id="rId15"/>
    <p:sldId id="367" r:id="rId16"/>
    <p:sldId id="437" r:id="rId17"/>
    <p:sldId id="492" r:id="rId18"/>
    <p:sldId id="493" r:id="rId19"/>
    <p:sldId id="494" r:id="rId20"/>
    <p:sldId id="443" r:id="rId21"/>
    <p:sldId id="444" r:id="rId22"/>
    <p:sldId id="445" r:id="rId23"/>
    <p:sldId id="446" r:id="rId24"/>
    <p:sldId id="447" r:id="rId25"/>
    <p:sldId id="448" r:id="rId26"/>
    <p:sldId id="495" r:id="rId27"/>
    <p:sldId id="496" r:id="rId28"/>
    <p:sldId id="497" r:id="rId29"/>
    <p:sldId id="449" r:id="rId30"/>
    <p:sldId id="450" r:id="rId31"/>
    <p:sldId id="400" r:id="rId32"/>
    <p:sldId id="402" r:id="rId33"/>
    <p:sldId id="403" r:id="rId34"/>
    <p:sldId id="406" r:id="rId35"/>
    <p:sldId id="407" r:id="rId36"/>
    <p:sldId id="408" r:id="rId37"/>
    <p:sldId id="410" r:id="rId38"/>
    <p:sldId id="411" r:id="rId39"/>
    <p:sldId id="412" r:id="rId40"/>
    <p:sldId id="413" r:id="rId41"/>
    <p:sldId id="414" r:id="rId42"/>
    <p:sldId id="415" r:id="rId43"/>
    <p:sldId id="416" r:id="rId44"/>
    <p:sldId id="417" r:id="rId45"/>
    <p:sldId id="418" r:id="rId46"/>
    <p:sldId id="419" r:id="rId47"/>
    <p:sldId id="420" r:id="rId48"/>
    <p:sldId id="421" r:id="rId49"/>
    <p:sldId id="428" r:id="rId50"/>
  </p:sldIdLst>
  <p:sldSz cx="12190413"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E75B6"/>
    <a:srgbClr val="1F4E79"/>
    <a:srgbClr val="3E6CA4"/>
    <a:srgbClr val="70AD47"/>
    <a:srgbClr val="548235"/>
    <a:srgbClr val="385723"/>
    <a:srgbClr val="C5E0B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457" autoAdjust="0"/>
    <p:restoredTop sz="94660"/>
  </p:normalViewPr>
  <p:slideViewPr>
    <p:cSldViewPr>
      <p:cViewPr>
        <p:scale>
          <a:sx n="75" d="100"/>
          <a:sy n="75" d="100"/>
        </p:scale>
        <p:origin x="666" y="336"/>
      </p:cViewPr>
      <p:guideLst>
        <p:guide orient="horz" pos="2160"/>
        <p:guide pos="3840"/>
      </p:guideLst>
    </p:cSldViewPr>
  </p:slideViewPr>
  <p:notesTextViewPr>
    <p:cViewPr>
      <p:scale>
        <a:sx n="1" d="1"/>
        <a:sy n="1" d="1"/>
      </p:scale>
      <p:origin x="0" y="0"/>
    </p:cViewPr>
  </p:notesTextViewPr>
  <p:notesViewPr>
    <p:cSldViewPr>
      <p:cViewPr varScale="1">
        <p:scale>
          <a:sx n="68" d="100"/>
          <a:sy n="68" d="100"/>
        </p:scale>
        <p:origin x="-2856" y="-90"/>
      </p:cViewPr>
      <p:guideLst>
        <p:guide orient="horz" pos="2880"/>
        <p:guide pos="2160"/>
      </p:guideLst>
    </p:cSldViewPr>
  </p:notesViewPr>
  <p:gridSpacing cx="216027" cy="216027"/>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notesMaster" Target="notesMasters/notesMaster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A6300445-E839-4BDF-8DF2-D8143818C84A}" type="datetimeFigureOut">
              <a:rPr lang="zh-CN" altLang="en-US" smtClean="0"/>
              <a:t>2026/3/11</a:t>
            </a:fld>
            <a:endParaRPr lang="zh-CN" altLang="en-US"/>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zh-CN" altLang="en-US"/>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24011EFD-9855-4AE3-A504-77F50F4EB6D2}" type="slidenum">
              <a:rPr lang="zh-CN" altLang="en-US" smtClean="0"/>
              <a:t>‹#›</a:t>
            </a:fld>
            <a:endParaRPr lang="zh-CN" altLang="en-US"/>
          </a:p>
        </p:txBody>
      </p:sp>
    </p:spTree>
    <p:extLst>
      <p:ext uri="{BB962C8B-B14F-4D97-AF65-F5344CB8AC3E}">
        <p14:creationId xmlns:p14="http://schemas.microsoft.com/office/powerpoint/2010/main" val="88556769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A789916-5EC3-4590-8CB1-0934F6982E25}" type="datetimeFigureOut">
              <a:rPr lang="zh-CN" altLang="en-US" smtClean="0"/>
              <a:t>2026/3/11</a:t>
            </a:fld>
            <a:endParaRPr lang="zh-CN" altLang="en-US"/>
          </a:p>
        </p:txBody>
      </p:sp>
      <p:sp>
        <p:nvSpPr>
          <p:cNvPr id="4" name="幻灯片图像占位符 3"/>
          <p:cNvSpPr>
            <a:spLocks noGrp="1" noRot="1" noChangeAspect="1"/>
          </p:cNvSpPr>
          <p:nvPr>
            <p:ph type="sldImg" idx="2"/>
          </p:nvPr>
        </p:nvSpPr>
        <p:spPr>
          <a:xfrm>
            <a:off x="382588" y="685800"/>
            <a:ext cx="6092825" cy="34290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FD7603B-E5D8-42A3-B21E-4A6C6E9A9061}" type="slidenum">
              <a:rPr lang="zh-CN" altLang="en-US" smtClean="0"/>
              <a:t>‹#›</a:t>
            </a:fld>
            <a:endParaRPr lang="zh-CN" altLang="en-US"/>
          </a:p>
        </p:txBody>
      </p:sp>
    </p:spTree>
    <p:extLst>
      <p:ext uri="{BB962C8B-B14F-4D97-AF65-F5344CB8AC3E}">
        <p14:creationId xmlns:p14="http://schemas.microsoft.com/office/powerpoint/2010/main" val="245003187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ln>
        </p:spPr>
      </p:sp>
      <p:sp>
        <p:nvSpPr>
          <p:cNvPr id="24578" name="备注占位符 2"/>
          <p:cNvSpPr>
            <a:spLocks noGrp="1"/>
          </p:cNvSpPr>
          <p:nvPr>
            <p:ph type="body" idx="1"/>
          </p:nvPr>
        </p:nvSpPr>
        <p:spPr bwMode="auto">
          <a:noFill/>
        </p:spPr>
        <p:txBody>
          <a:bodyPr wrap="square" numCol="1" anchor="t" anchorCtr="0" compatLnSpc="1"/>
          <a:lstStyle/>
          <a:p>
            <a:pPr eaLnBrk="1" hangingPunct="1">
              <a:spcBef>
                <a:spcPct val="0"/>
              </a:spcBef>
            </a:pPr>
            <a:endParaRPr lang="zh-CN" altLang="en-US" smtClean="0"/>
          </a:p>
        </p:txBody>
      </p:sp>
      <p:sp>
        <p:nvSpPr>
          <p:cNvPr id="22531" name="灯片编号占位符 3"/>
          <p:cNvSpPr>
            <a:spLocks noGrp="1"/>
          </p:cNvSpPr>
          <p:nvPr>
            <p:ph type="sldNum" sz="quarter" idx="5"/>
          </p:nvPr>
        </p:nvSpPr>
        <p:spPr bwMode="auto">
          <a:ln>
            <a:miter lim="800000"/>
          </a:ln>
        </p:spPr>
        <p:txBody>
          <a:bodyPr wrap="square" numCol="1" anchorCtr="0" compatLnSpc="1"/>
          <a:lstStyle/>
          <a:p>
            <a:pPr defTabSz="913130" fontAlgn="base">
              <a:spcBef>
                <a:spcPct val="0"/>
              </a:spcBef>
              <a:spcAft>
                <a:spcPct val="0"/>
              </a:spcAft>
              <a:defRPr/>
            </a:pPr>
            <a:fld id="{3DA328A3-5788-47D9-A28A-7D88FF43481A}" type="slidenum">
              <a:rPr lang="zh-CN" altLang="en-US">
                <a:cs typeface="等线"/>
              </a:rPr>
              <a:t>3</a:t>
            </a:fld>
            <a:endParaRPr lang="en-US" altLang="zh-CN">
              <a:cs typeface="等线"/>
            </a:endParaRPr>
          </a:p>
        </p:txBody>
      </p:sp>
    </p:spTree>
    <p:extLst>
      <p:ext uri="{BB962C8B-B14F-4D97-AF65-F5344CB8AC3E}">
        <p14:creationId xmlns:p14="http://schemas.microsoft.com/office/powerpoint/2010/main" val="149619166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ln>
        </p:spPr>
      </p:sp>
      <p:sp>
        <p:nvSpPr>
          <p:cNvPr id="26626" name="备注占位符 2"/>
          <p:cNvSpPr>
            <a:spLocks noGrp="1"/>
          </p:cNvSpPr>
          <p:nvPr>
            <p:ph type="body" idx="1"/>
          </p:nvPr>
        </p:nvSpPr>
        <p:spPr bwMode="auto">
          <a:noFill/>
        </p:spPr>
        <p:txBody>
          <a:bodyPr wrap="square" numCol="1" anchor="t" anchorCtr="0" compatLnSpc="1"/>
          <a:lstStyle/>
          <a:p>
            <a:pPr eaLnBrk="1" hangingPunct="1">
              <a:spcBef>
                <a:spcPct val="0"/>
              </a:spcBef>
            </a:pPr>
            <a:endParaRPr lang="zh-CN" altLang="en-US" smtClean="0"/>
          </a:p>
        </p:txBody>
      </p:sp>
      <p:sp>
        <p:nvSpPr>
          <p:cNvPr id="24579" name="灯片编号占位符 3"/>
          <p:cNvSpPr>
            <a:spLocks noGrp="1"/>
          </p:cNvSpPr>
          <p:nvPr>
            <p:ph type="sldNum" sz="quarter" idx="5"/>
          </p:nvPr>
        </p:nvSpPr>
        <p:spPr bwMode="auto">
          <a:ln>
            <a:miter lim="800000"/>
          </a:ln>
        </p:spPr>
        <p:txBody>
          <a:bodyPr wrap="square" numCol="1" anchorCtr="0" compatLnSpc="1"/>
          <a:lstStyle/>
          <a:p>
            <a:pPr defTabSz="913130" fontAlgn="base">
              <a:spcBef>
                <a:spcPct val="0"/>
              </a:spcBef>
              <a:spcAft>
                <a:spcPct val="0"/>
              </a:spcAft>
              <a:defRPr/>
            </a:pPr>
            <a:fld id="{0650B867-F795-4F84-A254-C0BFD5E58CCC}" type="slidenum">
              <a:rPr lang="zh-CN" altLang="en-US">
                <a:cs typeface="等线"/>
              </a:rPr>
              <a:t>4</a:t>
            </a:fld>
            <a:endParaRPr lang="en-US" altLang="zh-CN">
              <a:cs typeface="等线"/>
            </a:endParaRPr>
          </a:p>
        </p:txBody>
      </p:sp>
    </p:spTree>
    <p:extLst>
      <p:ext uri="{BB962C8B-B14F-4D97-AF65-F5344CB8AC3E}">
        <p14:creationId xmlns:p14="http://schemas.microsoft.com/office/powerpoint/2010/main" val="195319199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幻灯片图像占位符 1"/>
          <p:cNvSpPr>
            <a:spLocks noGrp="1" noRot="1" noChangeAspect="1"/>
          </p:cNvSpPr>
          <p:nvPr>
            <p:ph type="sldImg"/>
          </p:nvPr>
        </p:nvSpPr>
        <p:spPr bwMode="auto">
          <a:noFill/>
          <a:ln>
            <a:solidFill>
              <a:srgbClr val="000000"/>
            </a:solidFill>
            <a:miter lim="800000"/>
          </a:ln>
        </p:spPr>
      </p:sp>
      <p:sp>
        <p:nvSpPr>
          <p:cNvPr id="30722" name="备注占位符 2"/>
          <p:cNvSpPr>
            <a:spLocks noGrp="1"/>
          </p:cNvSpPr>
          <p:nvPr>
            <p:ph type="body" idx="1"/>
          </p:nvPr>
        </p:nvSpPr>
        <p:spPr bwMode="auto">
          <a:noFill/>
        </p:spPr>
        <p:txBody>
          <a:bodyPr wrap="square" numCol="1" anchor="t" anchorCtr="0" compatLnSpc="1"/>
          <a:lstStyle/>
          <a:p>
            <a:pPr eaLnBrk="1" hangingPunct="1">
              <a:spcBef>
                <a:spcPct val="0"/>
              </a:spcBef>
            </a:pPr>
            <a:endParaRPr lang="zh-CN" altLang="en-US" smtClean="0"/>
          </a:p>
        </p:txBody>
      </p:sp>
      <p:sp>
        <p:nvSpPr>
          <p:cNvPr id="28675" name="灯片编号占位符 3"/>
          <p:cNvSpPr>
            <a:spLocks noGrp="1"/>
          </p:cNvSpPr>
          <p:nvPr>
            <p:ph type="sldNum" sz="quarter" idx="5"/>
          </p:nvPr>
        </p:nvSpPr>
        <p:spPr bwMode="auto">
          <a:ln>
            <a:miter lim="800000"/>
          </a:ln>
        </p:spPr>
        <p:txBody>
          <a:bodyPr wrap="square" numCol="1" anchorCtr="0" compatLnSpc="1"/>
          <a:lstStyle/>
          <a:p>
            <a:pPr defTabSz="913130" fontAlgn="base">
              <a:spcBef>
                <a:spcPct val="0"/>
              </a:spcBef>
              <a:spcAft>
                <a:spcPct val="0"/>
              </a:spcAft>
              <a:defRPr/>
            </a:pPr>
            <a:fld id="{759BCA74-9CA6-4A6E-B197-DE8BBDA0A9DF}" type="slidenum">
              <a:rPr lang="zh-CN" altLang="en-US">
                <a:cs typeface="等线"/>
              </a:rPr>
              <a:t>9</a:t>
            </a:fld>
            <a:endParaRPr lang="en-US" altLang="zh-CN">
              <a:cs typeface="等线"/>
            </a:endParaRPr>
          </a:p>
        </p:txBody>
      </p:sp>
    </p:spTree>
    <p:extLst>
      <p:ext uri="{BB962C8B-B14F-4D97-AF65-F5344CB8AC3E}">
        <p14:creationId xmlns:p14="http://schemas.microsoft.com/office/powerpoint/2010/main" val="288908492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slide" Target="../slides/slide3.xml"/><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slide" Target="../slides/slide3.xml"/><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slide" Target="../slides/slide3.xml"/><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slide" Target="../slides/slide3.xml"/><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8" Type="http://schemas.openxmlformats.org/officeDocument/2006/relationships/slide" Target="../slides/slide39.xml"/><Relationship Id="rId3" Type="http://schemas.openxmlformats.org/officeDocument/2006/relationships/slide" Target="../slides/slide43.xml"/><Relationship Id="rId7" Type="http://schemas.openxmlformats.org/officeDocument/2006/relationships/slide" Target="../slides/slide37.xml"/><Relationship Id="rId12" Type="http://schemas.openxmlformats.org/officeDocument/2006/relationships/slide" Target="../slides/slide3.xml"/><Relationship Id="rId2" Type="http://schemas.openxmlformats.org/officeDocument/2006/relationships/image" Target="../media/image1.jpeg"/><Relationship Id="rId1" Type="http://schemas.openxmlformats.org/officeDocument/2006/relationships/slideMaster" Target="../slideMasters/slideMaster1.xml"/><Relationship Id="rId6" Type="http://schemas.openxmlformats.org/officeDocument/2006/relationships/slide" Target="../slides/slide36.xml"/><Relationship Id="rId11" Type="http://schemas.openxmlformats.org/officeDocument/2006/relationships/slide" Target="../slides/slide47.xml"/><Relationship Id="rId5" Type="http://schemas.openxmlformats.org/officeDocument/2006/relationships/slide" Target="../slides/slide34.xml"/><Relationship Id="rId10" Type="http://schemas.openxmlformats.org/officeDocument/2006/relationships/slide" Target="../slides/slide45.xml"/><Relationship Id="rId4" Type="http://schemas.openxmlformats.org/officeDocument/2006/relationships/slide" Target="../slides/slide32.xml"/><Relationship Id="rId9" Type="http://schemas.openxmlformats.org/officeDocument/2006/relationships/slide" Target="../slides/slide4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1_标题幻灯片">
    <p:spTree>
      <p:nvGrpSpPr>
        <p:cNvPr id="1" name=""/>
        <p:cNvGrpSpPr/>
        <p:nvPr/>
      </p:nvGrpSpPr>
      <p:grpSpPr>
        <a:xfrm>
          <a:off x="0" y="0"/>
          <a:ext cx="0" cy="0"/>
          <a:chOff x="0" y="0"/>
          <a:chExt cx="0" cy="0"/>
        </a:xfrm>
      </p:grpSpPr>
      <p:pic>
        <p:nvPicPr>
          <p:cNvPr id="6" name="Picture 2" descr="F:\图片1.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0953" y="-36669"/>
            <a:ext cx="12312541" cy="6905102"/>
          </a:xfrm>
          <a:prstGeom prst="rect">
            <a:avLst/>
          </a:prstGeom>
          <a:noFill/>
          <a:extLst>
            <a:ext uri="{909E8E84-426E-40DD-AFC4-6F175D3DCCD1}">
              <a14:hiddenFill xmlns:a14="http://schemas.microsoft.com/office/drawing/2010/main">
                <a:solidFill>
                  <a:srgbClr val="FFFFFF"/>
                </a:solidFill>
              </a14:hiddenFill>
            </a:ext>
          </a:extLst>
        </p:spPr>
      </p:pic>
      <p:sp>
        <p:nvSpPr>
          <p:cNvPr id="11" name="动作按钮: 后退或前一项 10">
            <a:hlinkClick r:id="" action="ppaction://hlinkshowjump?jump=previousslide"/>
          </p:cNvPr>
          <p:cNvSpPr/>
          <p:nvPr userDrawn="1"/>
        </p:nvSpPr>
        <p:spPr>
          <a:xfrm>
            <a:off x="11156224" y="6427788"/>
            <a:ext cx="268570" cy="268606"/>
          </a:xfrm>
          <a:prstGeom prst="actionButtonBackPrevious">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12" name="动作按钮: 前进或下一项 11">
            <a:hlinkClick r:id="" action="ppaction://hlinkshowjump?jump=nextslide"/>
          </p:cNvPr>
          <p:cNvSpPr/>
          <p:nvPr userDrawn="1"/>
        </p:nvSpPr>
        <p:spPr>
          <a:xfrm>
            <a:off x="11535905" y="6427788"/>
            <a:ext cx="268570" cy="268606"/>
          </a:xfrm>
          <a:prstGeom prst="actionButtonForwardNex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13" name="动作按钮: 结束 12">
            <a:hlinkClick r:id="" action="ppaction://hlinkshowjump?jump=endshow"/>
          </p:cNvPr>
          <p:cNvSpPr/>
          <p:nvPr userDrawn="1"/>
        </p:nvSpPr>
        <p:spPr>
          <a:xfrm>
            <a:off x="11915587" y="6423661"/>
            <a:ext cx="276824" cy="276860"/>
          </a:xfrm>
          <a:prstGeom prst="actionButtonEnd">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14" name="TextBox 13">
            <a:hlinkClick r:id="rId3" action="ppaction://hlinksldjump"/>
          </p:cNvPr>
          <p:cNvSpPr txBox="1"/>
          <p:nvPr userDrawn="1"/>
        </p:nvSpPr>
        <p:spPr>
          <a:xfrm>
            <a:off x="10464693" y="6388632"/>
            <a:ext cx="595035" cy="338476"/>
          </a:xfrm>
          <a:prstGeom prst="rect">
            <a:avLst/>
          </a:prstGeom>
          <a:noFill/>
        </p:spPr>
        <p:txBody>
          <a:bodyPr wrap="none" lIns="91426" tIns="45712" rIns="91426" bIns="45712" rtlCol="0">
            <a:spAutoFit/>
          </a:bodyPr>
          <a:lstStyle/>
          <a:p>
            <a:r>
              <a:rPr lang="zh-CN" altLang="en-US" sz="1600" b="1" u="sng" dirty="0" smtClean="0">
                <a:solidFill>
                  <a:schemeClr val="accent1">
                    <a:lumMod val="75000"/>
                  </a:schemeClr>
                </a:solidFill>
                <a:latin typeface="微软雅黑" pitchFamily="34" charset="-122"/>
                <a:ea typeface="微软雅黑" pitchFamily="34" charset="-122"/>
              </a:rPr>
              <a:t>目录</a:t>
            </a:r>
            <a:endParaRPr lang="zh-CN" altLang="en-US" sz="1600" b="1" u="sng" dirty="0">
              <a:solidFill>
                <a:schemeClr val="accent1">
                  <a:lumMod val="75000"/>
                </a:schemeClr>
              </a:solidFill>
              <a:latin typeface="微软雅黑" pitchFamily="34" charset="-122"/>
              <a:ea typeface="微软雅黑" pitchFamily="34" charset="-122"/>
            </a:endParaRPr>
          </a:p>
        </p:txBody>
      </p:sp>
    </p:spTree>
    <p:extLst>
      <p:ext uri="{BB962C8B-B14F-4D97-AF65-F5344CB8AC3E}">
        <p14:creationId xmlns:p14="http://schemas.microsoft.com/office/powerpoint/2010/main" val="1454544365"/>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6_标题幻灯片">
    <p:spTree>
      <p:nvGrpSpPr>
        <p:cNvPr id="1" name=""/>
        <p:cNvGrpSpPr/>
        <p:nvPr/>
      </p:nvGrpSpPr>
      <p:grpSpPr>
        <a:xfrm>
          <a:off x="0" y="0"/>
          <a:ext cx="0" cy="0"/>
          <a:chOff x="0" y="0"/>
          <a:chExt cx="0" cy="0"/>
        </a:xfrm>
      </p:grpSpPr>
      <p:pic>
        <p:nvPicPr>
          <p:cNvPr id="7" name="Picture 2" descr="F:\图片1.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2483"/>
            <a:ext cx="12190636" cy="6836735"/>
          </a:xfrm>
          <a:prstGeom prst="rect">
            <a:avLst/>
          </a:prstGeom>
          <a:noFill/>
          <a:extLst>
            <a:ext uri="{909E8E84-426E-40DD-AFC4-6F175D3DCCD1}">
              <a14:hiddenFill xmlns:a14="http://schemas.microsoft.com/office/drawing/2010/main">
                <a:solidFill>
                  <a:srgbClr val="FFFFFF"/>
                </a:solidFill>
              </a14:hiddenFill>
            </a:ext>
          </a:extLst>
        </p:spPr>
      </p:pic>
      <p:sp>
        <p:nvSpPr>
          <p:cNvPr id="12" name="动作按钮: 后退或前一项 11">
            <a:hlinkClick r:id="" action="ppaction://hlinkshowjump?jump=previousslide"/>
          </p:cNvPr>
          <p:cNvSpPr/>
          <p:nvPr userDrawn="1"/>
        </p:nvSpPr>
        <p:spPr>
          <a:xfrm>
            <a:off x="11156224" y="6427788"/>
            <a:ext cx="268570" cy="268606"/>
          </a:xfrm>
          <a:prstGeom prst="actionButtonBackPrevious">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13" name="动作按钮: 前进或下一项 12">
            <a:hlinkClick r:id="" action="ppaction://hlinkshowjump?jump=nextslide"/>
          </p:cNvPr>
          <p:cNvSpPr/>
          <p:nvPr userDrawn="1"/>
        </p:nvSpPr>
        <p:spPr>
          <a:xfrm>
            <a:off x="11535905" y="6427788"/>
            <a:ext cx="268570" cy="268606"/>
          </a:xfrm>
          <a:prstGeom prst="actionButtonForwardNex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14" name="动作按钮: 结束 13">
            <a:hlinkClick r:id="" action="ppaction://hlinkshowjump?jump=endshow"/>
          </p:cNvPr>
          <p:cNvSpPr/>
          <p:nvPr userDrawn="1"/>
        </p:nvSpPr>
        <p:spPr>
          <a:xfrm>
            <a:off x="11915587" y="6423661"/>
            <a:ext cx="276824" cy="276860"/>
          </a:xfrm>
          <a:prstGeom prst="actionButtonEnd">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15" name="TextBox 14">
            <a:hlinkClick r:id="rId3" action="ppaction://hlinksldjump"/>
          </p:cNvPr>
          <p:cNvSpPr txBox="1"/>
          <p:nvPr userDrawn="1"/>
        </p:nvSpPr>
        <p:spPr>
          <a:xfrm>
            <a:off x="10464693" y="6388632"/>
            <a:ext cx="595035" cy="338476"/>
          </a:xfrm>
          <a:prstGeom prst="rect">
            <a:avLst/>
          </a:prstGeom>
          <a:noFill/>
        </p:spPr>
        <p:txBody>
          <a:bodyPr wrap="none" lIns="91426" tIns="45712" rIns="91426" bIns="45712" rtlCol="0">
            <a:spAutoFit/>
          </a:bodyPr>
          <a:lstStyle/>
          <a:p>
            <a:r>
              <a:rPr lang="zh-CN" altLang="en-US" sz="1600" b="1" u="sng" dirty="0" smtClean="0">
                <a:solidFill>
                  <a:schemeClr val="accent1">
                    <a:lumMod val="75000"/>
                  </a:schemeClr>
                </a:solidFill>
                <a:latin typeface="微软雅黑" pitchFamily="34" charset="-122"/>
                <a:ea typeface="微软雅黑" pitchFamily="34" charset="-122"/>
              </a:rPr>
              <a:t>目录</a:t>
            </a:r>
            <a:endParaRPr lang="zh-CN" altLang="en-US" sz="1600" b="1" u="sng" dirty="0">
              <a:solidFill>
                <a:schemeClr val="accent1">
                  <a:lumMod val="75000"/>
                </a:schemeClr>
              </a:solidFill>
              <a:latin typeface="微软雅黑" pitchFamily="34" charset="-122"/>
              <a:ea typeface="微软雅黑" pitchFamily="34" charset="-122"/>
            </a:endParaRPr>
          </a:p>
        </p:txBody>
      </p:sp>
    </p:spTree>
    <p:extLst>
      <p:ext uri="{BB962C8B-B14F-4D97-AF65-F5344CB8AC3E}">
        <p14:creationId xmlns:p14="http://schemas.microsoft.com/office/powerpoint/2010/main" val="976962671"/>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4_自定义版式">
    <p:spTree>
      <p:nvGrpSpPr>
        <p:cNvPr id="1" name=""/>
        <p:cNvGrpSpPr/>
        <p:nvPr/>
      </p:nvGrpSpPr>
      <p:grpSpPr>
        <a:xfrm>
          <a:off x="0" y="0"/>
          <a:ext cx="0" cy="0"/>
          <a:chOff x="0" y="0"/>
          <a:chExt cx="0" cy="0"/>
        </a:xfrm>
      </p:grpSpPr>
      <p:pic>
        <p:nvPicPr>
          <p:cNvPr id="13" name="Picture 2" descr="F:\图片1.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0961" y="-36660"/>
            <a:ext cx="12314144" cy="6903503"/>
          </a:xfrm>
          <a:prstGeom prst="rect">
            <a:avLst/>
          </a:prstGeom>
          <a:noFill/>
          <a:extLst>
            <a:ext uri="{909E8E84-426E-40DD-AFC4-6F175D3DCCD1}">
              <a14:hiddenFill xmlns:a14="http://schemas.microsoft.com/office/drawing/2010/main">
                <a:solidFill>
                  <a:srgbClr val="FFFFFF"/>
                </a:solidFill>
              </a14:hiddenFill>
            </a:ext>
          </a:extLst>
        </p:spPr>
      </p:pic>
      <p:sp>
        <p:nvSpPr>
          <p:cNvPr id="24" name="动作按钮: 后退或前一项 23">
            <a:hlinkClick r:id="" action="ppaction://hlinkshowjump?jump=previousslide"/>
          </p:cNvPr>
          <p:cNvSpPr/>
          <p:nvPr userDrawn="1"/>
        </p:nvSpPr>
        <p:spPr>
          <a:xfrm>
            <a:off x="11156224" y="6427788"/>
            <a:ext cx="268570" cy="268606"/>
          </a:xfrm>
          <a:prstGeom prst="actionButtonBackPrevious">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25" name="动作按钮: 前进或下一项 24">
            <a:hlinkClick r:id="" action="ppaction://hlinkshowjump?jump=nextslide"/>
          </p:cNvPr>
          <p:cNvSpPr/>
          <p:nvPr userDrawn="1"/>
        </p:nvSpPr>
        <p:spPr>
          <a:xfrm>
            <a:off x="11535905" y="6427788"/>
            <a:ext cx="268570" cy="268606"/>
          </a:xfrm>
          <a:prstGeom prst="actionButtonForwardNex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26" name="动作按钮: 结束 25">
            <a:hlinkClick r:id="" action="ppaction://hlinkshowjump?jump=endshow"/>
          </p:cNvPr>
          <p:cNvSpPr/>
          <p:nvPr userDrawn="1"/>
        </p:nvSpPr>
        <p:spPr>
          <a:xfrm>
            <a:off x="11915587" y="6423661"/>
            <a:ext cx="276824" cy="276860"/>
          </a:xfrm>
          <a:prstGeom prst="actionButtonEnd">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27" name="TextBox 26">
            <a:hlinkClick r:id="rId3" action="ppaction://hlinksldjump"/>
          </p:cNvPr>
          <p:cNvSpPr txBox="1"/>
          <p:nvPr userDrawn="1"/>
        </p:nvSpPr>
        <p:spPr>
          <a:xfrm>
            <a:off x="10464693" y="6388632"/>
            <a:ext cx="595035" cy="338476"/>
          </a:xfrm>
          <a:prstGeom prst="rect">
            <a:avLst/>
          </a:prstGeom>
          <a:noFill/>
        </p:spPr>
        <p:txBody>
          <a:bodyPr wrap="none" lIns="91426" tIns="45712" rIns="91426" bIns="45712" rtlCol="0">
            <a:spAutoFit/>
          </a:bodyPr>
          <a:lstStyle/>
          <a:p>
            <a:r>
              <a:rPr lang="zh-CN" altLang="en-US" sz="1600" b="1" u="sng" dirty="0" smtClean="0">
                <a:solidFill>
                  <a:schemeClr val="accent1">
                    <a:lumMod val="75000"/>
                  </a:schemeClr>
                </a:solidFill>
                <a:latin typeface="微软雅黑" pitchFamily="34" charset="-122"/>
                <a:ea typeface="微软雅黑" pitchFamily="34" charset="-122"/>
              </a:rPr>
              <a:t>目录</a:t>
            </a:r>
            <a:endParaRPr lang="zh-CN" altLang="en-US" sz="1600" b="1" u="sng" dirty="0">
              <a:solidFill>
                <a:schemeClr val="accent1">
                  <a:lumMod val="75000"/>
                </a:schemeClr>
              </a:solidFill>
              <a:latin typeface="微软雅黑" pitchFamily="34" charset="-122"/>
              <a:ea typeface="微软雅黑" pitchFamily="34" charset="-122"/>
            </a:endParaRPr>
          </a:p>
        </p:txBody>
      </p:sp>
      <p:sp>
        <p:nvSpPr>
          <p:cNvPr id="12" name="矩形 11"/>
          <p:cNvSpPr/>
          <p:nvPr userDrawn="1"/>
        </p:nvSpPr>
        <p:spPr>
          <a:xfrm>
            <a:off x="-51842" y="-23256"/>
            <a:ext cx="12242255" cy="549307"/>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矩形 13"/>
          <p:cNvSpPr/>
          <p:nvPr userDrawn="1"/>
        </p:nvSpPr>
        <p:spPr>
          <a:xfrm>
            <a:off x="-51842" y="-23256"/>
            <a:ext cx="4199445" cy="549307"/>
          </a:xfrm>
          <a:prstGeom prst="rect">
            <a:avLst/>
          </a:prstGeom>
          <a:solidFill>
            <a:srgbClr val="2E75B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TextBox 14"/>
          <p:cNvSpPr txBox="1"/>
          <p:nvPr userDrawn="1"/>
        </p:nvSpPr>
        <p:spPr>
          <a:xfrm>
            <a:off x="1054577" y="20619"/>
            <a:ext cx="2031325" cy="461558"/>
          </a:xfrm>
          <a:prstGeom prst="rect">
            <a:avLst/>
          </a:prstGeom>
          <a:noFill/>
        </p:spPr>
        <p:txBody>
          <a:bodyPr wrap="none" rtlCol="0">
            <a:spAutoFit/>
          </a:bodyPr>
          <a:lstStyle/>
          <a:p>
            <a:r>
              <a:rPr lang="zh-CN" altLang="en-US" sz="2400" b="1" dirty="0" smtClean="0">
                <a:solidFill>
                  <a:schemeClr val="accent1">
                    <a:lumMod val="20000"/>
                    <a:lumOff val="80000"/>
                  </a:schemeClr>
                </a:solidFill>
                <a:latin typeface="微软雅黑" panose="020B0503020204020204" pitchFamily="34" charset="-122"/>
                <a:ea typeface="微软雅黑" panose="020B0503020204020204" pitchFamily="34" charset="-122"/>
              </a:rPr>
              <a:t>夯实必备知识</a:t>
            </a:r>
            <a:endParaRPr lang="zh-CN" altLang="en-US" sz="2400" b="1" dirty="0">
              <a:solidFill>
                <a:schemeClr val="accent1">
                  <a:lumMod val="20000"/>
                  <a:lumOff val="80000"/>
                </a:schemeClr>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280062038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6_自定义版式">
    <p:spTree>
      <p:nvGrpSpPr>
        <p:cNvPr id="1" name=""/>
        <p:cNvGrpSpPr/>
        <p:nvPr/>
      </p:nvGrpSpPr>
      <p:grpSpPr>
        <a:xfrm>
          <a:off x="0" y="0"/>
          <a:ext cx="0" cy="0"/>
          <a:chOff x="0" y="0"/>
          <a:chExt cx="0" cy="0"/>
        </a:xfrm>
      </p:grpSpPr>
      <p:pic>
        <p:nvPicPr>
          <p:cNvPr id="13" name="Picture 2" descr="F:\图片1.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0961" y="-36660"/>
            <a:ext cx="12314144" cy="6903503"/>
          </a:xfrm>
          <a:prstGeom prst="rect">
            <a:avLst/>
          </a:prstGeom>
          <a:noFill/>
          <a:extLst>
            <a:ext uri="{909E8E84-426E-40DD-AFC4-6F175D3DCCD1}">
              <a14:hiddenFill xmlns:a14="http://schemas.microsoft.com/office/drawing/2010/main">
                <a:solidFill>
                  <a:srgbClr val="FFFFFF"/>
                </a:solidFill>
              </a14:hiddenFill>
            </a:ext>
          </a:extLst>
        </p:spPr>
      </p:pic>
      <p:sp>
        <p:nvSpPr>
          <p:cNvPr id="26" name="动作按钮: 后退或前一项 25">
            <a:hlinkClick r:id="" action="ppaction://hlinkshowjump?jump=previousslide"/>
          </p:cNvPr>
          <p:cNvSpPr/>
          <p:nvPr userDrawn="1"/>
        </p:nvSpPr>
        <p:spPr>
          <a:xfrm>
            <a:off x="11156224" y="6427788"/>
            <a:ext cx="268570" cy="268606"/>
          </a:xfrm>
          <a:prstGeom prst="actionButtonBackPrevious">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27" name="动作按钮: 前进或下一项 26">
            <a:hlinkClick r:id="" action="ppaction://hlinkshowjump?jump=nextslide"/>
          </p:cNvPr>
          <p:cNvSpPr/>
          <p:nvPr userDrawn="1"/>
        </p:nvSpPr>
        <p:spPr>
          <a:xfrm>
            <a:off x="11535905" y="6427788"/>
            <a:ext cx="268570" cy="268606"/>
          </a:xfrm>
          <a:prstGeom prst="actionButtonForwardNex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28" name="动作按钮: 结束 27">
            <a:hlinkClick r:id="" action="ppaction://hlinkshowjump?jump=endshow"/>
          </p:cNvPr>
          <p:cNvSpPr/>
          <p:nvPr userDrawn="1"/>
        </p:nvSpPr>
        <p:spPr>
          <a:xfrm>
            <a:off x="11915587" y="6423661"/>
            <a:ext cx="276824" cy="276860"/>
          </a:xfrm>
          <a:prstGeom prst="actionButtonEnd">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29" name="TextBox 28">
            <a:hlinkClick r:id="rId3" action="ppaction://hlinksldjump"/>
          </p:cNvPr>
          <p:cNvSpPr txBox="1"/>
          <p:nvPr userDrawn="1"/>
        </p:nvSpPr>
        <p:spPr>
          <a:xfrm>
            <a:off x="10464693" y="6388632"/>
            <a:ext cx="595035" cy="338476"/>
          </a:xfrm>
          <a:prstGeom prst="rect">
            <a:avLst/>
          </a:prstGeom>
          <a:noFill/>
        </p:spPr>
        <p:txBody>
          <a:bodyPr wrap="none" lIns="91426" tIns="45712" rIns="91426" bIns="45712" rtlCol="0">
            <a:spAutoFit/>
          </a:bodyPr>
          <a:lstStyle/>
          <a:p>
            <a:r>
              <a:rPr lang="zh-CN" altLang="en-US" sz="1600" b="1" u="sng" dirty="0" smtClean="0">
                <a:solidFill>
                  <a:schemeClr val="accent1">
                    <a:lumMod val="75000"/>
                  </a:schemeClr>
                </a:solidFill>
                <a:latin typeface="微软雅黑" pitchFamily="34" charset="-122"/>
                <a:ea typeface="微软雅黑" pitchFamily="34" charset="-122"/>
              </a:rPr>
              <a:t>目录</a:t>
            </a:r>
            <a:endParaRPr lang="zh-CN" altLang="en-US" sz="1600" b="1" u="sng" dirty="0">
              <a:solidFill>
                <a:schemeClr val="accent1">
                  <a:lumMod val="75000"/>
                </a:schemeClr>
              </a:solidFill>
              <a:latin typeface="微软雅黑" pitchFamily="34" charset="-122"/>
              <a:ea typeface="微软雅黑" pitchFamily="34" charset="-122"/>
            </a:endParaRPr>
          </a:p>
        </p:txBody>
      </p:sp>
      <p:sp>
        <p:nvSpPr>
          <p:cNvPr id="12" name="矩形 11"/>
          <p:cNvSpPr/>
          <p:nvPr userDrawn="1"/>
        </p:nvSpPr>
        <p:spPr>
          <a:xfrm>
            <a:off x="-51842" y="-23256"/>
            <a:ext cx="12242255" cy="549307"/>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矩形 13"/>
          <p:cNvSpPr/>
          <p:nvPr userDrawn="1"/>
        </p:nvSpPr>
        <p:spPr>
          <a:xfrm>
            <a:off x="-51842" y="-23256"/>
            <a:ext cx="4199445" cy="549307"/>
          </a:xfrm>
          <a:prstGeom prst="rect">
            <a:avLst/>
          </a:prstGeom>
          <a:solidFill>
            <a:srgbClr val="2E75B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TextBox 14"/>
          <p:cNvSpPr txBox="1"/>
          <p:nvPr userDrawn="1"/>
        </p:nvSpPr>
        <p:spPr>
          <a:xfrm>
            <a:off x="1054577" y="20619"/>
            <a:ext cx="2031325" cy="461558"/>
          </a:xfrm>
          <a:prstGeom prst="rect">
            <a:avLst/>
          </a:prstGeom>
          <a:noFill/>
        </p:spPr>
        <p:txBody>
          <a:bodyPr wrap="none" rtlCol="0">
            <a:spAutoFit/>
          </a:bodyPr>
          <a:lstStyle/>
          <a:p>
            <a:r>
              <a:rPr lang="zh-CN" altLang="en-US" sz="2400" b="1" dirty="0">
                <a:solidFill>
                  <a:schemeClr val="accent1">
                    <a:lumMod val="20000"/>
                    <a:lumOff val="80000"/>
                  </a:schemeClr>
                </a:solidFill>
                <a:latin typeface="微软雅黑" panose="020B0503020204020204" pitchFamily="34" charset="-122"/>
                <a:ea typeface="微软雅黑" panose="020B0503020204020204" pitchFamily="34" charset="-122"/>
              </a:rPr>
              <a:t>研透核心</a:t>
            </a:r>
            <a:r>
              <a:rPr lang="zh-CN" altLang="en-US" sz="2400" b="1" dirty="0" smtClean="0">
                <a:solidFill>
                  <a:schemeClr val="accent1">
                    <a:lumMod val="20000"/>
                    <a:lumOff val="80000"/>
                  </a:schemeClr>
                </a:solidFill>
                <a:latin typeface="微软雅黑" panose="020B0503020204020204" pitchFamily="34" charset="-122"/>
                <a:ea typeface="微软雅黑" panose="020B0503020204020204" pitchFamily="34" charset="-122"/>
              </a:rPr>
              <a:t>考点</a:t>
            </a:r>
            <a:endParaRPr lang="zh-CN" altLang="en-US" sz="2400" b="1" dirty="0">
              <a:solidFill>
                <a:schemeClr val="accent1">
                  <a:lumMod val="20000"/>
                  <a:lumOff val="80000"/>
                </a:schemeClr>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2022513926"/>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7_自定义版式">
    <p:spTree>
      <p:nvGrpSpPr>
        <p:cNvPr id="1" name=""/>
        <p:cNvGrpSpPr/>
        <p:nvPr/>
      </p:nvGrpSpPr>
      <p:grpSpPr>
        <a:xfrm>
          <a:off x="0" y="0"/>
          <a:ext cx="0" cy="0"/>
          <a:chOff x="0" y="0"/>
          <a:chExt cx="0" cy="0"/>
        </a:xfrm>
      </p:grpSpPr>
      <p:pic>
        <p:nvPicPr>
          <p:cNvPr id="29" name="Picture 2" descr="F:\图片1.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0961" y="-36660"/>
            <a:ext cx="12314144" cy="6903503"/>
          </a:xfrm>
          <a:prstGeom prst="rect">
            <a:avLst/>
          </a:prstGeom>
          <a:noFill/>
          <a:extLst>
            <a:ext uri="{909E8E84-426E-40DD-AFC4-6F175D3DCCD1}">
              <a14:hiddenFill xmlns:a14="http://schemas.microsoft.com/office/drawing/2010/main">
                <a:solidFill>
                  <a:srgbClr val="FFFFFF"/>
                </a:solidFill>
              </a14:hiddenFill>
            </a:ext>
          </a:extLst>
        </p:spPr>
      </p:pic>
      <p:sp>
        <p:nvSpPr>
          <p:cNvPr id="50" name="圆角矩形 49">
            <a:hlinkClick r:id="rId3" action="ppaction://hlinksldjump"/>
          </p:cNvPr>
          <p:cNvSpPr/>
          <p:nvPr userDrawn="1"/>
        </p:nvSpPr>
        <p:spPr>
          <a:xfrm>
            <a:off x="5364350" y="6454244"/>
            <a:ext cx="487617" cy="230506"/>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lnSpc>
                <a:spcPct val="100000"/>
              </a:lnSpc>
            </a:pPr>
            <a:r>
              <a:rPr lang="en-US" altLang="zh-CN" sz="1500" b="1" dirty="0">
                <a:solidFill>
                  <a:schemeClr val="tx1">
                    <a:lumMod val="75000"/>
                    <a:lumOff val="25000"/>
                  </a:schemeClr>
                </a:solidFill>
                <a:latin typeface="微软雅黑" panose="020B0503020204020204" pitchFamily="34" charset="-122"/>
                <a:ea typeface="微软雅黑" panose="020B0503020204020204" pitchFamily="34" charset="-122"/>
              </a:rPr>
              <a:t>07</a:t>
            </a:r>
          </a:p>
        </p:txBody>
      </p:sp>
      <p:sp>
        <p:nvSpPr>
          <p:cNvPr id="51" name="圆角矩形 50">
            <a:hlinkClick r:id="rId4" action="ppaction://hlinksldjump"/>
          </p:cNvPr>
          <p:cNvSpPr/>
          <p:nvPr userDrawn="1"/>
        </p:nvSpPr>
        <p:spPr>
          <a:xfrm>
            <a:off x="1756751" y="6454244"/>
            <a:ext cx="487617" cy="230506"/>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lnSpc>
                <a:spcPct val="100000"/>
              </a:lnSpc>
            </a:pPr>
            <a:r>
              <a:rPr lang="en-US" altLang="zh-CN" sz="1500" b="1" dirty="0">
                <a:solidFill>
                  <a:schemeClr val="tx1">
                    <a:lumMod val="75000"/>
                    <a:lumOff val="25000"/>
                  </a:schemeClr>
                </a:solidFill>
                <a:latin typeface="微软雅黑" panose="020B0503020204020204" pitchFamily="34" charset="-122"/>
                <a:ea typeface="微软雅黑" panose="020B0503020204020204" pitchFamily="34" charset="-122"/>
              </a:rPr>
              <a:t>01</a:t>
            </a:r>
          </a:p>
        </p:txBody>
      </p:sp>
      <p:sp>
        <p:nvSpPr>
          <p:cNvPr id="52" name="圆角矩形 51">
            <a:hlinkClick r:id="rId5" action="ppaction://hlinksldjump"/>
          </p:cNvPr>
          <p:cNvSpPr/>
          <p:nvPr userDrawn="1"/>
        </p:nvSpPr>
        <p:spPr>
          <a:xfrm>
            <a:off x="2358018" y="6454244"/>
            <a:ext cx="487617" cy="230506"/>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lnSpc>
                <a:spcPct val="100000"/>
              </a:lnSpc>
            </a:pPr>
            <a:r>
              <a:rPr lang="en-US" altLang="zh-CN" sz="1500" b="1" dirty="0">
                <a:solidFill>
                  <a:schemeClr val="tx1">
                    <a:lumMod val="75000"/>
                    <a:lumOff val="25000"/>
                  </a:schemeClr>
                </a:solidFill>
                <a:latin typeface="微软雅黑" panose="020B0503020204020204" pitchFamily="34" charset="-122"/>
                <a:ea typeface="微软雅黑" panose="020B0503020204020204" pitchFamily="34" charset="-122"/>
              </a:rPr>
              <a:t>02</a:t>
            </a:r>
          </a:p>
        </p:txBody>
      </p:sp>
      <p:sp>
        <p:nvSpPr>
          <p:cNvPr id="53" name="圆角矩形 52">
            <a:hlinkClick r:id="rId6" action="ppaction://hlinksldjump"/>
          </p:cNvPr>
          <p:cNvSpPr/>
          <p:nvPr userDrawn="1"/>
        </p:nvSpPr>
        <p:spPr>
          <a:xfrm>
            <a:off x="2959284" y="6454244"/>
            <a:ext cx="487617" cy="230506"/>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lnSpc>
                <a:spcPct val="100000"/>
              </a:lnSpc>
            </a:pPr>
            <a:r>
              <a:rPr lang="en-US" altLang="zh-CN" sz="1500" b="1" dirty="0">
                <a:solidFill>
                  <a:schemeClr val="tx1">
                    <a:lumMod val="75000"/>
                    <a:lumOff val="25000"/>
                  </a:schemeClr>
                </a:solidFill>
                <a:latin typeface="微软雅黑" panose="020B0503020204020204" pitchFamily="34" charset="-122"/>
                <a:ea typeface="微软雅黑" panose="020B0503020204020204" pitchFamily="34" charset="-122"/>
              </a:rPr>
              <a:t>03</a:t>
            </a:r>
          </a:p>
        </p:txBody>
      </p:sp>
      <p:sp>
        <p:nvSpPr>
          <p:cNvPr id="54" name="圆角矩形 53">
            <a:hlinkClick r:id="rId7" action="ppaction://hlinksldjump"/>
          </p:cNvPr>
          <p:cNvSpPr/>
          <p:nvPr userDrawn="1"/>
        </p:nvSpPr>
        <p:spPr>
          <a:xfrm>
            <a:off x="3560551" y="6454244"/>
            <a:ext cx="487617" cy="230506"/>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lnSpc>
                <a:spcPct val="100000"/>
              </a:lnSpc>
            </a:pPr>
            <a:r>
              <a:rPr lang="en-US" altLang="zh-CN" sz="1500" b="1" dirty="0">
                <a:solidFill>
                  <a:schemeClr val="tx1">
                    <a:lumMod val="75000"/>
                    <a:lumOff val="25000"/>
                  </a:schemeClr>
                </a:solidFill>
                <a:latin typeface="微软雅黑" panose="020B0503020204020204" pitchFamily="34" charset="-122"/>
                <a:ea typeface="微软雅黑" panose="020B0503020204020204" pitchFamily="34" charset="-122"/>
              </a:rPr>
              <a:t>04</a:t>
            </a:r>
          </a:p>
        </p:txBody>
      </p:sp>
      <p:sp>
        <p:nvSpPr>
          <p:cNvPr id="55" name="圆角矩形 54">
            <a:hlinkClick r:id="rId8" action="ppaction://hlinksldjump"/>
          </p:cNvPr>
          <p:cNvSpPr/>
          <p:nvPr userDrawn="1"/>
        </p:nvSpPr>
        <p:spPr>
          <a:xfrm>
            <a:off x="4161818" y="6454244"/>
            <a:ext cx="487617" cy="230506"/>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lnSpc>
                <a:spcPct val="100000"/>
              </a:lnSpc>
            </a:pPr>
            <a:r>
              <a:rPr lang="en-US" altLang="zh-CN" sz="1500" b="1" dirty="0">
                <a:solidFill>
                  <a:schemeClr val="tx1">
                    <a:lumMod val="75000"/>
                    <a:lumOff val="25000"/>
                  </a:schemeClr>
                </a:solidFill>
                <a:latin typeface="微软雅黑" panose="020B0503020204020204" pitchFamily="34" charset="-122"/>
                <a:ea typeface="微软雅黑" panose="020B0503020204020204" pitchFamily="34" charset="-122"/>
              </a:rPr>
              <a:t>05</a:t>
            </a:r>
          </a:p>
        </p:txBody>
      </p:sp>
      <p:sp>
        <p:nvSpPr>
          <p:cNvPr id="56" name="圆角矩形 55">
            <a:hlinkClick r:id="rId9" action="ppaction://hlinksldjump"/>
          </p:cNvPr>
          <p:cNvSpPr/>
          <p:nvPr userDrawn="1"/>
        </p:nvSpPr>
        <p:spPr>
          <a:xfrm>
            <a:off x="4763085" y="6454244"/>
            <a:ext cx="487617" cy="230506"/>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lnSpc>
                <a:spcPct val="100000"/>
              </a:lnSpc>
            </a:pPr>
            <a:r>
              <a:rPr lang="en-US" altLang="zh-CN" sz="1500" b="1" dirty="0">
                <a:solidFill>
                  <a:schemeClr val="tx1">
                    <a:lumMod val="75000"/>
                    <a:lumOff val="25000"/>
                  </a:schemeClr>
                </a:solidFill>
                <a:latin typeface="微软雅黑" panose="020B0503020204020204" pitchFamily="34" charset="-122"/>
                <a:ea typeface="微软雅黑" panose="020B0503020204020204" pitchFamily="34" charset="-122"/>
              </a:rPr>
              <a:t>06</a:t>
            </a:r>
          </a:p>
        </p:txBody>
      </p:sp>
      <p:sp>
        <p:nvSpPr>
          <p:cNvPr id="57" name="圆角矩形 56">
            <a:hlinkClick r:id="rId10" action="ppaction://hlinksldjump"/>
          </p:cNvPr>
          <p:cNvSpPr/>
          <p:nvPr userDrawn="1"/>
        </p:nvSpPr>
        <p:spPr>
          <a:xfrm>
            <a:off x="5963914" y="6447979"/>
            <a:ext cx="487617" cy="230506"/>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lnSpc>
                <a:spcPct val="100000"/>
              </a:lnSpc>
            </a:pPr>
            <a:r>
              <a:rPr lang="en-US" altLang="zh-CN" sz="1500" b="1" dirty="0" smtClean="0">
                <a:solidFill>
                  <a:schemeClr val="tx1">
                    <a:lumMod val="75000"/>
                    <a:lumOff val="25000"/>
                  </a:schemeClr>
                </a:solidFill>
                <a:latin typeface="微软雅黑" panose="020B0503020204020204" pitchFamily="34" charset="-122"/>
                <a:ea typeface="微软雅黑" panose="020B0503020204020204" pitchFamily="34" charset="-122"/>
              </a:rPr>
              <a:t>08</a:t>
            </a:r>
            <a:endParaRPr lang="en-US" altLang="zh-CN" sz="1500" b="1" dirty="0">
              <a:solidFill>
                <a:schemeClr val="tx1">
                  <a:lumMod val="75000"/>
                  <a:lumOff val="25000"/>
                </a:schemeClr>
              </a:solidFill>
              <a:latin typeface="微软雅黑" panose="020B0503020204020204" pitchFamily="34" charset="-122"/>
              <a:ea typeface="微软雅黑" panose="020B0503020204020204" pitchFamily="34" charset="-122"/>
            </a:endParaRPr>
          </a:p>
        </p:txBody>
      </p:sp>
      <p:sp>
        <p:nvSpPr>
          <p:cNvPr id="58" name="圆角矩形 57">
            <a:hlinkClick r:id="rId11" action="ppaction://hlinksldjump"/>
          </p:cNvPr>
          <p:cNvSpPr/>
          <p:nvPr userDrawn="1"/>
        </p:nvSpPr>
        <p:spPr>
          <a:xfrm>
            <a:off x="6565181" y="6447979"/>
            <a:ext cx="487617" cy="230506"/>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lnSpc>
                <a:spcPct val="100000"/>
              </a:lnSpc>
            </a:pPr>
            <a:r>
              <a:rPr lang="en-US" altLang="zh-CN" sz="1500" b="1" dirty="0" smtClean="0">
                <a:solidFill>
                  <a:schemeClr val="tx1">
                    <a:lumMod val="75000"/>
                    <a:lumOff val="25000"/>
                  </a:schemeClr>
                </a:solidFill>
                <a:latin typeface="微软雅黑" panose="020B0503020204020204" pitchFamily="34" charset="-122"/>
                <a:ea typeface="微软雅黑" panose="020B0503020204020204" pitchFamily="34" charset="-122"/>
              </a:rPr>
              <a:t>09</a:t>
            </a:r>
            <a:endParaRPr lang="en-US" altLang="zh-CN" sz="1500" b="1" dirty="0">
              <a:solidFill>
                <a:schemeClr val="tx1">
                  <a:lumMod val="75000"/>
                  <a:lumOff val="25000"/>
                </a:schemeClr>
              </a:solidFill>
              <a:latin typeface="微软雅黑" panose="020B0503020204020204" pitchFamily="34" charset="-122"/>
              <a:ea typeface="微软雅黑" panose="020B0503020204020204" pitchFamily="34" charset="-122"/>
            </a:endParaRPr>
          </a:p>
        </p:txBody>
      </p:sp>
      <p:sp>
        <p:nvSpPr>
          <p:cNvPr id="59" name="动作按钮: 后退或前一项 58">
            <a:hlinkClick r:id="" action="ppaction://hlinkshowjump?jump=previousslide"/>
          </p:cNvPr>
          <p:cNvSpPr/>
          <p:nvPr userDrawn="1"/>
        </p:nvSpPr>
        <p:spPr>
          <a:xfrm>
            <a:off x="11156224" y="6427788"/>
            <a:ext cx="268570" cy="268606"/>
          </a:xfrm>
          <a:prstGeom prst="actionButtonBackPrevious">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60" name="动作按钮: 前进或下一项 59">
            <a:hlinkClick r:id="" action="ppaction://hlinkshowjump?jump=nextslide"/>
          </p:cNvPr>
          <p:cNvSpPr/>
          <p:nvPr userDrawn="1"/>
        </p:nvSpPr>
        <p:spPr>
          <a:xfrm>
            <a:off x="11535905" y="6427788"/>
            <a:ext cx="268570" cy="268606"/>
          </a:xfrm>
          <a:prstGeom prst="actionButtonForwardNex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61" name="动作按钮: 结束 60">
            <a:hlinkClick r:id="" action="ppaction://hlinkshowjump?jump=endshow"/>
          </p:cNvPr>
          <p:cNvSpPr/>
          <p:nvPr userDrawn="1"/>
        </p:nvSpPr>
        <p:spPr>
          <a:xfrm>
            <a:off x="11915587" y="6423661"/>
            <a:ext cx="276824" cy="276860"/>
          </a:xfrm>
          <a:prstGeom prst="actionButtonEnd">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62" name="TextBox 61">
            <a:hlinkClick r:id="rId12" action="ppaction://hlinksldjump"/>
          </p:cNvPr>
          <p:cNvSpPr txBox="1"/>
          <p:nvPr userDrawn="1"/>
        </p:nvSpPr>
        <p:spPr>
          <a:xfrm>
            <a:off x="10464693" y="6388632"/>
            <a:ext cx="595035" cy="338476"/>
          </a:xfrm>
          <a:prstGeom prst="rect">
            <a:avLst/>
          </a:prstGeom>
          <a:noFill/>
        </p:spPr>
        <p:txBody>
          <a:bodyPr wrap="none" lIns="91426" tIns="45712" rIns="91426" bIns="45712" rtlCol="0">
            <a:spAutoFit/>
          </a:bodyPr>
          <a:lstStyle/>
          <a:p>
            <a:r>
              <a:rPr lang="zh-CN" altLang="en-US" sz="1600" b="1" u="sng" dirty="0" smtClean="0">
                <a:solidFill>
                  <a:schemeClr val="accent1">
                    <a:lumMod val="75000"/>
                  </a:schemeClr>
                </a:solidFill>
                <a:latin typeface="微软雅黑" pitchFamily="34" charset="-122"/>
                <a:ea typeface="微软雅黑" pitchFamily="34" charset="-122"/>
              </a:rPr>
              <a:t>目录</a:t>
            </a:r>
            <a:endParaRPr lang="zh-CN" altLang="en-US" sz="1600" b="1" u="sng" dirty="0">
              <a:solidFill>
                <a:schemeClr val="accent1">
                  <a:lumMod val="75000"/>
                </a:schemeClr>
              </a:solidFill>
              <a:latin typeface="微软雅黑" pitchFamily="34" charset="-122"/>
              <a:ea typeface="微软雅黑" pitchFamily="34" charset="-122"/>
            </a:endParaRPr>
          </a:p>
        </p:txBody>
      </p:sp>
      <p:sp>
        <p:nvSpPr>
          <p:cNvPr id="30" name="矩形 29"/>
          <p:cNvSpPr/>
          <p:nvPr userDrawn="1"/>
        </p:nvSpPr>
        <p:spPr>
          <a:xfrm>
            <a:off x="-51842" y="-23256"/>
            <a:ext cx="12242255" cy="549307"/>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1" name="矩形 30"/>
          <p:cNvSpPr/>
          <p:nvPr userDrawn="1"/>
        </p:nvSpPr>
        <p:spPr>
          <a:xfrm>
            <a:off x="-51842" y="-23256"/>
            <a:ext cx="4199445" cy="549307"/>
          </a:xfrm>
          <a:prstGeom prst="rect">
            <a:avLst/>
          </a:prstGeom>
          <a:solidFill>
            <a:srgbClr val="2E75B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2" name="TextBox 31"/>
          <p:cNvSpPr txBox="1"/>
          <p:nvPr userDrawn="1"/>
        </p:nvSpPr>
        <p:spPr>
          <a:xfrm>
            <a:off x="1054577" y="20619"/>
            <a:ext cx="2031325" cy="461558"/>
          </a:xfrm>
          <a:prstGeom prst="rect">
            <a:avLst/>
          </a:prstGeom>
          <a:noFill/>
        </p:spPr>
        <p:txBody>
          <a:bodyPr wrap="none" rtlCol="0">
            <a:spAutoFit/>
          </a:bodyPr>
          <a:lstStyle/>
          <a:p>
            <a:r>
              <a:rPr lang="zh-CN" altLang="en-US" sz="2400" b="1" dirty="0" smtClean="0">
                <a:solidFill>
                  <a:schemeClr val="accent1">
                    <a:lumMod val="20000"/>
                    <a:lumOff val="80000"/>
                  </a:schemeClr>
                </a:solidFill>
                <a:latin typeface="微软雅黑" panose="020B0503020204020204" pitchFamily="34" charset="-122"/>
                <a:ea typeface="微软雅黑" panose="020B0503020204020204" pitchFamily="34" charset="-122"/>
              </a:rPr>
              <a:t>提升素养能力</a:t>
            </a:r>
            <a:endParaRPr lang="zh-CN" altLang="en-US" sz="2400" b="1" dirty="0">
              <a:solidFill>
                <a:schemeClr val="accent1">
                  <a:lumMod val="20000"/>
                  <a:lumOff val="80000"/>
                </a:schemeClr>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447837907"/>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obj">
  <p:cSld name="1_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3686288506"/>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22440719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0" r:id="rId3"/>
    <p:sldLayoutId id="2147483661" r:id="rId4"/>
    <p:sldLayoutId id="2147483662" r:id="rId5"/>
    <p:sldLayoutId id="2147483663" r:id="rId6"/>
  </p:sldLayoutIdLst>
  <p:timing>
    <p:tnLst>
      <p:par>
        <p:cTn id="1" dur="indefinite" restart="never" nodeType="tmRoot"/>
      </p:par>
    </p:tnLst>
  </p:timing>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tags" Target="../tags/tag3.xml"/><Relationship Id="rId7" Type="http://schemas.openxmlformats.org/officeDocument/2006/relationships/image" Target="../media/image4.png"/><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3.pn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4.xml"/><Relationship Id="rId4" Type="http://schemas.openxmlformats.org/officeDocument/2006/relationships/image" Target="../media/image19.png"/></Relationships>
</file>

<file path=ppt/slides/_rels/slide17.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5.xml"/><Relationship Id="rId1" Type="http://schemas.openxmlformats.org/officeDocument/2006/relationships/tags" Target="../tags/tag4.xml"/></Relationships>
</file>

<file path=ppt/slides/_rels/slide2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4.xml"/><Relationship Id="rId4" Type="http://schemas.openxmlformats.org/officeDocument/2006/relationships/image" Target="../media/image29.png"/></Relationships>
</file>

<file path=ppt/slides/_rels/slide2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30.png"/><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4.xml"/><Relationship Id="rId4" Type="http://schemas.openxmlformats.org/officeDocument/2006/relationships/image" Target="../media/image33.png"/></Relationships>
</file>

<file path=ppt/slides/_rels/slide25.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4.xml"/><Relationship Id="rId4" Type="http://schemas.openxmlformats.org/officeDocument/2006/relationships/image" Target="../media/image38.png"/></Relationships>
</file>

<file path=ppt/slides/_rels/slide27.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4.xml"/><Relationship Id="rId6" Type="http://schemas.openxmlformats.org/officeDocument/2006/relationships/image" Target="../media/image43.png"/><Relationship Id="rId5" Type="http://schemas.openxmlformats.org/officeDocument/2006/relationships/image" Target="../media/image42.png"/><Relationship Id="rId4" Type="http://schemas.openxmlformats.org/officeDocument/2006/relationships/image" Target="../media/image41.png"/></Relationships>
</file>

<file path=ppt/slides/_rels/slide28.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slide" Target="slide4.xml"/><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slide" Target="slide31.xml"/><Relationship Id="rId4" Type="http://schemas.openxmlformats.org/officeDocument/2006/relationships/slide" Target="slide9.xml"/></Relationships>
</file>

<file path=ppt/slides/_rels/slide30.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png"/><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3" Type="http://schemas.openxmlformats.org/officeDocument/2006/relationships/tags" Target="../tags/tag16.xml"/><Relationship Id="rId2" Type="http://schemas.openxmlformats.org/officeDocument/2006/relationships/tags" Target="../tags/tag15.xml"/><Relationship Id="rId1" Type="http://schemas.openxmlformats.org/officeDocument/2006/relationships/tags" Target="../tags/tag14.xml"/><Relationship Id="rId5" Type="http://schemas.openxmlformats.org/officeDocument/2006/relationships/slideLayout" Target="../slideLayouts/slideLayout2.xml"/><Relationship Id="rId4" Type="http://schemas.openxmlformats.org/officeDocument/2006/relationships/tags" Target="../tags/tag17.xml"/></Relationships>
</file>

<file path=ppt/slides/_rels/slide32.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9.png"/><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51.png"/><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6.png"/><Relationship Id="rId1" Type="http://schemas.openxmlformats.org/officeDocument/2006/relationships/slideLayout" Target="../slideLayouts/slideLayout5.xml"/></Relationships>
</file>

<file path=ppt/slides/_rels/slide36.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53.png"/><Relationship Id="rId1" Type="http://schemas.openxmlformats.org/officeDocument/2006/relationships/slideLayout" Target="../slideLayouts/slideLayout5.xml"/></Relationships>
</file>

<file path=ppt/slides/_rels/slide37.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59.png"/><Relationship Id="rId1" Type="http://schemas.openxmlformats.org/officeDocument/2006/relationships/slideLayout" Target="../slideLayouts/slideLayout5.xml"/></Relationships>
</file>

<file path=ppt/slides/_rels/slide38.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61.png"/><Relationship Id="rId1" Type="http://schemas.openxmlformats.org/officeDocument/2006/relationships/slideLayout" Target="../slideLayouts/slideLayout5.xml"/></Relationships>
</file>

<file path=ppt/slides/_rels/slide39.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3" Type="http://schemas.openxmlformats.org/officeDocument/2006/relationships/tags" Target="../tags/tag8.xml"/><Relationship Id="rId2" Type="http://schemas.openxmlformats.org/officeDocument/2006/relationships/tags" Target="../tags/tag7.xml"/><Relationship Id="rId1" Type="http://schemas.openxmlformats.org/officeDocument/2006/relationships/tags" Target="../tags/tag6.xml"/><Relationship Id="rId6" Type="http://schemas.openxmlformats.org/officeDocument/2006/relationships/notesSlide" Target="../notesSlides/notesSlide2.xml"/><Relationship Id="rId5" Type="http://schemas.openxmlformats.org/officeDocument/2006/relationships/slideLayout" Target="../slideLayouts/slideLayout2.xml"/><Relationship Id="rId4" Type="http://schemas.openxmlformats.org/officeDocument/2006/relationships/tags" Target="../tags/tag9.xml"/></Relationships>
</file>

<file path=ppt/slides/_rels/slide40.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64.png"/><Relationship Id="rId1" Type="http://schemas.openxmlformats.org/officeDocument/2006/relationships/slideLayout" Target="../slideLayouts/slideLayout5.xml"/></Relationships>
</file>

<file path=ppt/slides/_rels/slide41.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5.xml"/></Relationships>
</file>

<file path=ppt/slides/_rels/slide42.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image" Target="../media/image67.png"/><Relationship Id="rId1" Type="http://schemas.openxmlformats.org/officeDocument/2006/relationships/slideLayout" Target="../slideLayouts/slideLayout5.xml"/></Relationships>
</file>

<file path=ppt/slides/_rels/slide43.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image" Target="../media/image69.png"/><Relationship Id="rId1" Type="http://schemas.openxmlformats.org/officeDocument/2006/relationships/slideLayout" Target="../slideLayouts/slideLayout5.xml"/></Relationships>
</file>

<file path=ppt/slides/_rels/slide44.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image" Target="../media/image71.png"/><Relationship Id="rId1" Type="http://schemas.openxmlformats.org/officeDocument/2006/relationships/slideLayout" Target="../slideLayouts/slideLayout5.xml"/></Relationships>
</file>

<file path=ppt/slides/_rels/slide45.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image" Target="../media/image73.png"/><Relationship Id="rId1" Type="http://schemas.openxmlformats.org/officeDocument/2006/relationships/slideLayout" Target="../slideLayouts/slideLayout5.xml"/></Relationships>
</file>

<file path=ppt/slides/_rels/slide46.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image" Target="../media/image75.png"/><Relationship Id="rId1" Type="http://schemas.openxmlformats.org/officeDocument/2006/relationships/slideLayout" Target="../slideLayouts/slideLayout5.xml"/></Relationships>
</file>

<file path=ppt/slides/_rels/slide47.xml.rels><?xml version="1.0" encoding="UTF-8" standalone="yes"?>
<Relationships xmlns="http://schemas.openxmlformats.org/package/2006/relationships"><Relationship Id="rId2" Type="http://schemas.openxmlformats.org/officeDocument/2006/relationships/image" Target="../media/image72.png"/><Relationship Id="rId1" Type="http://schemas.openxmlformats.org/officeDocument/2006/relationships/slideLayout" Target="../slideLayouts/slideLayout5.xml"/></Relationships>
</file>

<file path=ppt/slides/_rels/slide48.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image" Target="../media/image78.png"/><Relationship Id="rId1" Type="http://schemas.openxmlformats.org/officeDocument/2006/relationships/slideLayout" Target="../slideLayouts/slideLayout5.xml"/></Relationships>
</file>

<file path=ppt/slides/_rels/slide49.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image" Target="../media/image75.jpeg"/><Relationship Id="rId1" Type="http://schemas.openxmlformats.org/officeDocument/2006/relationships/slideLayout" Target="../slideLayouts/slideLayout6.xml"/><Relationship Id="rId4" Type="http://schemas.openxmlformats.org/officeDocument/2006/relationships/image" Target="../media/image76.png"/></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3.xml"/><Relationship Id="rId5" Type="http://schemas.openxmlformats.org/officeDocument/2006/relationships/image" Target="../media/image9.png"/><Relationship Id="rId4" Type="http://schemas.openxmlformats.org/officeDocument/2006/relationships/image" Target="../media/image8.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8" Type="http://schemas.openxmlformats.org/officeDocument/2006/relationships/slide" Target="slide10.xml"/><Relationship Id="rId3" Type="http://schemas.openxmlformats.org/officeDocument/2006/relationships/tags" Target="../tags/tag12.xml"/><Relationship Id="rId7" Type="http://schemas.openxmlformats.org/officeDocument/2006/relationships/slide" Target="slide15.xml"/><Relationship Id="rId2" Type="http://schemas.openxmlformats.org/officeDocument/2006/relationships/tags" Target="../tags/tag11.xml"/><Relationship Id="rId1" Type="http://schemas.openxmlformats.org/officeDocument/2006/relationships/tags" Target="../tags/tag10.xml"/><Relationship Id="rId6" Type="http://schemas.openxmlformats.org/officeDocument/2006/relationships/notesSlide" Target="../notesSlides/notesSlide3.xml"/><Relationship Id="rId5" Type="http://schemas.openxmlformats.org/officeDocument/2006/relationships/slideLayout" Target="../slideLayouts/slideLayout2.xml"/><Relationship Id="rId4" Type="http://schemas.openxmlformats.org/officeDocument/2006/relationships/tags" Target="../tags/tag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p:cNvPicPr/>
          <p:nvPr/>
        </p:nvPicPr>
        <p:blipFill>
          <a:blip r:embed="rId5"/>
          <a:stretch>
            <a:fillRect/>
          </a:stretch>
        </p:blipFill>
        <p:spPr>
          <a:xfrm>
            <a:off x="-2598" y="-1"/>
            <a:ext cx="12195608" cy="6858001"/>
          </a:xfrm>
          <a:prstGeom prst="rect">
            <a:avLst/>
          </a:prstGeom>
        </p:spPr>
      </p:pic>
      <p:sp>
        <p:nvSpPr>
          <p:cNvPr id="12" name="矩形 11"/>
          <p:cNvSpPr/>
          <p:nvPr>
            <p:custDataLst>
              <p:tags r:id="rId1"/>
            </p:custDataLst>
          </p:nvPr>
        </p:nvSpPr>
        <p:spPr>
          <a:xfrm>
            <a:off x="1" y="4344238"/>
            <a:ext cx="12190413" cy="2502591"/>
          </a:xfrm>
          <a:prstGeom prst="rect">
            <a:avLst/>
          </a:prstGeom>
          <a:solidFill>
            <a:srgbClr val="2E75B6">
              <a:alpha val="81961"/>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lang="zh-CN" altLang="en-US"/>
          </a:p>
        </p:txBody>
      </p:sp>
      <p:sp>
        <p:nvSpPr>
          <p:cNvPr id="13" name="TextBox 5"/>
          <p:cNvSpPr txBox="1"/>
          <p:nvPr>
            <p:custDataLst>
              <p:tags r:id="rId2"/>
            </p:custDataLst>
          </p:nvPr>
        </p:nvSpPr>
        <p:spPr>
          <a:xfrm>
            <a:off x="1054100" y="5719330"/>
            <a:ext cx="6707921" cy="705767"/>
          </a:xfrm>
          <a:prstGeom prst="rect">
            <a:avLst/>
          </a:prstGeom>
          <a:noFill/>
        </p:spPr>
        <p:txBody>
          <a:bodyPr wrap="none" lIns="121917" tIns="60958" rIns="121917" bIns="60958">
            <a:spAutoFit/>
          </a:bodyPr>
          <a:lstStyle/>
          <a:p>
            <a:pPr>
              <a:lnSpc>
                <a:spcPct val="110000"/>
              </a:lnSpc>
              <a:defRPr/>
            </a:pPr>
            <a:r>
              <a:rPr lang="zh-CN" altLang="en-US" sz="3700" b="1">
                <a:solidFill>
                  <a:schemeClr val="bg1">
                    <a:lumMod val="95000"/>
                  </a:schemeClr>
                </a:solidFill>
                <a:effectLst>
                  <a:outerShdw blurRad="50800" dist="38100" dir="8100000" algn="tr" rotWithShape="0">
                    <a:prstClr val="black">
                      <a:alpha val="40000"/>
                    </a:prstClr>
                  </a:outerShdw>
                </a:effectLst>
                <a:latin typeface="微软雅黑" panose="020B0503020204020204" pitchFamily="34" charset="-122"/>
                <a:ea typeface="微软雅黑" panose="020B0503020204020204" pitchFamily="34" charset="-122"/>
                <a:cs typeface="微软雅黑" panose="020B0503020204020204" pitchFamily="34" charset="-122"/>
              </a:rPr>
              <a:t>第</a:t>
            </a:r>
            <a:r>
              <a:rPr lang="en-US" altLang="zh-CN" sz="3700" b="1">
                <a:solidFill>
                  <a:schemeClr val="bg1">
                    <a:lumMod val="95000"/>
                  </a:schemeClr>
                </a:solidFill>
                <a:effectLst>
                  <a:outerShdw blurRad="50800" dist="38100" dir="8100000" algn="tr" rotWithShape="0">
                    <a:prstClr val="black">
                      <a:alpha val="40000"/>
                    </a:prstClr>
                  </a:outerShdw>
                </a:effectLst>
                <a:latin typeface="微软雅黑" panose="020B0503020204020204" pitchFamily="34" charset="-122"/>
                <a:ea typeface="微软雅黑" panose="020B0503020204020204" pitchFamily="34" charset="-122"/>
                <a:cs typeface="微软雅黑" panose="020B0503020204020204" pitchFamily="34" charset="-122"/>
              </a:rPr>
              <a:t>2</a:t>
            </a:r>
            <a:r>
              <a:rPr lang="zh-CN" altLang="en-US" sz="3700" b="1">
                <a:solidFill>
                  <a:schemeClr val="bg1">
                    <a:lumMod val="95000"/>
                  </a:schemeClr>
                </a:solidFill>
                <a:effectLst>
                  <a:outerShdw blurRad="50800" dist="38100" dir="8100000" algn="tr" rotWithShape="0">
                    <a:prstClr val="black">
                      <a:alpha val="40000"/>
                    </a:prstClr>
                  </a:outerShdw>
                </a:effectLst>
                <a:latin typeface="微软雅黑" panose="020B0503020204020204" pitchFamily="34" charset="-122"/>
                <a:ea typeface="微软雅黑" panose="020B0503020204020204" pitchFamily="34" charset="-122"/>
                <a:cs typeface="微软雅黑" panose="020B0503020204020204" pitchFamily="34" charset="-122"/>
              </a:rPr>
              <a:t>讲　磁场对运动电荷的作用</a:t>
            </a:r>
            <a:endParaRPr lang="zh-CN" altLang="en-US" sz="3700" b="1" dirty="0">
              <a:solidFill>
                <a:schemeClr val="bg1">
                  <a:lumMod val="95000"/>
                </a:schemeClr>
              </a:solidFill>
              <a:effectLst>
                <a:outerShdw blurRad="50800" dist="38100" dir="8100000" algn="tr" rotWithShape="0">
                  <a:prstClr val="black">
                    <a:alpha val="40000"/>
                  </a:prstClr>
                </a:outerShdw>
              </a:effectLst>
              <a:latin typeface="微软雅黑" panose="020B0503020204020204" pitchFamily="34" charset="-122"/>
              <a:ea typeface="微软雅黑" panose="020B0503020204020204" pitchFamily="34" charset="-122"/>
              <a:cs typeface="微软雅黑" panose="020B0503020204020204" pitchFamily="34" charset="-122"/>
            </a:endParaRPr>
          </a:p>
        </p:txBody>
      </p:sp>
      <p:pic>
        <p:nvPicPr>
          <p:cNvPr id="8" name="Picture 3"/>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 y="-1"/>
            <a:ext cx="1126585" cy="10527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 name="图片 8" descr="山东金榜苑"/>
          <p:cNvPicPr>
            <a:picLocks noChangeAspect="1"/>
          </p:cNvPicPr>
          <p:nvPr/>
        </p:nvPicPr>
        <p:blipFill>
          <a:blip r:embed="rId7">
            <a:lum bright="-8000" contrast="52000"/>
          </a:blip>
          <a:srcRect b="27240"/>
          <a:stretch>
            <a:fillRect/>
          </a:stretch>
        </p:blipFill>
        <p:spPr>
          <a:xfrm>
            <a:off x="-5195" y="105853"/>
            <a:ext cx="1113340" cy="810422"/>
          </a:xfrm>
          <a:prstGeom prst="rect">
            <a:avLst/>
          </a:prstGeom>
        </p:spPr>
      </p:pic>
      <p:sp>
        <p:nvSpPr>
          <p:cNvPr id="10" name="TextBox 2"/>
          <p:cNvSpPr txBox="1"/>
          <p:nvPr>
            <p:custDataLst>
              <p:tags r:id="rId3"/>
            </p:custDataLst>
          </p:nvPr>
        </p:nvSpPr>
        <p:spPr>
          <a:xfrm>
            <a:off x="1054736" y="5050195"/>
            <a:ext cx="2656496" cy="584775"/>
          </a:xfrm>
          <a:prstGeom prst="rect">
            <a:avLst/>
          </a:prstGeom>
          <a:noFill/>
        </p:spPr>
        <p:txBody>
          <a:bodyPr wrap="none">
            <a:spAutoFit/>
          </a:bodyPr>
          <a:lstStyle/>
          <a:p>
            <a:pPr>
              <a:defRPr/>
            </a:pPr>
            <a:r>
              <a:rPr lang="zh-CN" altLang="en-US" sz="3200" b="1">
                <a:solidFill>
                  <a:schemeClr val="bg1"/>
                </a:solidFill>
                <a:effectLst>
                  <a:outerShdw blurRad="50800" dist="38100" dir="8100000" algn="tr" rotWithShape="0">
                    <a:prstClr val="black">
                      <a:alpha val="40000"/>
                    </a:prstClr>
                  </a:outerShdw>
                </a:effectLst>
                <a:latin typeface="方正黑体_GBK" panose="03000509000000000000" pitchFamily="65" charset="-122"/>
                <a:ea typeface="方正黑体_GBK" panose="03000509000000000000" pitchFamily="65" charset="-122"/>
              </a:rPr>
              <a:t>第十章　磁场</a:t>
            </a:r>
            <a:endParaRPr lang="zh-CN" altLang="en-US" sz="3200" b="1" dirty="0">
              <a:solidFill>
                <a:schemeClr val="bg1"/>
              </a:solidFill>
              <a:effectLst>
                <a:outerShdw blurRad="50800" dist="38100" dir="8100000" algn="tr" rotWithShape="0">
                  <a:prstClr val="black">
                    <a:alpha val="40000"/>
                  </a:prstClr>
                </a:outerShdw>
              </a:effectLst>
              <a:latin typeface="方正黑体_GBK" panose="03000509000000000000" pitchFamily="65" charset="-122"/>
              <a:ea typeface="方正黑体_GBK" panose="03000509000000000000" pitchFamily="65" charset="-122"/>
              <a:cs typeface="+mn-cs"/>
            </a:endParaRPr>
          </a:p>
        </p:txBody>
      </p:sp>
    </p:spTree>
    <p:extLst>
      <p:ext uri="{BB962C8B-B14F-4D97-AF65-F5344CB8AC3E}">
        <p14:creationId xmlns:p14="http://schemas.microsoft.com/office/powerpoint/2010/main" val="3506394195"/>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1"/>
          <p:cNvSpPr>
            <a:spLocks noChangeArrowheads="1"/>
          </p:cNvSpPr>
          <p:nvPr/>
        </p:nvSpPr>
        <p:spPr bwMode="auto">
          <a:xfrm>
            <a:off x="228964" y="648229"/>
            <a:ext cx="11772834" cy="597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tabLst>
                <a:tab pos="2609850" algn="l"/>
              </a:tabLst>
              <a:defRPr>
                <a:solidFill>
                  <a:schemeClr val="tx1"/>
                </a:solidFill>
                <a:latin typeface="Calibri" pitchFamily="34" charset="0"/>
                <a:ea typeface="宋体" pitchFamily="2" charset="-122"/>
              </a:defRPr>
            </a:lvl1pPr>
            <a:lvl2pPr marL="742950" indent="-285750" eaLnBrk="0" hangingPunct="0">
              <a:tabLst>
                <a:tab pos="2609850" algn="l"/>
              </a:tabLst>
              <a:defRPr>
                <a:solidFill>
                  <a:schemeClr val="tx1"/>
                </a:solidFill>
                <a:latin typeface="Calibri" pitchFamily="34" charset="0"/>
                <a:ea typeface="宋体" pitchFamily="2" charset="-122"/>
              </a:defRPr>
            </a:lvl2pPr>
            <a:lvl3pPr marL="1143000" indent="-228600" eaLnBrk="0" hangingPunct="0">
              <a:tabLst>
                <a:tab pos="2609850" algn="l"/>
              </a:tabLst>
              <a:defRPr>
                <a:solidFill>
                  <a:schemeClr val="tx1"/>
                </a:solidFill>
                <a:latin typeface="Calibri" pitchFamily="34" charset="0"/>
                <a:ea typeface="宋体" pitchFamily="2" charset="-122"/>
              </a:defRPr>
            </a:lvl3pPr>
            <a:lvl4pPr marL="1600200" indent="-228600" eaLnBrk="0" hangingPunct="0">
              <a:tabLst>
                <a:tab pos="2609850" algn="l"/>
              </a:tabLst>
              <a:defRPr>
                <a:solidFill>
                  <a:schemeClr val="tx1"/>
                </a:solidFill>
                <a:latin typeface="Calibri" pitchFamily="34" charset="0"/>
                <a:ea typeface="宋体" pitchFamily="2" charset="-122"/>
              </a:defRPr>
            </a:lvl4pPr>
            <a:lvl5pPr marL="2057400" indent="-228600" eaLnBrk="0" hangingPunct="0">
              <a:tabLst>
                <a:tab pos="2609850" algn="l"/>
              </a:tabLst>
              <a:defRPr>
                <a:solidFill>
                  <a:schemeClr val="tx1"/>
                </a:solidFill>
                <a:latin typeface="Calibri" pitchFamily="34" charset="0"/>
                <a:ea typeface="宋体" pitchFamily="2" charset="-122"/>
              </a:defRPr>
            </a:lvl5pPr>
            <a:lvl6pPr marL="25146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6pPr>
            <a:lvl7pPr marL="29718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7pPr>
            <a:lvl8pPr marL="34290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8pPr>
            <a:lvl9pPr marL="38862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9pPr>
          </a:lstStyle>
          <a:p>
            <a:pPr algn="ctr">
              <a:lnSpc>
                <a:spcPct val="130000"/>
              </a:lnSpc>
              <a:spcBef>
                <a:spcPts val="1200"/>
              </a:spcBef>
              <a:spcAft>
                <a:spcPts val="300"/>
              </a:spcAft>
            </a:pPr>
            <a:r>
              <a:rPr lang="zh-CN" altLang="en-US" sz="2800" kern="1400">
                <a:latin typeface="Cambria"/>
                <a:ea typeface="微软雅黑"/>
                <a:cs typeface="Times New Roman"/>
              </a:rPr>
              <a:t>考点一　对洛伦兹力的理解和应用</a:t>
            </a:r>
            <a:endParaRPr lang="zh-CN" altLang="zh-CN" sz="1800" b="1" kern="1400" dirty="0">
              <a:effectLst/>
              <a:latin typeface="Cambria"/>
              <a:ea typeface="宋体"/>
              <a:cs typeface="Times New Roman"/>
            </a:endParaRPr>
          </a:p>
        </p:txBody>
      </p:sp>
      <p:sp>
        <p:nvSpPr>
          <p:cNvPr id="4" name="矩形 3"/>
          <p:cNvSpPr/>
          <p:nvPr/>
        </p:nvSpPr>
        <p:spPr>
          <a:xfrm>
            <a:off x="106615" y="1472438"/>
            <a:ext cx="11810444" cy="654707"/>
          </a:xfrm>
          <a:prstGeom prst="rect">
            <a:avLst/>
          </a:prstGeom>
        </p:spPr>
        <p:txBody>
          <a:bodyPr wrap="square" lIns="121898" tIns="60948" rIns="121898" bIns="60948">
            <a:spAutoFit/>
          </a:bodyPr>
          <a:lstStyle/>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b="1">
                <a:latin typeface="Times New Roman" panose="02020603050405020304" pitchFamily="18" charset="0"/>
                <a:ea typeface="黑体" panose="02010609060101010101" pitchFamily="49" charset="-122"/>
                <a:cs typeface="Times New Roman" panose="02020603050405020304" pitchFamily="18" charset="0"/>
              </a:rPr>
              <a:t>洛伦兹力的特点</a:t>
            </a:r>
            <a:endParaRPr lang="zh-CN" altLang="zh-CN" sz="1150">
              <a:latin typeface="Calibri" panose="020F0502020204030204" pitchFamily="34" charset="0"/>
              <a:cs typeface="Times New Roman" panose="02020603050405020304" pitchFamily="18" charset="0"/>
            </a:endParaRPr>
          </a:p>
        </p:txBody>
      </p:sp>
      <p:sp>
        <p:nvSpPr>
          <p:cNvPr id="5" name="矩形 4"/>
          <p:cNvSpPr/>
          <p:nvPr/>
        </p:nvSpPr>
        <p:spPr>
          <a:xfrm>
            <a:off x="259015" y="2132838"/>
            <a:ext cx="11658044" cy="3059981"/>
          </a:xfrm>
          <a:prstGeom prst="rect">
            <a:avLst/>
          </a:prstGeom>
        </p:spPr>
        <p:txBody>
          <a:bodyPr wrap="square" lIns="121898" tIns="60948" rIns="121898" bIns="60948">
            <a:spAutoFit/>
          </a:bodyPr>
          <a:lstStyle/>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洛伦兹力的方向总是垂直于运动电荷的速度方向</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所以洛伦兹力只改变速度的方向</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不改变速度的大小</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即洛伦兹力永不做功。</a:t>
            </a:r>
            <a:endParaRPr lang="zh-CN" altLang="zh-CN" sz="115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当电荷运动方向发生变化时</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洛伦兹力的方向也随之变化。</a:t>
            </a:r>
            <a:endParaRPr lang="zh-CN" altLang="zh-CN" sz="115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用左手定则判断负电荷在磁场中运动所受的洛伦兹力时</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要注意将四指指向负电荷运动的反方向。</a:t>
            </a:r>
            <a:endParaRPr lang="zh-CN" altLang="zh-CN" sz="115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452383018"/>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106615" y="620649"/>
            <a:ext cx="11810444" cy="654707"/>
          </a:xfrm>
          <a:prstGeom prst="rect">
            <a:avLst/>
          </a:prstGeom>
        </p:spPr>
        <p:txBody>
          <a:bodyPr wrap="square" lIns="121898" tIns="60948" rIns="121898" bIns="60948">
            <a:spAutoFit/>
          </a:bodyPr>
          <a:lstStyle/>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b="1">
                <a:latin typeface="Times New Roman" panose="02020603050405020304" pitchFamily="18" charset="0"/>
                <a:ea typeface="黑体" panose="02010609060101010101" pitchFamily="49" charset="-122"/>
                <a:cs typeface="Times New Roman" panose="02020603050405020304" pitchFamily="18" charset="0"/>
              </a:rPr>
              <a:t>洛伦兹力与安培力的联系及区别</a:t>
            </a:r>
            <a:endParaRPr lang="zh-CN" altLang="zh-CN" sz="1150">
              <a:latin typeface="Calibri" panose="020F0502020204030204" pitchFamily="34" charset="0"/>
              <a:cs typeface="Times New Roman" panose="02020603050405020304" pitchFamily="18" charset="0"/>
            </a:endParaRPr>
          </a:p>
        </p:txBody>
      </p:sp>
      <p:sp>
        <p:nvSpPr>
          <p:cNvPr id="4" name="矩形 3"/>
          <p:cNvSpPr/>
          <p:nvPr/>
        </p:nvSpPr>
        <p:spPr>
          <a:xfrm>
            <a:off x="259015" y="1268730"/>
            <a:ext cx="11658044" cy="1259231"/>
          </a:xfrm>
          <a:prstGeom prst="rect">
            <a:avLst/>
          </a:prstGeom>
        </p:spPr>
        <p:txBody>
          <a:bodyPr wrap="square" lIns="121898" tIns="60948" rIns="121898" bIns="60948">
            <a:spAutoFit/>
          </a:bodyPr>
          <a:lstStyle/>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安培力是洛伦兹力的宏观表现</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二者是相同性质的力。</a:t>
            </a:r>
            <a:endParaRPr lang="zh-CN" altLang="zh-CN" sz="115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安培力可以做功</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而洛伦兹力对运动电荷不做功。</a:t>
            </a:r>
            <a:endParaRPr lang="zh-CN" altLang="zh-CN" sz="115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16143108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106615" y="620649"/>
            <a:ext cx="10053385" cy="1923579"/>
          </a:xfrm>
          <a:prstGeom prst="rect">
            <a:avLst/>
          </a:prstGeom>
        </p:spPr>
        <p:txBody>
          <a:bodyPr wrap="square" lIns="121898" tIns="60948" rIns="121898" bIns="60948">
            <a:spAutoFit/>
          </a:bodyPr>
          <a:lstStyle/>
          <a:p>
            <a:pPr marL="252000" indent="-457200">
              <a:lnSpc>
                <a:spcPct val="150000"/>
              </a:lnSpc>
              <a:spcAft>
                <a:spcPts val="0"/>
              </a:spcAft>
              <a:tabLst>
                <a:tab pos="2970530" algn="l"/>
              </a:tabLst>
            </a:pPr>
            <a:r>
              <a:rPr lang="zh-CN" altLang="zh-CN" sz="2600" b="1" dirty="0">
                <a:solidFill>
                  <a:srgbClr val="0000FF"/>
                </a:solidFill>
                <a:latin typeface="Times New Roman" panose="02020603050405020304" pitchFamily="18" charset="0"/>
                <a:ea typeface="黑体" panose="02010609060101010101" pitchFamily="49" charset="-122"/>
                <a:cs typeface="Times New Roman" panose="02020603050405020304" pitchFamily="18" charset="0"/>
              </a:rPr>
              <a:t>例</a:t>
            </a:r>
            <a:r>
              <a:rPr lang="en-US" altLang="zh-CN" sz="2600" b="1" dirty="0">
                <a:solidFill>
                  <a:srgbClr val="0000FF"/>
                </a:solidFill>
                <a:latin typeface="Times New Roman" panose="02020603050405020304" pitchFamily="18" charset="0"/>
                <a:ea typeface="黑体" panose="02010609060101010101" pitchFamily="49" charset="-122"/>
                <a:cs typeface="Times New Roman" panose="02020603050405020304" pitchFamily="18" charset="0"/>
              </a:rPr>
              <a:t>1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多选</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如图所示</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粗糙木板</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MN</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竖直固定在方向垂直纸面向里的匀强磁场中。</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=0</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时</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一个质量为</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、电荷量为</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q</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的带正电物块沿</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MN</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以某一初速度竖直向下滑动</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则物块运动的</a:t>
            </a:r>
            <a:r>
              <a:rPr lang="en-US" altLang="zh-CN" sz="2600" i="1" dirty="0">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图像可能是</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150" dirty="0">
              <a:latin typeface="Calibri" panose="020F0502020204030204" pitchFamily="34" charset="0"/>
              <a:cs typeface="Times New Roman" panose="02020603050405020304" pitchFamily="18" charset="0"/>
            </a:endParaRPr>
          </a:p>
        </p:txBody>
      </p:sp>
      <p:sp>
        <p:nvSpPr>
          <p:cNvPr id="6" name="TextBox 1"/>
          <p:cNvSpPr txBox="1"/>
          <p:nvPr/>
        </p:nvSpPr>
        <p:spPr>
          <a:xfrm>
            <a:off x="8204676" y="1929511"/>
            <a:ext cx="1080135" cy="553998"/>
          </a:xfrm>
          <a:prstGeom prst="rect">
            <a:avLst/>
          </a:prstGeom>
          <a:noFill/>
        </p:spPr>
        <p:txBody>
          <a:bodyPr wrap="square" rtlCol="0">
            <a:spAutoFit/>
          </a:bodyPr>
          <a:lstStyle/>
          <a:p>
            <a:r>
              <a:rPr lang="en-US" altLang="zh-CN" sz="3000" b="1" dirty="0" err="1">
                <a:solidFill>
                  <a:srgbClr val="C00000"/>
                </a:solidFill>
                <a:latin typeface="Times New Roman" pitchFamily="18" charset="0"/>
                <a:ea typeface="华文细黑" pitchFamily="2" charset="-122"/>
                <a:cs typeface="Times New Roman" pitchFamily="18" charset="0"/>
              </a:rPr>
              <a:t>ACD</a:t>
            </a:r>
            <a:endParaRPr lang="zh-CN" altLang="en-US" sz="3000" b="1" dirty="0">
              <a:solidFill>
                <a:srgbClr val="C00000"/>
              </a:solidFill>
              <a:latin typeface="Times New Roman" pitchFamily="18" charset="0"/>
              <a:ea typeface="华文细黑" pitchFamily="2" charset="-122"/>
              <a:cs typeface="Times New Roman" pitchFamily="18" charset="0"/>
            </a:endParaRPr>
          </a:p>
        </p:txBody>
      </p:sp>
      <p:pic>
        <p:nvPicPr>
          <p:cNvPr id="7" name="image157.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0145109" y="782193"/>
            <a:ext cx="1566672" cy="3135183"/>
          </a:xfrm>
          <a:prstGeom prst="rect">
            <a:avLst/>
          </a:prstGeom>
        </p:spPr>
      </p:pic>
      <p:pic>
        <p:nvPicPr>
          <p:cNvPr id="8" name="image158.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201403" y="2855783"/>
            <a:ext cx="7647907" cy="2123186"/>
          </a:xfrm>
          <a:prstGeom prst="rect">
            <a:avLst/>
          </a:prstGeom>
        </p:spPr>
      </p:pic>
    </p:spTree>
    <p:extLst>
      <p:ext uri="{BB962C8B-B14F-4D97-AF65-F5344CB8AC3E}">
        <p14:creationId xmlns:p14="http://schemas.microsoft.com/office/powerpoint/2010/main" val="93885785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矩形 2"/>
              <p:cNvSpPr/>
              <p:nvPr/>
            </p:nvSpPr>
            <p:spPr>
              <a:xfrm>
                <a:off x="106615" y="620649"/>
                <a:ext cx="10015285" cy="4860474"/>
              </a:xfrm>
              <a:prstGeom prst="rect">
                <a:avLst/>
              </a:prstGeom>
            </p:spPr>
            <p:txBody>
              <a:bodyPr wrap="square" lIns="121898" tIns="60948" rIns="121898" bIns="60948">
                <a:spAutoFit/>
              </a:bodyPr>
              <a:lstStyle/>
              <a:p>
                <a:pPr>
                  <a:lnSpc>
                    <a:spcPct val="150000"/>
                  </a:lnSpc>
                  <a:spcAft>
                    <a:spcPts val="565"/>
                  </a:spcAft>
                  <a:tabLst>
                    <a:tab pos="2970530" algn="l"/>
                  </a:tabLst>
                </a:pPr>
                <a:r>
                  <a:rPr lang="zh-CN" altLang="zh-CN" sz="2600" b="1" dirty="0">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　</a:t>
                </a:r>
                <a:r>
                  <a:rPr lang="zh-CN" altLang="zh-CN" sz="2600" b="1" dirty="0">
                    <a:latin typeface="Times New Roman" panose="02020603050405020304" pitchFamily="18" charset="0"/>
                    <a:cs typeface="Times New Roman" panose="02020603050405020304" pitchFamily="18" charset="0"/>
                  </a:rPr>
                  <a:t>设物块的初速度为</a:t>
                </a:r>
                <a:r>
                  <a:rPr lang="en-US" altLang="zh-CN" sz="2600" i="1" dirty="0" err="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则</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N</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q</a:t>
                </a:r>
                <a:r>
                  <a:rPr lang="en-US" altLang="zh-CN" sz="2600" i="1" dirty="0" err="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若满足</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mg</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μF</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N</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即</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mg</a:t>
                </a:r>
                <a:r>
                  <a:rPr lang="en-US" altLang="zh-CN" sz="2600" dirty="0" smtClean="0">
                    <a:effectLst/>
                    <a:latin typeface="Times New Roman" panose="02020603050405020304" pitchFamily="18" charset="0"/>
                    <a:ea typeface="微软雅黑" panose="020B0503020204020204" pitchFamily="34" charset="-122"/>
                    <a:cs typeface="Times New Roman" panose="02020603050405020304" pitchFamily="18" charset="0"/>
                  </a:rPr>
                  <a:t>=</a:t>
                </a:r>
              </a:p>
              <a:p>
                <a:pPr>
                  <a:lnSpc>
                    <a:spcPct val="150000"/>
                  </a:lnSpc>
                  <a:spcAft>
                    <a:spcPts val="565"/>
                  </a:spcAft>
                  <a:tabLst>
                    <a:tab pos="2970530" algn="l"/>
                  </a:tabLst>
                </a:pPr>
                <a:r>
                  <a:rPr lang="en-US" altLang="zh-CN" sz="2600" i="1" dirty="0" err="1" smtClean="0">
                    <a:effectLst/>
                    <a:latin typeface="Times New Roman" panose="02020603050405020304" pitchFamily="18" charset="0"/>
                    <a:ea typeface="微软雅黑" panose="020B0503020204020204" pitchFamily="34" charset="-122"/>
                    <a:cs typeface="Times New Roman" panose="02020603050405020304" pitchFamily="18" charset="0"/>
                  </a:rPr>
                  <a:t>μq</a:t>
                </a:r>
                <a:r>
                  <a:rPr lang="en-US" altLang="zh-CN" sz="2600" i="1" dirty="0" err="1" smtClean="0">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dirty="0" err="1" smtClean="0">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i="1" dirty="0" err="1" smtClean="0">
                    <a:effectLst/>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物块向下做匀速运动</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故</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dirty="0">
                    <a:latin typeface="Times New Roman" panose="02020603050405020304" pitchFamily="18" charset="0"/>
                    <a:cs typeface="Times New Roman" panose="02020603050405020304" pitchFamily="18" charset="0"/>
                  </a:rPr>
                  <a:t>有可能</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若</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mg</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&gt;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μq</a:t>
                </a:r>
                <a:r>
                  <a:rPr lang="en-US" altLang="zh-CN" sz="2600" i="1" dirty="0" err="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则物块开始时有向下的加速度</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由</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𝒎𝒈</m:t>
                        </m:r>
                        <m:r>
                          <a:rPr lang="en-US" altLang="zh-CN" sz="2600" i="1">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𝝁</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𝒒𝒗𝑩</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m:t>
                        </m:r>
                      </m:den>
                    </m:f>
                  </m:oMath>
                </a14:m>
                <a:r>
                  <a:rPr lang="zh-CN" altLang="zh-CN" sz="2600" b="1" dirty="0">
                    <a:latin typeface="Times New Roman" panose="02020603050405020304" pitchFamily="18" charset="0"/>
                    <a:cs typeface="Times New Roman" panose="02020603050405020304" pitchFamily="18" charset="0"/>
                  </a:rPr>
                  <a:t>可知</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随着速度增大</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加速度减小</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即物块先做加速度减小的加速运动</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最后加速度减为零</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达到匀速状态</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故</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dirty="0">
                    <a:latin typeface="Times New Roman" panose="02020603050405020304" pitchFamily="18" charset="0"/>
                    <a:cs typeface="Times New Roman" panose="02020603050405020304" pitchFamily="18" charset="0"/>
                  </a:rPr>
                  <a:t>有可能</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dirty="0">
                    <a:latin typeface="Times New Roman" panose="02020603050405020304" pitchFamily="18" charset="0"/>
                    <a:cs typeface="Times New Roman" panose="02020603050405020304" pitchFamily="18" charset="0"/>
                  </a:rPr>
                  <a:t>不可能</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若</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mg</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&lt;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μq</a:t>
                </a:r>
                <a:r>
                  <a:rPr lang="en-US" altLang="zh-CN" sz="2600" i="1" dirty="0" err="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则物块开始有向上的加速度</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物块做减速运动</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由</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𝝁</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𝒒𝒗𝑩</m:t>
                        </m:r>
                        <m:r>
                          <a:rPr lang="en-US" altLang="zh-CN" sz="2600" i="1">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𝒎𝒈</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m:t>
                        </m:r>
                      </m:den>
                    </m:f>
                  </m:oMath>
                </a14:m>
                <a:r>
                  <a:rPr lang="zh-CN" altLang="zh-CN" sz="2600" b="1" dirty="0">
                    <a:latin typeface="Times New Roman" panose="02020603050405020304" pitchFamily="18" charset="0"/>
                    <a:cs typeface="Times New Roman" panose="02020603050405020304" pitchFamily="18" charset="0"/>
                  </a:rPr>
                  <a:t>可知</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随着速度减小</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加速度减小</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即物块先做加速度减小的减速运动</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最后加速度减到零</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达到匀速状态</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故</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dirty="0">
                    <a:latin typeface="Times New Roman" panose="02020603050405020304" pitchFamily="18" charset="0"/>
                    <a:cs typeface="Times New Roman" panose="02020603050405020304" pitchFamily="18" charset="0"/>
                  </a:rPr>
                  <a:t>有可能。</a:t>
                </a:r>
                <a:endParaRPr lang="zh-CN" altLang="zh-CN" sz="1150" dirty="0">
                  <a:latin typeface="Calibri" panose="020F0502020204030204" pitchFamily="34" charset="0"/>
                  <a:cs typeface="Times New Roman" panose="02020603050405020304" pitchFamily="18" charset="0"/>
                </a:endParaRPr>
              </a:p>
            </p:txBody>
          </p:sp>
        </mc:Choice>
        <mc:Fallback xmlns="">
          <p:sp>
            <p:nvSpPr>
              <p:cNvPr id="3" name="矩形 2"/>
              <p:cNvSpPr>
                <a:spLocks noRot="1" noChangeAspect="1" noMove="1" noResize="1" noEditPoints="1" noAdjustHandles="1" noChangeArrowheads="1" noChangeShapeType="1" noTextEdit="1"/>
              </p:cNvSpPr>
              <p:nvPr/>
            </p:nvSpPr>
            <p:spPr>
              <a:xfrm>
                <a:off x="106615" y="620649"/>
                <a:ext cx="10015285" cy="4860474"/>
              </a:xfrm>
              <a:prstGeom prst="rect">
                <a:avLst/>
              </a:prstGeom>
              <a:blipFill rotWithShape="0">
                <a:blip r:embed="rId2"/>
                <a:stretch>
                  <a:fillRect l="-791" r="-791" b="-1882"/>
                </a:stretch>
              </a:blipFill>
            </p:spPr>
            <p:txBody>
              <a:bodyPr/>
              <a:lstStyle/>
              <a:p>
                <a:r>
                  <a:rPr lang="zh-CN" altLang="en-US">
                    <a:noFill/>
                  </a:rPr>
                  <a:t> </a:t>
                </a:r>
              </a:p>
            </p:txBody>
          </p:sp>
        </mc:Fallback>
      </mc:AlternateContent>
      <p:pic>
        <p:nvPicPr>
          <p:cNvPr id="7" name="image157.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0145109" y="782193"/>
            <a:ext cx="1566672" cy="3135183"/>
          </a:xfrm>
          <a:prstGeom prst="rect">
            <a:avLst/>
          </a:prstGeom>
        </p:spPr>
      </p:pic>
    </p:spTree>
    <p:extLst>
      <p:ext uri="{BB962C8B-B14F-4D97-AF65-F5344CB8AC3E}">
        <p14:creationId xmlns:p14="http://schemas.microsoft.com/office/powerpoint/2010/main" val="3568865605"/>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106615" y="1357608"/>
            <a:ext cx="9177085" cy="1639335"/>
          </a:xfrm>
          <a:prstGeom prst="rect">
            <a:avLst/>
          </a:prstGeom>
        </p:spPr>
        <p:txBody>
          <a:bodyPr wrap="square" lIns="121898" tIns="60948" rIns="121898" bIns="60948">
            <a:spAutoFit/>
          </a:bodyPr>
          <a:lstStyle/>
          <a:p>
            <a:pPr marL="252000" indent="-457200">
              <a:lnSpc>
                <a:spcPct val="13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b="1" dirty="0">
                <a:latin typeface="Times New Roman" panose="02020603050405020304" pitchFamily="18" charset="0"/>
                <a:cs typeface="Times New Roman" panose="02020603050405020304" pitchFamily="18" charset="0"/>
              </a:rPr>
              <a:t>多选</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)(2025·</a:t>
            </a:r>
            <a:r>
              <a:rPr lang="zh-CN" altLang="zh-CN" sz="2600" b="1" dirty="0">
                <a:latin typeface="Times New Roman" panose="02020603050405020304" pitchFamily="18" charset="0"/>
                <a:cs typeface="Times New Roman" panose="02020603050405020304" pitchFamily="18" charset="0"/>
              </a:rPr>
              <a:t>安徽合肥模拟</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如图所示</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带负电的小球由静止释放</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一段时间后进入垂直纸面向里的匀强磁场中</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不计空气阻力</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关于小球在磁场中运动的过程</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下列说法正确的是</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dirty="0">
              <a:latin typeface="Calibri" panose="020F0502020204030204" pitchFamily="34" charset="0"/>
              <a:cs typeface="Times New Roman" panose="02020603050405020304" pitchFamily="18" charset="0"/>
            </a:endParaRPr>
          </a:p>
        </p:txBody>
      </p:sp>
      <p:sp>
        <p:nvSpPr>
          <p:cNvPr id="2" name="矩形 1"/>
          <p:cNvSpPr/>
          <p:nvPr/>
        </p:nvSpPr>
        <p:spPr>
          <a:xfrm>
            <a:off x="97250" y="620649"/>
            <a:ext cx="1627369" cy="671722"/>
          </a:xfrm>
          <a:prstGeom prst="rect">
            <a:avLst/>
          </a:prstGeom>
        </p:spPr>
        <p:txBody>
          <a:bodyPr wrap="none">
            <a:spAutoFit/>
          </a:bodyPr>
          <a:lstStyle/>
          <a:p>
            <a:pPr>
              <a:lnSpc>
                <a:spcPct val="150000"/>
              </a:lnSpc>
              <a:spcAft>
                <a:spcPts val="285"/>
              </a:spcAft>
              <a:tabLst>
                <a:tab pos="1710690" algn="l"/>
                <a:tab pos="3420745" algn="l"/>
              </a:tabLst>
            </a:pPr>
            <a:r>
              <a:rPr lang="zh-CN" altLang="zh-CN" sz="2800" b="1" dirty="0">
                <a:latin typeface="Times New Roman" panose="02020603050405020304" pitchFamily="18" charset="0"/>
                <a:ea typeface="黑体" panose="02010609060101010101" pitchFamily="49" charset="-122"/>
                <a:cs typeface="Times New Roman" panose="02020603050405020304" pitchFamily="18" charset="0"/>
              </a:rPr>
              <a:t>跟踪训练</a:t>
            </a:r>
            <a:endParaRPr lang="zh-CN" altLang="zh-CN" sz="2800" dirty="0">
              <a:latin typeface="Calibri" panose="020F0502020204030204" pitchFamily="34" charset="0"/>
              <a:cs typeface="Times New Roman" panose="02020603050405020304" pitchFamily="18" charset="0"/>
            </a:endParaRPr>
          </a:p>
        </p:txBody>
      </p:sp>
      <p:sp>
        <p:nvSpPr>
          <p:cNvPr id="5" name="矩形 4"/>
          <p:cNvSpPr/>
          <p:nvPr/>
        </p:nvSpPr>
        <p:spPr>
          <a:xfrm>
            <a:off x="371618" y="3035173"/>
            <a:ext cx="11658044" cy="1119193"/>
          </a:xfrm>
          <a:prstGeom prst="rect">
            <a:avLst/>
          </a:prstGeom>
        </p:spPr>
        <p:txBody>
          <a:bodyPr wrap="square" lIns="121898" tIns="60948" rIns="121898" bIns="60948">
            <a:spAutoFit/>
          </a:bodyPr>
          <a:lstStyle/>
          <a:p>
            <a:pPr>
              <a:lnSpc>
                <a:spcPct val="13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小球做</a:t>
            </a:r>
            <a:r>
              <a:rPr lang="zh-CN"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圆周运动</a:t>
            </a: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			B</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洛伦兹力对小球不做功</a:t>
            </a:r>
            <a:endParaRPr lang="zh-CN" altLang="zh-CN" sz="1150" dirty="0">
              <a:latin typeface="Calibri" panose="020F0502020204030204" pitchFamily="34" charset="0"/>
              <a:cs typeface="Times New Roman" panose="02020603050405020304" pitchFamily="18" charset="0"/>
            </a:endParaRPr>
          </a:p>
          <a:p>
            <a:pPr>
              <a:lnSpc>
                <a:spcPct val="13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小球的速度保持</a:t>
            </a:r>
            <a:r>
              <a:rPr lang="zh-CN"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不变</a:t>
            </a: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		D</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小球的机械能保持不变</a:t>
            </a:r>
            <a:endParaRPr lang="zh-CN" altLang="zh-CN" sz="1150" dirty="0">
              <a:latin typeface="Calibri" panose="020F0502020204030204" pitchFamily="34" charset="0"/>
              <a:cs typeface="Times New Roman" panose="02020603050405020304" pitchFamily="18" charset="0"/>
            </a:endParaRPr>
          </a:p>
        </p:txBody>
      </p:sp>
      <p:sp>
        <p:nvSpPr>
          <p:cNvPr id="6" name="TextBox 1"/>
          <p:cNvSpPr txBox="1"/>
          <p:nvPr/>
        </p:nvSpPr>
        <p:spPr>
          <a:xfrm>
            <a:off x="8014049" y="2463292"/>
            <a:ext cx="1080135" cy="553998"/>
          </a:xfrm>
          <a:prstGeom prst="rect">
            <a:avLst/>
          </a:prstGeom>
          <a:noFill/>
        </p:spPr>
        <p:txBody>
          <a:bodyPr wrap="square" rtlCol="0">
            <a:spAutoFit/>
          </a:bodyPr>
          <a:lstStyle/>
          <a:p>
            <a:r>
              <a:rPr lang="en-US" altLang="zh-CN" sz="3000" b="1">
                <a:solidFill>
                  <a:srgbClr val="C00000"/>
                </a:solidFill>
                <a:latin typeface="Times New Roman" pitchFamily="18" charset="0"/>
                <a:ea typeface="华文细黑" pitchFamily="2" charset="-122"/>
                <a:cs typeface="Times New Roman" pitchFamily="18" charset="0"/>
              </a:rPr>
              <a:t>BD</a:t>
            </a:r>
            <a:endParaRPr lang="zh-CN" altLang="en-US" sz="3000" b="1" dirty="0">
              <a:solidFill>
                <a:srgbClr val="C00000"/>
              </a:solidFill>
              <a:latin typeface="Times New Roman" pitchFamily="18" charset="0"/>
              <a:ea typeface="华文细黑" pitchFamily="2" charset="-122"/>
              <a:cs typeface="Times New Roman" pitchFamily="18" charset="0"/>
            </a:endParaRPr>
          </a:p>
        </p:txBody>
      </p:sp>
      <p:pic>
        <p:nvPicPr>
          <p:cNvPr id="7" name="image159.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467991" y="896669"/>
            <a:ext cx="2449068" cy="2449068"/>
          </a:xfrm>
          <a:prstGeom prst="rect">
            <a:avLst/>
          </a:prstGeom>
        </p:spPr>
      </p:pic>
      <p:sp>
        <p:nvSpPr>
          <p:cNvPr id="8" name="矩形 7"/>
          <p:cNvSpPr/>
          <p:nvPr/>
        </p:nvSpPr>
        <p:spPr>
          <a:xfrm>
            <a:off x="284415" y="4202617"/>
            <a:ext cx="11658044" cy="2123634"/>
          </a:xfrm>
          <a:prstGeom prst="rect">
            <a:avLst/>
          </a:prstGeom>
        </p:spPr>
        <p:txBody>
          <a:bodyPr wrap="square" lIns="121898" tIns="60948" rIns="121898" bIns="60948">
            <a:spAutoFit/>
          </a:bodyPr>
          <a:lstStyle/>
          <a:p>
            <a:pPr>
              <a:spcAft>
                <a:spcPts val="600"/>
              </a:spcAft>
              <a:tabLst>
                <a:tab pos="297053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　</a:t>
            </a:r>
            <a:r>
              <a:rPr lang="zh-CN" altLang="zh-CN" sz="2600" b="1">
                <a:latin typeface="Times New Roman" panose="02020603050405020304" pitchFamily="18" charset="0"/>
                <a:cs typeface="Times New Roman" panose="02020603050405020304" pitchFamily="18" charset="0"/>
              </a:rPr>
              <a:t>带负电的小球由静止释放</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一段时间后进入垂直纸面向里的匀强磁场中</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所以小球受重力和洛伦兹力作用</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速度方向与合力方向不共线</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小球做曲线运动</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故</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dirty="0">
                <a:latin typeface="Times New Roman" panose="02020603050405020304" pitchFamily="18" charset="0"/>
                <a:cs typeface="Times New Roman" panose="02020603050405020304" pitchFamily="18" charset="0"/>
              </a:rPr>
              <a:t>错误</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洛伦兹力方向与速度方向垂直</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洛伦兹力对小球不做功</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只有重力做功</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小球机械能保持不变</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故</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dirty="0">
                <a:latin typeface="Times New Roman" panose="02020603050405020304" pitchFamily="18" charset="0"/>
                <a:cs typeface="Times New Roman" panose="02020603050405020304" pitchFamily="18" charset="0"/>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dirty="0">
                <a:latin typeface="Times New Roman" panose="02020603050405020304" pitchFamily="18" charset="0"/>
                <a:cs typeface="Times New Roman" panose="02020603050405020304" pitchFamily="18" charset="0"/>
              </a:rPr>
              <a:t>正确</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小球在重力与洛伦兹力作用下</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小球的速度发生变化</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故</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dirty="0">
                <a:latin typeface="Times New Roman" panose="02020603050405020304" pitchFamily="18" charset="0"/>
                <a:cs typeface="Times New Roman" panose="02020603050405020304" pitchFamily="18" charset="0"/>
              </a:rPr>
              <a:t>错误。</a:t>
            </a:r>
            <a:endParaRPr lang="zh-CN" altLang="zh-CN" sz="1150" dirty="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130413214"/>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blinds(horizontal)">
                                      <p:cBhvr>
                                        <p:cTn id="1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8"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1"/>
          <p:cNvSpPr>
            <a:spLocks noChangeArrowheads="1"/>
          </p:cNvSpPr>
          <p:nvPr/>
        </p:nvSpPr>
        <p:spPr bwMode="auto">
          <a:xfrm>
            <a:off x="228964" y="648229"/>
            <a:ext cx="11772834" cy="597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tabLst>
                <a:tab pos="2609850" algn="l"/>
              </a:tabLst>
              <a:defRPr>
                <a:solidFill>
                  <a:schemeClr val="tx1"/>
                </a:solidFill>
                <a:latin typeface="Calibri" pitchFamily="34" charset="0"/>
                <a:ea typeface="宋体" pitchFamily="2" charset="-122"/>
              </a:defRPr>
            </a:lvl1pPr>
            <a:lvl2pPr marL="742950" indent="-285750" eaLnBrk="0" hangingPunct="0">
              <a:tabLst>
                <a:tab pos="2609850" algn="l"/>
              </a:tabLst>
              <a:defRPr>
                <a:solidFill>
                  <a:schemeClr val="tx1"/>
                </a:solidFill>
                <a:latin typeface="Calibri" pitchFamily="34" charset="0"/>
                <a:ea typeface="宋体" pitchFamily="2" charset="-122"/>
              </a:defRPr>
            </a:lvl2pPr>
            <a:lvl3pPr marL="1143000" indent="-228600" eaLnBrk="0" hangingPunct="0">
              <a:tabLst>
                <a:tab pos="2609850" algn="l"/>
              </a:tabLst>
              <a:defRPr>
                <a:solidFill>
                  <a:schemeClr val="tx1"/>
                </a:solidFill>
                <a:latin typeface="Calibri" pitchFamily="34" charset="0"/>
                <a:ea typeface="宋体" pitchFamily="2" charset="-122"/>
              </a:defRPr>
            </a:lvl3pPr>
            <a:lvl4pPr marL="1600200" indent="-228600" eaLnBrk="0" hangingPunct="0">
              <a:tabLst>
                <a:tab pos="2609850" algn="l"/>
              </a:tabLst>
              <a:defRPr>
                <a:solidFill>
                  <a:schemeClr val="tx1"/>
                </a:solidFill>
                <a:latin typeface="Calibri" pitchFamily="34" charset="0"/>
                <a:ea typeface="宋体" pitchFamily="2" charset="-122"/>
              </a:defRPr>
            </a:lvl4pPr>
            <a:lvl5pPr marL="2057400" indent="-228600" eaLnBrk="0" hangingPunct="0">
              <a:tabLst>
                <a:tab pos="2609850" algn="l"/>
              </a:tabLst>
              <a:defRPr>
                <a:solidFill>
                  <a:schemeClr val="tx1"/>
                </a:solidFill>
                <a:latin typeface="Calibri" pitchFamily="34" charset="0"/>
                <a:ea typeface="宋体" pitchFamily="2" charset="-122"/>
              </a:defRPr>
            </a:lvl5pPr>
            <a:lvl6pPr marL="25146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6pPr>
            <a:lvl7pPr marL="29718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7pPr>
            <a:lvl8pPr marL="34290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8pPr>
            <a:lvl9pPr marL="38862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9pPr>
          </a:lstStyle>
          <a:p>
            <a:pPr algn="ctr">
              <a:lnSpc>
                <a:spcPct val="130000"/>
              </a:lnSpc>
              <a:spcBef>
                <a:spcPts val="1200"/>
              </a:spcBef>
              <a:spcAft>
                <a:spcPts val="300"/>
              </a:spcAft>
            </a:pPr>
            <a:r>
              <a:rPr lang="zh-CN" altLang="en-US" sz="2800" kern="1400">
                <a:latin typeface="Cambria"/>
                <a:ea typeface="微软雅黑"/>
                <a:cs typeface="Times New Roman"/>
              </a:rPr>
              <a:t>考点二　带电粒子在匀强磁场中的运动</a:t>
            </a:r>
            <a:endParaRPr lang="zh-CN" altLang="zh-CN" sz="1800" b="1" kern="1400" dirty="0">
              <a:effectLst/>
              <a:latin typeface="Cambria"/>
              <a:ea typeface="宋体"/>
              <a:cs typeface="Times New Roman"/>
            </a:endParaRPr>
          </a:p>
        </p:txBody>
      </p:sp>
      <p:sp>
        <p:nvSpPr>
          <p:cNvPr id="4" name="矩形 3"/>
          <p:cNvSpPr/>
          <p:nvPr/>
        </p:nvSpPr>
        <p:spPr>
          <a:xfrm>
            <a:off x="106615" y="1281430"/>
            <a:ext cx="11810444" cy="654707"/>
          </a:xfrm>
          <a:prstGeom prst="rect">
            <a:avLst/>
          </a:prstGeom>
        </p:spPr>
        <p:txBody>
          <a:bodyPr wrap="square" lIns="121898" tIns="60948" rIns="121898" bIns="60948">
            <a:spAutoFit/>
          </a:bodyPr>
          <a:lstStyle/>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b="1">
                <a:latin typeface="Times New Roman" panose="02020603050405020304" pitchFamily="18" charset="0"/>
                <a:ea typeface="黑体" panose="02010609060101010101" pitchFamily="49" charset="-122"/>
                <a:cs typeface="Times New Roman" panose="02020603050405020304" pitchFamily="18" charset="0"/>
              </a:rPr>
              <a:t>带电粒子在有界磁场中的圆心、半径及运动时间的确定</a:t>
            </a:r>
            <a:endParaRPr lang="zh-CN" altLang="zh-CN" sz="1150">
              <a:latin typeface="Calibri" panose="020F0502020204030204" pitchFamily="34" charset="0"/>
              <a:cs typeface="Times New Roman" panose="02020603050405020304" pitchFamily="18" charset="0"/>
            </a:endParaRPr>
          </a:p>
        </p:txBody>
      </p:sp>
      <p:graphicFrame>
        <p:nvGraphicFramePr>
          <p:cNvPr id="2" name="表格 1"/>
          <p:cNvGraphicFramePr>
            <a:graphicFrameLocks noGrp="1"/>
          </p:cNvGraphicFramePr>
          <p:nvPr>
            <p:extLst>
              <p:ext uri="{D42A27DB-BD31-4B8C-83A1-F6EECF244321}">
                <p14:modId xmlns:p14="http://schemas.microsoft.com/office/powerpoint/2010/main" val="3961465934"/>
              </p:ext>
            </p:extLst>
          </p:nvPr>
        </p:nvGraphicFramePr>
        <p:xfrm>
          <a:off x="478504" y="2102042"/>
          <a:ext cx="10801350" cy="4049078"/>
        </p:xfrm>
        <a:graphic>
          <a:graphicData uri="http://schemas.openxmlformats.org/drawingml/2006/table">
            <a:tbl>
              <a:tblPr firstRow="1" firstCol="1" bandRow="1"/>
              <a:tblGrid>
                <a:gridCol w="1944243"/>
                <a:gridCol w="2376297"/>
                <a:gridCol w="3240405"/>
                <a:gridCol w="3240405"/>
              </a:tblGrid>
              <a:tr h="210545">
                <a:tc>
                  <a:txBody>
                    <a:bodyPr/>
                    <a:lstStyle/>
                    <a:p>
                      <a:pPr>
                        <a:lnSpc>
                          <a:spcPct val="150000"/>
                        </a:lnSpc>
                        <a:spcAft>
                          <a:spcPts val="0"/>
                        </a:spcAft>
                        <a:tabLst>
                          <a:tab pos="2970530" algn="l"/>
                        </a:tabLst>
                      </a:pPr>
                      <a:r>
                        <a:rPr lang="en-US" sz="2400" dirty="0">
                          <a:effectLst/>
                          <a:latin typeface="Times New Roman" panose="02020603050405020304" pitchFamily="18" charset="0"/>
                          <a:ea typeface="微软雅黑" panose="020B0503020204020204" pitchFamily="34" charset="-122"/>
                          <a:cs typeface="Times New Roman" panose="02020603050405020304" pitchFamily="18" charset="0"/>
                        </a:rPr>
                        <a:t> </a:t>
                      </a:r>
                      <a:endParaRPr lang="zh-CN" sz="2400" dirty="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6350" cap="flat" cmpd="sng" algn="ctr">
                      <a:solidFill>
                        <a:srgbClr val="000000"/>
                      </a:solidFill>
                      <a:prstDash val="solid"/>
                      <a:round/>
                      <a:headEnd type="none" w="med" len="med"/>
                      <a:tailEnd type="none" w="med" len="med"/>
                    </a:lnTlToBr>
                  </a:tcPr>
                </a:tc>
                <a:tc>
                  <a:txBody>
                    <a:bodyPr/>
                    <a:lstStyle/>
                    <a:p>
                      <a:pPr algn="ctr">
                        <a:lnSpc>
                          <a:spcPct val="150000"/>
                        </a:lnSpc>
                        <a:spcAft>
                          <a:spcPts val="0"/>
                        </a:spcAft>
                        <a:tabLst>
                          <a:tab pos="2970530" algn="l"/>
                        </a:tabLst>
                      </a:pP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基本思路</a:t>
                      </a:r>
                      <a:endParaRPr lang="zh-CN" sz="24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2970530" algn="l"/>
                        </a:tabLst>
                      </a:pP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图例</a:t>
                      </a:r>
                      <a:endParaRPr lang="zh-CN" sz="24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2970530" algn="l"/>
                        </a:tabLst>
                      </a:pP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说明</a:t>
                      </a:r>
                      <a:endParaRPr lang="zh-CN" sz="24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013277">
                <a:tc rowSpan="2">
                  <a:txBody>
                    <a:bodyPr/>
                    <a:lstStyle/>
                    <a:p>
                      <a:pPr algn="ctr">
                        <a:lnSpc>
                          <a:spcPct val="150000"/>
                        </a:lnSpc>
                        <a:spcAft>
                          <a:spcPts val="0"/>
                        </a:spcAft>
                        <a:tabLst>
                          <a:tab pos="2970530" algn="l"/>
                        </a:tabLst>
                      </a:pP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圆心的确定</a:t>
                      </a:r>
                      <a:endParaRPr lang="zh-CN" sz="24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nSpc>
                          <a:spcPct val="150000"/>
                        </a:lnSpc>
                        <a:spcAft>
                          <a:spcPts val="0"/>
                        </a:spcAft>
                        <a:tabLst>
                          <a:tab pos="2970530" algn="l"/>
                        </a:tabLst>
                      </a:pPr>
                      <a:r>
                        <a:rPr lang="zh-CN" sz="2400">
                          <a:effectLst/>
                          <a:latin typeface="宋体" panose="02010600030101010101" pitchFamily="2" charset="-122"/>
                          <a:ea typeface="微软雅黑" panose="020B0503020204020204" pitchFamily="34" charset="-122"/>
                          <a:cs typeface="宋体" panose="02010600030101010101" pitchFamily="2" charset="-122"/>
                        </a:rPr>
                        <a:t>①</a:t>
                      </a: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与速度方向垂直的直线过圆心</a:t>
                      </a:r>
                      <a:endParaRPr lang="zh-CN" sz="2400">
                        <a:effectLst/>
                        <a:latin typeface="Calibri" panose="020F0502020204030204" pitchFamily="34" charset="0"/>
                        <a:ea typeface="宋体" panose="02010600030101010101" pitchFamily="2" charset="-122"/>
                        <a:cs typeface="Times New Roman" panose="02020603050405020304" pitchFamily="18" charset="0"/>
                      </a:endParaRPr>
                    </a:p>
                    <a:p>
                      <a:pPr>
                        <a:lnSpc>
                          <a:spcPct val="150000"/>
                        </a:lnSpc>
                        <a:spcAft>
                          <a:spcPts val="0"/>
                        </a:spcAft>
                        <a:tabLst>
                          <a:tab pos="2970530" algn="l"/>
                        </a:tabLst>
                      </a:pPr>
                      <a:r>
                        <a:rPr lang="zh-CN" sz="2400">
                          <a:effectLst/>
                          <a:latin typeface="宋体" panose="02010600030101010101" pitchFamily="2" charset="-122"/>
                          <a:ea typeface="微软雅黑" panose="020B0503020204020204" pitchFamily="34" charset="-122"/>
                          <a:cs typeface="宋体" panose="02010600030101010101" pitchFamily="2" charset="-122"/>
                        </a:rPr>
                        <a:t>②</a:t>
                      </a: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弦的垂直平分线过圆心</a:t>
                      </a:r>
                      <a:endParaRPr lang="zh-CN" sz="24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2970530" algn="l"/>
                        </a:tabLst>
                      </a:pPr>
                      <a:endParaRPr lang="en-US" sz="2400" dirty="0" smtClean="0">
                        <a:effectLst/>
                        <a:latin typeface="Times New Roman" panose="02020603050405020304" pitchFamily="18" charset="0"/>
                        <a:ea typeface="微软雅黑" panose="020B0503020204020204" pitchFamily="34" charset="-122"/>
                        <a:cs typeface="Times New Roman" panose="02020603050405020304" pitchFamily="18" charset="0"/>
                      </a:endParaRPr>
                    </a:p>
                    <a:p>
                      <a:pPr algn="ctr">
                        <a:lnSpc>
                          <a:spcPct val="150000"/>
                        </a:lnSpc>
                        <a:spcAft>
                          <a:spcPts val="0"/>
                        </a:spcAft>
                        <a:tabLst>
                          <a:tab pos="2970530" algn="l"/>
                        </a:tabLst>
                      </a:pPr>
                      <a:endParaRPr lang="en-US" sz="2400" dirty="0" smtClean="0">
                        <a:effectLst/>
                        <a:latin typeface="Times New Roman" panose="02020603050405020304" pitchFamily="18" charset="0"/>
                        <a:ea typeface="微软雅黑" panose="020B0503020204020204" pitchFamily="34" charset="-122"/>
                        <a:cs typeface="Times New Roman" panose="02020603050405020304" pitchFamily="18" charset="0"/>
                      </a:endParaRPr>
                    </a:p>
                    <a:p>
                      <a:pPr algn="ctr">
                        <a:lnSpc>
                          <a:spcPct val="150000"/>
                        </a:lnSpc>
                        <a:spcAft>
                          <a:spcPts val="0"/>
                        </a:spcAft>
                        <a:tabLst>
                          <a:tab pos="2970530" algn="l"/>
                        </a:tabLst>
                      </a:pPr>
                      <a:endParaRPr lang="en-US" sz="2400" dirty="0">
                        <a:effectLst/>
                        <a:latin typeface="Times New Roman" panose="02020603050405020304" pitchFamily="18" charset="0"/>
                        <a:ea typeface="微软雅黑" panose="020B0503020204020204" pitchFamily="34"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0"/>
                        </a:spcAft>
                        <a:tabLst>
                          <a:tab pos="2970530" algn="l"/>
                        </a:tabLst>
                      </a:pPr>
                      <a:r>
                        <a:rPr lang="en-US" sz="2400" i="1" dirty="0">
                          <a:effectLst/>
                          <a:latin typeface="Times New Roman" panose="02020603050405020304" pitchFamily="18" charset="0"/>
                          <a:ea typeface="微软雅黑" panose="020B0503020204020204" pitchFamily="34" charset="-122"/>
                          <a:cs typeface="Times New Roman" panose="02020603050405020304" pitchFamily="18" charset="0"/>
                        </a:rPr>
                        <a:t>P</a:t>
                      </a:r>
                      <a:r>
                        <a:rPr lang="zh-CN" sz="24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sz="2400" i="1" dirty="0">
                          <a:effectLst/>
                          <a:latin typeface="Times New Roman" panose="02020603050405020304" pitchFamily="18" charset="0"/>
                          <a:ea typeface="微软雅黑" panose="020B0503020204020204" pitchFamily="34" charset="-122"/>
                          <a:cs typeface="Times New Roman" panose="02020603050405020304" pitchFamily="18" charset="0"/>
                        </a:rPr>
                        <a:t>M</a:t>
                      </a:r>
                      <a:r>
                        <a:rPr lang="zh-CN" sz="2400" dirty="0">
                          <a:effectLst/>
                          <a:latin typeface="Times New Roman" panose="02020603050405020304" pitchFamily="18" charset="0"/>
                          <a:ea typeface="微软雅黑" panose="020B0503020204020204" pitchFamily="34" charset="-122"/>
                          <a:cs typeface="Times New Roman" panose="02020603050405020304" pitchFamily="18" charset="0"/>
                        </a:rPr>
                        <a:t>两点速度方向垂线的交点</a:t>
                      </a:r>
                      <a:endParaRPr lang="zh-CN" sz="2400" dirty="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615326">
                <a:tc vMerge="1">
                  <a:txBody>
                    <a:bodyPr/>
                    <a:lstStyle/>
                    <a:p>
                      <a:endParaRPr lang="zh-CN" altLang="en-US"/>
                    </a:p>
                  </a:txBody>
                  <a:tcPr/>
                </a:tc>
                <a:tc vMerge="1">
                  <a:txBody>
                    <a:bodyPr/>
                    <a:lstStyle/>
                    <a:p>
                      <a:endParaRPr lang="zh-CN" altLang="en-US"/>
                    </a:p>
                  </a:txBody>
                  <a:tcPr/>
                </a:tc>
                <a:tc>
                  <a:txBody>
                    <a:bodyPr/>
                    <a:lstStyle/>
                    <a:p>
                      <a:pPr algn="ctr">
                        <a:lnSpc>
                          <a:spcPct val="150000"/>
                        </a:lnSpc>
                        <a:spcAft>
                          <a:spcPts val="0"/>
                        </a:spcAft>
                        <a:tabLst>
                          <a:tab pos="2970530" algn="l"/>
                        </a:tabLst>
                      </a:pPr>
                      <a:endParaRPr lang="en-US" sz="2400">
                        <a:effectLst/>
                        <a:latin typeface="Times New Roman" panose="02020603050405020304" pitchFamily="18" charset="0"/>
                        <a:ea typeface="微软雅黑" panose="020B0503020204020204" pitchFamily="34"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0"/>
                        </a:spcAft>
                        <a:tabLst>
                          <a:tab pos="2970530" algn="l"/>
                        </a:tabLst>
                      </a:pPr>
                      <a:r>
                        <a:rPr lang="en-US" sz="2400" i="1" dirty="0">
                          <a:effectLst/>
                          <a:latin typeface="Times New Roman" panose="02020603050405020304" pitchFamily="18" charset="0"/>
                          <a:ea typeface="微软雅黑" panose="020B0503020204020204" pitchFamily="34" charset="-122"/>
                          <a:cs typeface="Times New Roman" panose="02020603050405020304" pitchFamily="18" charset="0"/>
                        </a:rPr>
                        <a:t>P</a:t>
                      </a:r>
                      <a:r>
                        <a:rPr lang="zh-CN" sz="2400" dirty="0">
                          <a:effectLst/>
                          <a:latin typeface="Times New Roman" panose="02020603050405020304" pitchFamily="18" charset="0"/>
                          <a:ea typeface="微软雅黑" panose="020B0503020204020204" pitchFamily="34" charset="-122"/>
                          <a:cs typeface="Times New Roman" panose="02020603050405020304" pitchFamily="18" charset="0"/>
                        </a:rPr>
                        <a:t>点速度方向的垂线与弦</a:t>
                      </a:r>
                      <a:r>
                        <a:rPr lang="en-US" sz="2400" i="1" dirty="0">
                          <a:effectLst/>
                          <a:latin typeface="Times New Roman" panose="02020603050405020304" pitchFamily="18" charset="0"/>
                          <a:ea typeface="微软雅黑" panose="020B0503020204020204" pitchFamily="34" charset="-122"/>
                          <a:cs typeface="Times New Roman" panose="02020603050405020304" pitchFamily="18" charset="0"/>
                        </a:rPr>
                        <a:t>PM</a:t>
                      </a:r>
                      <a:r>
                        <a:rPr lang="zh-CN" sz="2400" dirty="0">
                          <a:effectLst/>
                          <a:latin typeface="Times New Roman" panose="02020603050405020304" pitchFamily="18" charset="0"/>
                          <a:ea typeface="微软雅黑" panose="020B0503020204020204" pitchFamily="34" charset="-122"/>
                          <a:cs typeface="Times New Roman" panose="02020603050405020304" pitchFamily="18" charset="0"/>
                        </a:rPr>
                        <a:t>的垂直平分线的交点</a:t>
                      </a:r>
                      <a:endParaRPr lang="zh-CN" sz="2400" dirty="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pic>
        <p:nvPicPr>
          <p:cNvPr id="1026" name="image337.jpeg"/>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778942" y="2826992"/>
            <a:ext cx="1392115" cy="1466363"/>
          </a:xfrm>
          <a:prstGeom prst="rect">
            <a:avLst/>
          </a:prstGeom>
          <a:extLst>
            <a:ext uri="{909E8E84-426E-40DD-AFC4-6F175D3DCCD1}">
              <a14:hiddenFill xmlns:a14="http://schemas.microsoft.com/office/drawing/2010/main">
                <a:solidFill>
                  <a:srgbClr val="FFFFFF"/>
                </a:solidFill>
              </a14:hiddenFill>
            </a:ext>
          </a:extLst>
        </p:spPr>
      </p:pic>
      <p:pic>
        <p:nvPicPr>
          <p:cNvPr id="1025" name="image338.jpeg"/>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766242" y="4502607"/>
            <a:ext cx="1392115" cy="1540608"/>
          </a:xfrm>
          <a:prstGeom prst="rect">
            <a:avLst/>
          </a:prstGeom>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7769956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graphicFrame>
            <p:nvGraphicFramePr>
              <p:cNvPr id="2" name="表格 1"/>
              <p:cNvGraphicFramePr>
                <a:graphicFrameLocks noGrp="1"/>
              </p:cNvGraphicFramePr>
              <p:nvPr>
                <p:extLst>
                  <p:ext uri="{D42A27DB-BD31-4B8C-83A1-F6EECF244321}">
                    <p14:modId xmlns:p14="http://schemas.microsoft.com/office/powerpoint/2010/main" val="3738213039"/>
                  </p:ext>
                </p:extLst>
              </p:nvPr>
            </p:nvGraphicFramePr>
            <p:xfrm>
              <a:off x="389476" y="773177"/>
              <a:ext cx="11322431" cy="5623560"/>
            </p:xfrm>
            <a:graphic>
              <a:graphicData uri="http://schemas.openxmlformats.org/drawingml/2006/table">
                <a:tbl>
                  <a:tblPr firstRow="1" firstCol="1" bandRow="1"/>
                  <a:tblGrid>
                    <a:gridCol w="1249996"/>
                    <a:gridCol w="2835137"/>
                    <a:gridCol w="2771731"/>
                    <a:gridCol w="4465567"/>
                  </a:tblGrid>
                  <a:tr h="419406">
                    <a:tc>
                      <a:txBody>
                        <a:bodyPr/>
                        <a:lstStyle/>
                        <a:p>
                          <a:pPr>
                            <a:lnSpc>
                              <a:spcPct val="150000"/>
                            </a:lnSpc>
                            <a:spcAft>
                              <a:spcPts val="0"/>
                            </a:spcAft>
                            <a:tabLst>
                              <a:tab pos="2970530" algn="l"/>
                            </a:tabLst>
                          </a:pPr>
                          <a:r>
                            <a:rPr lang="en-US" sz="2600" dirty="0">
                              <a:effectLst/>
                              <a:latin typeface="Times New Roman" panose="02020603050405020304" pitchFamily="18" charset="0"/>
                              <a:ea typeface="微软雅黑" panose="020B0503020204020204" pitchFamily="34" charset="-122"/>
                              <a:cs typeface="Times New Roman" panose="02020603050405020304" pitchFamily="18" charset="0"/>
                            </a:rPr>
                            <a:t> </a:t>
                          </a:r>
                          <a:endParaRPr lang="zh-CN" sz="2600" dirty="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6350" cap="flat" cmpd="sng" algn="ctr">
                          <a:solidFill>
                            <a:srgbClr val="000000"/>
                          </a:solidFill>
                          <a:prstDash val="solid"/>
                          <a:round/>
                          <a:headEnd type="none" w="med" len="med"/>
                          <a:tailEnd type="none" w="med" len="med"/>
                        </a:lnTlToBr>
                      </a:tcPr>
                    </a:tc>
                    <a:tc>
                      <a:txBody>
                        <a:bodyPr/>
                        <a:lstStyle/>
                        <a:p>
                          <a:pPr algn="ctr">
                            <a:lnSpc>
                              <a:spcPct val="150000"/>
                            </a:lnSpc>
                            <a:spcAft>
                              <a:spcPts val="0"/>
                            </a:spcAft>
                            <a:tabLst>
                              <a:tab pos="297053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基本思路</a:t>
                          </a:r>
                          <a:endParaRPr lang="zh-CN" sz="26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297053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图例</a:t>
                          </a:r>
                          <a:endParaRPr lang="zh-CN" sz="26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2970530" algn="l"/>
                            </a:tabLst>
                          </a:pPr>
                          <a:r>
                            <a:rPr lang="zh-CN" sz="2600" dirty="0">
                              <a:effectLst/>
                              <a:latin typeface="Times New Roman" panose="02020603050405020304" pitchFamily="18" charset="0"/>
                              <a:ea typeface="微软雅黑" panose="020B0503020204020204" pitchFamily="34" charset="-122"/>
                              <a:cs typeface="Times New Roman" panose="02020603050405020304" pitchFamily="18" charset="0"/>
                            </a:rPr>
                            <a:t>说明</a:t>
                          </a:r>
                          <a:endParaRPr lang="zh-CN" sz="2600" dirty="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232381">
                    <a:tc>
                      <a:txBody>
                        <a:bodyPr/>
                        <a:lstStyle/>
                        <a:p>
                          <a:pPr algn="ctr">
                            <a:lnSpc>
                              <a:spcPct val="150000"/>
                            </a:lnSpc>
                            <a:spcAft>
                              <a:spcPts val="0"/>
                            </a:spcAft>
                            <a:tabLst>
                              <a:tab pos="297053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半径的确定</a:t>
                          </a:r>
                          <a:endParaRPr lang="zh-CN" sz="26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0"/>
                            </a:spcAft>
                            <a:tabLst>
                              <a:tab pos="297053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利用平面几何知识求半径</a:t>
                          </a:r>
                          <a:endParaRPr lang="zh-CN" sz="26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2970530" algn="l"/>
                            </a:tabLst>
                          </a:pPr>
                          <a:endParaRPr lang="en-US" sz="2600" dirty="0" smtClean="0">
                            <a:effectLst/>
                            <a:latin typeface="Times New Roman" panose="02020603050405020304" pitchFamily="18" charset="0"/>
                            <a:ea typeface="微软雅黑" panose="020B0503020204020204" pitchFamily="34" charset="-122"/>
                            <a:cs typeface="Times New Roman" panose="02020603050405020304" pitchFamily="18" charset="0"/>
                          </a:endParaRPr>
                        </a:p>
                        <a:p>
                          <a:pPr algn="ctr">
                            <a:lnSpc>
                              <a:spcPct val="150000"/>
                            </a:lnSpc>
                            <a:spcAft>
                              <a:spcPts val="0"/>
                            </a:spcAft>
                            <a:tabLst>
                              <a:tab pos="2970530" algn="l"/>
                            </a:tabLst>
                          </a:pPr>
                          <a:endParaRPr lang="en-US" sz="2600" dirty="0" smtClean="0">
                            <a:effectLst/>
                            <a:latin typeface="Times New Roman" panose="02020603050405020304" pitchFamily="18" charset="0"/>
                            <a:ea typeface="微软雅黑" panose="020B0503020204020204" pitchFamily="34" charset="-122"/>
                            <a:cs typeface="Times New Roman" panose="02020603050405020304" pitchFamily="18" charset="0"/>
                          </a:endParaRPr>
                        </a:p>
                        <a:p>
                          <a:pPr algn="ctr">
                            <a:lnSpc>
                              <a:spcPct val="150000"/>
                            </a:lnSpc>
                            <a:spcAft>
                              <a:spcPts val="0"/>
                            </a:spcAft>
                            <a:tabLst>
                              <a:tab pos="2970530" algn="l"/>
                            </a:tabLst>
                          </a:pPr>
                          <a:endParaRPr lang="en-US" sz="2600" dirty="0" smtClean="0">
                            <a:effectLst/>
                            <a:latin typeface="Times New Roman" panose="02020603050405020304" pitchFamily="18" charset="0"/>
                            <a:ea typeface="微软雅黑" panose="020B0503020204020204" pitchFamily="34" charset="-122"/>
                            <a:cs typeface="Times New Roman" panose="02020603050405020304" pitchFamily="18" charset="0"/>
                          </a:endParaRPr>
                        </a:p>
                        <a:p>
                          <a:pPr algn="ctr">
                            <a:lnSpc>
                              <a:spcPct val="150000"/>
                            </a:lnSpc>
                            <a:spcAft>
                              <a:spcPts val="0"/>
                            </a:spcAft>
                            <a:tabLst>
                              <a:tab pos="2970530" algn="l"/>
                            </a:tabLst>
                          </a:pPr>
                          <a:endParaRPr lang="en-US" sz="2600" dirty="0">
                            <a:effectLst/>
                            <a:latin typeface="Times New Roman" panose="02020603050405020304" pitchFamily="18" charset="0"/>
                            <a:ea typeface="微软雅黑" panose="020B0503020204020204" pitchFamily="34"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0"/>
                            </a:spcAft>
                            <a:tabLst>
                              <a:tab pos="2970530" algn="l"/>
                            </a:tabLst>
                          </a:pPr>
                          <a:r>
                            <a:rPr lang="en-US" sz="2600" i="1" dirty="0">
                              <a:effectLst/>
                              <a:latin typeface="Times New Roman" panose="02020603050405020304" pitchFamily="18" charset="0"/>
                              <a:ea typeface="微软雅黑" panose="020B0503020204020204" pitchFamily="34" charset="-122"/>
                              <a:cs typeface="Times New Roman" panose="02020603050405020304" pitchFamily="18" charset="0"/>
                            </a:rPr>
                            <a:t>r</a:t>
                          </a:r>
                          <a:r>
                            <a:rPr lang="en-US"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sz="2600" b="1" i="1">
                                      <a:effectLst/>
                                      <a:latin typeface="Cambria Math" panose="02040503050406030204" pitchFamily="18" charset="0"/>
                                      <a:ea typeface="微软雅黑" panose="020B0503020204020204" pitchFamily="34" charset="-122"/>
                                      <a:cs typeface="Times New Roman" panose="02020603050405020304" pitchFamily="18" charset="0"/>
                                    </a:rPr>
                                    <m:t>𝑳</m:t>
                                  </m:r>
                                </m:num>
                                <m:den>
                                  <m:r>
                                    <a:rPr lang="en-US" sz="2600" b="1" i="1">
                                      <a:effectLst/>
                                      <a:latin typeface="Cambria Math" panose="02040503050406030204" pitchFamily="18" charset="0"/>
                                      <a:ea typeface="微软雅黑" panose="020B0503020204020204" pitchFamily="34" charset="-122"/>
                                      <a:cs typeface="Times New Roman" panose="02020603050405020304" pitchFamily="18" charset="0"/>
                                    </a:rPr>
                                    <m:t>𝐬𝐢𝐧</m:t>
                                  </m:r>
                                  <m:r>
                                    <a:rPr lang="en-US" sz="2600">
                                      <a:effectLst/>
                                      <a:latin typeface="Cambria Math" panose="02040503050406030204" pitchFamily="18" charset="0"/>
                                      <a:ea typeface="微软雅黑" panose="020B0503020204020204" pitchFamily="34" charset="-122"/>
                                      <a:cs typeface="Times New Roman" panose="02020603050405020304" pitchFamily="18" charset="0"/>
                                    </a:rPr>
                                    <m:t> </m:t>
                                  </m:r>
                                  <m:r>
                                    <a:rPr lang="en-US" sz="2600" b="1" i="1">
                                      <a:effectLst/>
                                      <a:latin typeface="Cambria Math" panose="02040503050406030204" pitchFamily="18" charset="0"/>
                                      <a:ea typeface="微软雅黑" panose="020B0503020204020204" pitchFamily="34" charset="-122"/>
                                      <a:cs typeface="Times New Roman" panose="02020603050405020304" pitchFamily="18" charset="0"/>
                                    </a:rPr>
                                    <m:t>𝜽</m:t>
                                  </m:r>
                                </m:den>
                              </m:f>
                            </m:oMath>
                          </a14:m>
                          <a:r>
                            <a:rPr lang="zh-CN" sz="2600" dirty="0">
                              <a:effectLst/>
                              <a:latin typeface="Times New Roman" panose="02020603050405020304" pitchFamily="18" charset="0"/>
                              <a:ea typeface="微软雅黑" panose="020B0503020204020204" pitchFamily="34" charset="-122"/>
                              <a:cs typeface="Times New Roman" panose="02020603050405020304" pitchFamily="18" charset="0"/>
                            </a:rPr>
                            <a:t>或由</a:t>
                          </a:r>
                          <a:r>
                            <a:rPr lang="en-US" sz="2600" i="1" dirty="0" err="1">
                              <a:effectLst/>
                              <a:latin typeface="Times New Roman" panose="02020603050405020304" pitchFamily="18" charset="0"/>
                              <a:ea typeface="微软雅黑" panose="020B0503020204020204" pitchFamily="34" charset="-122"/>
                              <a:cs typeface="Times New Roman" panose="02020603050405020304" pitchFamily="18" charset="0"/>
                            </a:rPr>
                            <a:t>r</a:t>
                          </a:r>
                          <a:r>
                            <a:rPr lang="en-US" sz="2600" baseline="30000" dirty="0" err="1">
                              <a:effectLst/>
                              <a:latin typeface="Times New Roman" panose="02020603050405020304" pitchFamily="18" charset="0"/>
                              <a:ea typeface="微软雅黑" panose="020B0503020204020204" pitchFamily="34" charset="-122"/>
                              <a:cs typeface="Times New Roman" panose="02020603050405020304" pitchFamily="18" charset="0"/>
                            </a:rPr>
                            <a:t>2</a:t>
                          </a:r>
                          <a:r>
                            <a:rPr lang="en-US"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sz="2600" i="1" dirty="0" err="1">
                              <a:effectLst/>
                              <a:latin typeface="Times New Roman" panose="02020603050405020304" pitchFamily="18" charset="0"/>
                              <a:ea typeface="微软雅黑" panose="020B0503020204020204" pitchFamily="34" charset="-122"/>
                              <a:cs typeface="Times New Roman" panose="02020603050405020304" pitchFamily="18" charset="0"/>
                            </a:rPr>
                            <a:t>L</a:t>
                          </a:r>
                          <a:r>
                            <a:rPr lang="en-US" sz="2600" baseline="30000" dirty="0" err="1">
                              <a:effectLst/>
                              <a:latin typeface="Times New Roman" panose="02020603050405020304" pitchFamily="18" charset="0"/>
                              <a:ea typeface="微软雅黑" panose="020B0503020204020204" pitchFamily="34" charset="-122"/>
                              <a:cs typeface="Times New Roman" panose="02020603050405020304" pitchFamily="18" charset="0"/>
                            </a:rPr>
                            <a:t>2</a:t>
                          </a:r>
                          <a:r>
                            <a:rPr lang="en-US"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sz="2600" i="1" dirty="0">
                              <a:effectLst/>
                              <a:latin typeface="Times New Roman" panose="02020603050405020304" pitchFamily="18" charset="0"/>
                              <a:ea typeface="微软雅黑" panose="020B0503020204020204" pitchFamily="34" charset="-122"/>
                              <a:cs typeface="Times New Roman" panose="02020603050405020304" pitchFamily="18" charset="0"/>
                            </a:rPr>
                            <a:t>r</a:t>
                          </a:r>
                          <a:r>
                            <a:rPr lang="en-US"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sz="2600" i="1" dirty="0">
                              <a:effectLst/>
                              <a:latin typeface="Times New Roman" panose="02020603050405020304" pitchFamily="18" charset="0"/>
                              <a:ea typeface="微软雅黑" panose="020B0503020204020204" pitchFamily="34" charset="-122"/>
                              <a:cs typeface="Times New Roman" panose="02020603050405020304" pitchFamily="18" charset="0"/>
                            </a:rPr>
                            <a:t>d</a:t>
                          </a:r>
                          <a:r>
                            <a:rPr lang="en-US"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sz="2600" baseline="30000" dirty="0">
                              <a:effectLst/>
                              <a:latin typeface="Times New Roman" panose="02020603050405020304" pitchFamily="18" charset="0"/>
                              <a:ea typeface="微软雅黑" panose="020B0503020204020204" pitchFamily="34" charset="-122"/>
                              <a:cs typeface="Times New Roman" panose="02020603050405020304" pitchFamily="18" charset="0"/>
                            </a:rPr>
                            <a:t>2</a:t>
                          </a:r>
                          <a:r>
                            <a:rPr lang="zh-CN" sz="2600" dirty="0">
                              <a:effectLst/>
                              <a:latin typeface="Times New Roman" panose="02020603050405020304" pitchFamily="18" charset="0"/>
                              <a:ea typeface="微软雅黑" panose="020B0503020204020204" pitchFamily="34" charset="-122"/>
                              <a:cs typeface="Times New Roman" panose="02020603050405020304" pitchFamily="18" charset="0"/>
                            </a:rPr>
                            <a:t>求得</a:t>
                          </a:r>
                          <a:endParaRPr lang="zh-CN" sz="2600" dirty="0">
                            <a:effectLst/>
                            <a:latin typeface="Calibri" panose="020F0502020204030204" pitchFamily="34" charset="0"/>
                            <a:ea typeface="宋体" panose="02010600030101010101" pitchFamily="2" charset="-122"/>
                            <a:cs typeface="Times New Roman" panose="02020603050405020304" pitchFamily="18" charset="0"/>
                          </a:endParaRPr>
                        </a:p>
                        <a:p>
                          <a:pPr>
                            <a:lnSpc>
                              <a:spcPct val="150000"/>
                            </a:lnSpc>
                            <a:spcAft>
                              <a:spcPts val="0"/>
                            </a:spcAft>
                            <a:tabLst>
                              <a:tab pos="2970530" algn="l"/>
                            </a:tabLst>
                          </a:pPr>
                          <a:r>
                            <a:rPr lang="en-US" sz="2600" i="1" dirty="0">
                              <a:effectLst/>
                              <a:latin typeface="Times New Roman" panose="02020603050405020304" pitchFamily="18" charset="0"/>
                              <a:ea typeface="微软雅黑" panose="020B0503020204020204" pitchFamily="34" charset="-122"/>
                              <a:cs typeface="Times New Roman" panose="02020603050405020304" pitchFamily="18" charset="0"/>
                            </a:rPr>
                            <a:t>r</a:t>
                          </a:r>
                          <a:r>
                            <a:rPr lang="en-US"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p>
                                    <m:sSupPr>
                                      <m:ctrlPr>
                                        <a:rPr 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sz="2600" b="1" i="1">
                                          <a:effectLst/>
                                          <a:latin typeface="Cambria Math" panose="02040503050406030204" pitchFamily="18" charset="0"/>
                                          <a:ea typeface="微软雅黑" panose="020B0503020204020204" pitchFamily="34" charset="-122"/>
                                          <a:cs typeface="Times New Roman" panose="02020603050405020304" pitchFamily="18" charset="0"/>
                                        </a:rPr>
                                        <m:t>𝑳</m:t>
                                      </m:r>
                                    </m:e>
                                    <m:sup>
                                      <m:r>
                                        <a:rPr lang="en-US"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r>
                                    <a:rPr lang="en-US" sz="2600">
                                      <a:effectLst/>
                                      <a:latin typeface="Cambria Math" panose="02040503050406030204" pitchFamily="18" charset="0"/>
                                      <a:ea typeface="微软雅黑" panose="020B0503020204020204" pitchFamily="34" charset="-122"/>
                                      <a:cs typeface="Times New Roman" panose="02020603050405020304" pitchFamily="18" charset="0"/>
                                    </a:rPr>
                                    <m:t>+</m:t>
                                  </m:r>
                                  <m:sSup>
                                    <m:sSupPr>
                                      <m:ctrlPr>
                                        <a:rPr 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sz="2600" b="1" i="1">
                                          <a:effectLst/>
                                          <a:latin typeface="Cambria Math" panose="02040503050406030204" pitchFamily="18" charset="0"/>
                                          <a:ea typeface="微软雅黑" panose="020B0503020204020204" pitchFamily="34" charset="-122"/>
                                          <a:cs typeface="Times New Roman" panose="02020603050405020304" pitchFamily="18" charset="0"/>
                                        </a:rPr>
                                        <m:t>𝒅</m:t>
                                      </m:r>
                                    </m:e>
                                    <m:sup>
                                      <m:r>
                                        <a:rPr lang="en-US"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num>
                                <m:den>
                                  <m:r>
                                    <a:rPr lang="en-US" sz="2600" b="1" i="1">
                                      <a:effectLst/>
                                      <a:latin typeface="Cambria Math" panose="02040503050406030204" pitchFamily="18" charset="0"/>
                                      <a:ea typeface="微软雅黑" panose="020B0503020204020204" pitchFamily="34" charset="-122"/>
                                      <a:cs typeface="Times New Roman" panose="02020603050405020304" pitchFamily="18" charset="0"/>
                                    </a:rPr>
                                    <m:t>𝟐</m:t>
                                  </m:r>
                                  <m:r>
                                    <a:rPr lang="en-US" sz="2600" b="1" i="1">
                                      <a:effectLst/>
                                      <a:latin typeface="Cambria Math" panose="02040503050406030204" pitchFamily="18" charset="0"/>
                                      <a:ea typeface="微软雅黑" panose="020B0503020204020204" pitchFamily="34" charset="-122"/>
                                      <a:cs typeface="Times New Roman" panose="02020603050405020304" pitchFamily="18" charset="0"/>
                                    </a:rPr>
                                    <m:t>𝒅</m:t>
                                  </m:r>
                                </m:den>
                              </m:f>
                            </m:oMath>
                          </a14:m>
                          <a:endParaRPr lang="zh-CN" sz="2600" dirty="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804644">
                    <a:tc>
                      <a:txBody>
                        <a:bodyPr/>
                        <a:lstStyle/>
                        <a:p>
                          <a:pPr algn="ctr">
                            <a:lnSpc>
                              <a:spcPct val="150000"/>
                            </a:lnSpc>
                            <a:spcAft>
                              <a:spcPts val="0"/>
                            </a:spcAft>
                            <a:tabLst>
                              <a:tab pos="297053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运动时间的确定</a:t>
                          </a:r>
                          <a:endParaRPr lang="zh-CN" sz="26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0"/>
                            </a:spcAft>
                            <a:tabLst>
                              <a:tab pos="297053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利用轨迹对应圆心角</a:t>
                          </a:r>
                          <a:r>
                            <a:rPr lang="en-US" sz="2600" i="1">
                              <a:effectLst/>
                              <a:latin typeface="Times New Roman" panose="02020603050405020304" pitchFamily="18" charset="0"/>
                              <a:ea typeface="微软雅黑" panose="020B0503020204020204" pitchFamily="34" charset="-122"/>
                              <a:cs typeface="Times New Roman" panose="02020603050405020304" pitchFamily="18" charset="0"/>
                            </a:rPr>
                            <a:t>θ</a:t>
                          </a: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或轨迹长度</a:t>
                          </a:r>
                          <a:r>
                            <a:rPr lang="en-US" sz="2600" i="1">
                              <a:effectLst/>
                              <a:latin typeface="Times New Roman" panose="02020603050405020304" pitchFamily="18" charset="0"/>
                              <a:ea typeface="微软雅黑" panose="020B0503020204020204" pitchFamily="34" charset="-122"/>
                              <a:cs typeface="Times New Roman" panose="02020603050405020304" pitchFamily="18" charset="0"/>
                            </a:rPr>
                            <a:t>l</a:t>
                          </a: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求时间</a:t>
                          </a:r>
                          <a:endParaRPr lang="zh-CN" sz="26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2970530" algn="l"/>
                            </a:tabLst>
                          </a:pPr>
                          <a:endParaRPr lang="en-US" sz="2600" dirty="0" smtClean="0">
                            <a:effectLst/>
                            <a:latin typeface="Times New Roman" panose="02020603050405020304" pitchFamily="18" charset="0"/>
                            <a:ea typeface="微软雅黑" panose="020B0503020204020204" pitchFamily="34" charset="-122"/>
                            <a:cs typeface="Times New Roman" panose="02020603050405020304" pitchFamily="18" charset="0"/>
                          </a:endParaRPr>
                        </a:p>
                        <a:p>
                          <a:pPr algn="ctr">
                            <a:lnSpc>
                              <a:spcPct val="150000"/>
                            </a:lnSpc>
                            <a:spcAft>
                              <a:spcPts val="0"/>
                            </a:spcAft>
                            <a:tabLst>
                              <a:tab pos="2970530" algn="l"/>
                            </a:tabLst>
                          </a:pPr>
                          <a:endParaRPr lang="en-US" sz="2600" dirty="0" smtClean="0">
                            <a:effectLst/>
                            <a:latin typeface="Times New Roman" panose="02020603050405020304" pitchFamily="18" charset="0"/>
                            <a:ea typeface="微软雅黑" panose="020B0503020204020204" pitchFamily="34" charset="-122"/>
                            <a:cs typeface="Times New Roman" panose="02020603050405020304" pitchFamily="18" charset="0"/>
                          </a:endParaRPr>
                        </a:p>
                        <a:p>
                          <a:pPr algn="ctr">
                            <a:lnSpc>
                              <a:spcPct val="150000"/>
                            </a:lnSpc>
                            <a:spcAft>
                              <a:spcPts val="0"/>
                            </a:spcAft>
                            <a:tabLst>
                              <a:tab pos="2970530" algn="l"/>
                            </a:tabLst>
                          </a:pPr>
                          <a:endParaRPr lang="en-US" sz="2600" dirty="0" smtClean="0">
                            <a:effectLst/>
                            <a:latin typeface="Times New Roman" panose="02020603050405020304" pitchFamily="18" charset="0"/>
                            <a:ea typeface="微软雅黑" panose="020B0503020204020204" pitchFamily="34" charset="-122"/>
                            <a:cs typeface="Times New Roman" panose="02020603050405020304" pitchFamily="18" charset="0"/>
                          </a:endParaRPr>
                        </a:p>
                        <a:p>
                          <a:pPr algn="ctr">
                            <a:lnSpc>
                              <a:spcPct val="150000"/>
                            </a:lnSpc>
                            <a:spcAft>
                              <a:spcPts val="0"/>
                            </a:spcAft>
                            <a:tabLst>
                              <a:tab pos="2970530" algn="l"/>
                            </a:tabLst>
                          </a:pPr>
                          <a:endParaRPr lang="en-US" sz="2600" dirty="0">
                            <a:effectLst/>
                            <a:latin typeface="Times New Roman" panose="02020603050405020304" pitchFamily="18" charset="0"/>
                            <a:ea typeface="微软雅黑" panose="020B0503020204020204" pitchFamily="34"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0"/>
                            </a:spcAft>
                            <a:tabLst>
                              <a:tab pos="2970530" algn="l"/>
                            </a:tabLst>
                          </a:pPr>
                          <a:r>
                            <a:rPr lang="en-US" sz="2600" i="1" dirty="0">
                              <a:effectLst/>
                              <a:latin typeface="Times New Roman" panose="02020603050405020304" pitchFamily="18" charset="0"/>
                              <a:ea typeface="微软雅黑" panose="020B0503020204020204" pitchFamily="34" charset="-122"/>
                              <a:cs typeface="Times New Roman" panose="02020603050405020304" pitchFamily="18" charset="0"/>
                            </a:rPr>
                            <a:t>t</a:t>
                          </a:r>
                          <a:r>
                            <a:rPr lang="en-US"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sz="2600" b="1" i="1">
                                      <a:effectLst/>
                                      <a:latin typeface="Cambria Math" panose="02040503050406030204" pitchFamily="18" charset="0"/>
                                      <a:ea typeface="微软雅黑" panose="020B0503020204020204" pitchFamily="34" charset="-122"/>
                                      <a:cs typeface="Times New Roman" panose="02020603050405020304" pitchFamily="18" charset="0"/>
                                    </a:rPr>
                                    <m:t>𝜽</m:t>
                                  </m:r>
                                </m:num>
                                <m:den>
                                  <m:r>
                                    <a:rPr lang="en-US" sz="2600" b="1" i="1">
                                      <a:effectLst/>
                                      <a:latin typeface="Cambria Math" panose="02040503050406030204" pitchFamily="18" charset="0"/>
                                      <a:ea typeface="微软雅黑" panose="020B0503020204020204" pitchFamily="34" charset="-122"/>
                                      <a:cs typeface="Times New Roman" panose="02020603050405020304" pitchFamily="18" charset="0"/>
                                    </a:rPr>
                                    <m:t>𝟐</m:t>
                                  </m:r>
                                  <m:r>
                                    <a:rPr lang="en-US" sz="2600" b="1" i="1">
                                      <a:effectLst/>
                                      <a:latin typeface="Cambria Math" panose="02040503050406030204" pitchFamily="18" charset="0"/>
                                      <a:ea typeface="微软雅黑" panose="020B0503020204020204" pitchFamily="34" charset="-122"/>
                                      <a:cs typeface="Times New Roman" panose="02020603050405020304" pitchFamily="18" charset="0"/>
                                    </a:rPr>
                                    <m:t>𝛑</m:t>
                                  </m:r>
                                </m:den>
                              </m:f>
                            </m:oMath>
                          </a14:m>
                          <a:r>
                            <a:rPr lang="en-US" sz="2600" i="1" dirty="0">
                              <a:effectLst/>
                              <a:latin typeface="Times New Roman" panose="02020603050405020304" pitchFamily="18" charset="0"/>
                              <a:ea typeface="微软雅黑" panose="020B0503020204020204" pitchFamily="34" charset="-122"/>
                              <a:cs typeface="Times New Roman" panose="02020603050405020304" pitchFamily="18" charset="0"/>
                            </a:rPr>
                            <a:t>T</a:t>
                          </a:r>
                          <a:r>
                            <a:rPr lang="en-US"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sz="2600" b="1" i="1">
                                      <a:effectLst/>
                                      <a:latin typeface="Cambria Math" panose="02040503050406030204" pitchFamily="18" charset="0"/>
                                      <a:ea typeface="微软雅黑" panose="020B0503020204020204" pitchFamily="34" charset="-122"/>
                                      <a:cs typeface="Times New Roman" panose="02020603050405020304" pitchFamily="18" charset="0"/>
                                    </a:rPr>
                                    <m:t>𝝋</m:t>
                                  </m:r>
                                </m:num>
                                <m:den>
                                  <m:r>
                                    <a:rPr lang="en-US" sz="2600" b="1" i="1">
                                      <a:effectLst/>
                                      <a:latin typeface="Cambria Math" panose="02040503050406030204" pitchFamily="18" charset="0"/>
                                      <a:ea typeface="微软雅黑" panose="020B0503020204020204" pitchFamily="34" charset="-122"/>
                                      <a:cs typeface="Times New Roman" panose="02020603050405020304" pitchFamily="18" charset="0"/>
                                    </a:rPr>
                                    <m:t>𝟐</m:t>
                                  </m:r>
                                  <m:r>
                                    <a:rPr lang="en-US" sz="2600" b="1" i="1">
                                      <a:effectLst/>
                                      <a:latin typeface="Cambria Math" panose="02040503050406030204" pitchFamily="18" charset="0"/>
                                      <a:ea typeface="微软雅黑" panose="020B0503020204020204" pitchFamily="34" charset="-122"/>
                                      <a:cs typeface="Times New Roman" panose="02020603050405020304" pitchFamily="18" charset="0"/>
                                    </a:rPr>
                                    <m:t>𝛑</m:t>
                                  </m:r>
                                </m:den>
                              </m:f>
                            </m:oMath>
                          </a14:m>
                          <a:r>
                            <a:rPr lang="en-US" sz="2600" i="1" dirty="0" smtClean="0">
                              <a:effectLst/>
                              <a:latin typeface="Times New Roman" panose="02020603050405020304" pitchFamily="18" charset="0"/>
                              <a:ea typeface="微软雅黑" panose="020B0503020204020204" pitchFamily="34" charset="-122"/>
                              <a:cs typeface="Times New Roman" panose="02020603050405020304" pitchFamily="18" charset="0"/>
                            </a:rPr>
                            <a:t>T</a:t>
                          </a:r>
                          <a:r>
                            <a:rPr lang="en-US" sz="2600" dirty="0" smtClean="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sz="2600" b="1" i="1">
                                      <a:effectLst/>
                                      <a:latin typeface="Cambria Math" panose="02040503050406030204" pitchFamily="18" charset="0"/>
                                      <a:ea typeface="微软雅黑" panose="020B0503020204020204" pitchFamily="34" charset="-122"/>
                                      <a:cs typeface="Times New Roman" panose="02020603050405020304" pitchFamily="18" charset="0"/>
                                    </a:rPr>
                                    <m:t>𝟐</m:t>
                                  </m:r>
                                  <m:r>
                                    <a:rPr lang="en-US" sz="2600" b="1" i="1">
                                      <a:effectLst/>
                                      <a:latin typeface="Cambria Math" panose="02040503050406030204" pitchFamily="18" charset="0"/>
                                      <a:ea typeface="微软雅黑" panose="020B0503020204020204" pitchFamily="34" charset="-122"/>
                                      <a:cs typeface="Times New Roman" panose="02020603050405020304" pitchFamily="18" charset="0"/>
                                    </a:rPr>
                                    <m:t>𝛂</m:t>
                                  </m:r>
                                </m:num>
                                <m:den>
                                  <m:r>
                                    <a:rPr lang="en-US" sz="2600" b="1" i="1">
                                      <a:effectLst/>
                                      <a:latin typeface="Cambria Math" panose="02040503050406030204" pitchFamily="18" charset="0"/>
                                      <a:ea typeface="微软雅黑" panose="020B0503020204020204" pitchFamily="34" charset="-122"/>
                                      <a:cs typeface="Times New Roman" panose="02020603050405020304" pitchFamily="18" charset="0"/>
                                    </a:rPr>
                                    <m:t>𝟐</m:t>
                                  </m:r>
                                  <m:r>
                                    <a:rPr lang="en-US" sz="2600" b="1" i="1">
                                      <a:effectLst/>
                                      <a:latin typeface="Cambria Math" panose="02040503050406030204" pitchFamily="18" charset="0"/>
                                      <a:ea typeface="微软雅黑" panose="020B0503020204020204" pitchFamily="34" charset="-122"/>
                                      <a:cs typeface="Times New Roman" panose="02020603050405020304" pitchFamily="18" charset="0"/>
                                    </a:rPr>
                                    <m:t>𝛑</m:t>
                                  </m:r>
                                </m:den>
                              </m:f>
                            </m:oMath>
                          </a14:m>
                          <a:r>
                            <a:rPr lang="en-US" sz="2600" i="1" dirty="0">
                              <a:effectLst/>
                              <a:latin typeface="Times New Roman" panose="02020603050405020304" pitchFamily="18" charset="0"/>
                              <a:ea typeface="微软雅黑" panose="020B0503020204020204" pitchFamily="34" charset="-122"/>
                              <a:cs typeface="Times New Roman" panose="02020603050405020304" pitchFamily="18" charset="0"/>
                            </a:rPr>
                            <a:t>T</a:t>
                          </a:r>
                          <a:endParaRPr lang="zh-CN" sz="2600" dirty="0">
                            <a:effectLst/>
                            <a:latin typeface="Calibri" panose="020F0502020204030204" pitchFamily="34" charset="0"/>
                            <a:ea typeface="宋体" panose="02010600030101010101" pitchFamily="2" charset="-122"/>
                            <a:cs typeface="Times New Roman" panose="02020603050405020304" pitchFamily="18" charset="0"/>
                          </a:endParaRPr>
                        </a:p>
                        <a:p>
                          <a:pPr algn="just">
                            <a:lnSpc>
                              <a:spcPct val="150000"/>
                            </a:lnSpc>
                            <a:spcAft>
                              <a:spcPts val="0"/>
                            </a:spcAft>
                            <a:tabLst>
                              <a:tab pos="2970530" algn="l"/>
                            </a:tabLst>
                          </a:pPr>
                          <a:r>
                            <a:rPr lang="en-US" sz="2600" i="1" dirty="0">
                              <a:effectLst/>
                              <a:latin typeface="Times New Roman" panose="02020603050405020304" pitchFamily="18" charset="0"/>
                              <a:ea typeface="微软雅黑" panose="020B0503020204020204" pitchFamily="34" charset="-122"/>
                              <a:cs typeface="Times New Roman" panose="02020603050405020304" pitchFamily="18" charset="0"/>
                            </a:rPr>
                            <a:t>t</a:t>
                          </a:r>
                          <a:r>
                            <a:rPr lang="en-US"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sz="2600" b="1" i="1">
                                      <a:effectLst/>
                                      <a:latin typeface="Cambria Math" panose="02040503050406030204" pitchFamily="18" charset="0"/>
                                      <a:ea typeface="微软雅黑" panose="020B0503020204020204" pitchFamily="34" charset="-122"/>
                                      <a:cs typeface="Times New Roman" panose="02020603050405020304" pitchFamily="18" charset="0"/>
                                    </a:rPr>
                                    <m:t>𝒍</m:t>
                                  </m:r>
                                </m:num>
                                <m:den>
                                  <m:r>
                                    <a:rPr lang="en-US" sz="2600" b="1" i="1">
                                      <a:effectLst/>
                                      <a:latin typeface="Cambria Math" panose="02040503050406030204" pitchFamily="18" charset="0"/>
                                      <a:ea typeface="微软雅黑" panose="020B0503020204020204" pitchFamily="34" charset="-122"/>
                                      <a:cs typeface="Times New Roman" panose="02020603050405020304" pitchFamily="18" charset="0"/>
                                    </a:rPr>
                                    <m:t>𝒗</m:t>
                                  </m:r>
                                </m:den>
                              </m:f>
                            </m:oMath>
                          </a14:m>
                          <a:r>
                            <a:rPr lang="en-US"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acc>
                                    <m:accPr>
                                      <m:chr m:val="̑"/>
                                      <m:ctrlPr>
                                        <a:rPr lang="zh-CN" sz="2600" i="1">
                                          <a:effectLst/>
                                          <a:latin typeface="Cambria Math" panose="02040503050406030204" pitchFamily="18" charset="0"/>
                                          <a:ea typeface="Cambria Math" panose="02040503050406030204" pitchFamily="18" charset="0"/>
                                          <a:cs typeface="Times New Roman" panose="02020603050405020304" pitchFamily="18" charset="0"/>
                                        </a:rPr>
                                      </m:ctrlPr>
                                    </m:accPr>
                                    <m:e>
                                      <m:r>
                                        <a:rPr lang="en-US" sz="2600" b="1" i="1">
                                          <a:effectLst/>
                                          <a:latin typeface="Cambria Math" panose="02040503050406030204" pitchFamily="18" charset="0"/>
                                          <a:ea typeface="微软雅黑" panose="020B0503020204020204" pitchFamily="34" charset="-122"/>
                                          <a:cs typeface="Times New Roman" panose="02020603050405020304" pitchFamily="18" charset="0"/>
                                        </a:rPr>
                                        <m:t>𝑨𝑩</m:t>
                                      </m:r>
                                    </m:e>
                                  </m:acc>
                                </m:num>
                                <m:den>
                                  <m:r>
                                    <a:rPr lang="en-US" sz="2600" b="1" i="1">
                                      <a:effectLst/>
                                      <a:latin typeface="Cambria Math" panose="02040503050406030204" pitchFamily="18" charset="0"/>
                                      <a:ea typeface="微软雅黑" panose="020B0503020204020204" pitchFamily="34" charset="-122"/>
                                      <a:cs typeface="Times New Roman" panose="02020603050405020304" pitchFamily="18" charset="0"/>
                                    </a:rPr>
                                    <m:t>𝒗</m:t>
                                  </m:r>
                                </m:den>
                              </m:f>
                            </m:oMath>
                          </a14:m>
                          <a:endParaRPr lang="zh-CN" sz="2600" dirty="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mc:Choice>
        <mc:Fallback xmlns="">
          <p:graphicFrame>
            <p:nvGraphicFramePr>
              <p:cNvPr id="2" name="表格 1"/>
              <p:cNvGraphicFramePr>
                <a:graphicFrameLocks noGrp="1"/>
              </p:cNvGraphicFramePr>
              <p:nvPr>
                <p:extLst>
                  <p:ext uri="{D42A27DB-BD31-4B8C-83A1-F6EECF244321}">
                    <p14:modId xmlns:p14="http://schemas.microsoft.com/office/powerpoint/2010/main" val="3738213039"/>
                  </p:ext>
                </p:extLst>
              </p:nvPr>
            </p:nvGraphicFramePr>
            <p:xfrm>
              <a:off x="389476" y="773177"/>
              <a:ext cx="11322431" cy="5417885"/>
            </p:xfrm>
            <a:graphic>
              <a:graphicData uri="http://schemas.openxmlformats.org/drawingml/2006/table">
                <a:tbl>
                  <a:tblPr firstRow="1" firstCol="1" bandRow="1"/>
                  <a:tblGrid>
                    <a:gridCol w="1249996"/>
                    <a:gridCol w="2835137"/>
                    <a:gridCol w="2771731"/>
                    <a:gridCol w="4465567"/>
                  </a:tblGrid>
                  <a:tr h="622491">
                    <a:tc>
                      <a:txBody>
                        <a:bodyPr/>
                        <a:lstStyle/>
                        <a:p>
                          <a:pPr>
                            <a:lnSpc>
                              <a:spcPct val="150000"/>
                            </a:lnSpc>
                            <a:spcAft>
                              <a:spcPts val="0"/>
                            </a:spcAft>
                            <a:tabLst>
                              <a:tab pos="2970530" algn="l"/>
                            </a:tabLst>
                          </a:pPr>
                          <a:r>
                            <a:rPr lang="en-US" sz="2600" dirty="0">
                              <a:effectLst/>
                              <a:latin typeface="Times New Roman" panose="02020603050405020304" pitchFamily="18" charset="0"/>
                              <a:ea typeface="微软雅黑" panose="020B0503020204020204" pitchFamily="34" charset="-122"/>
                              <a:cs typeface="Times New Roman" panose="02020603050405020304" pitchFamily="18" charset="0"/>
                            </a:rPr>
                            <a:t> </a:t>
                          </a:r>
                          <a:endParaRPr lang="zh-CN" sz="2600" dirty="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6350" cap="flat" cmpd="sng" algn="ctr">
                          <a:solidFill>
                            <a:srgbClr val="000000"/>
                          </a:solidFill>
                          <a:prstDash val="solid"/>
                          <a:round/>
                          <a:headEnd type="none" w="med" len="med"/>
                          <a:tailEnd type="none" w="med" len="med"/>
                        </a:lnTlToBr>
                      </a:tcPr>
                    </a:tc>
                    <a:tc>
                      <a:txBody>
                        <a:bodyPr/>
                        <a:lstStyle/>
                        <a:p>
                          <a:pPr algn="ctr">
                            <a:lnSpc>
                              <a:spcPct val="150000"/>
                            </a:lnSpc>
                            <a:spcAft>
                              <a:spcPts val="0"/>
                            </a:spcAft>
                            <a:tabLst>
                              <a:tab pos="297053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基本思路</a:t>
                          </a:r>
                          <a:endParaRPr lang="zh-CN" sz="26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297053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图例</a:t>
                          </a:r>
                          <a:endParaRPr lang="zh-CN" sz="26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2970530" algn="l"/>
                            </a:tabLst>
                          </a:pPr>
                          <a:r>
                            <a:rPr lang="zh-CN" sz="2600" dirty="0">
                              <a:effectLst/>
                              <a:latin typeface="Times New Roman" panose="02020603050405020304" pitchFamily="18" charset="0"/>
                              <a:ea typeface="微软雅黑" panose="020B0503020204020204" pitchFamily="34" charset="-122"/>
                              <a:cs typeface="Times New Roman" panose="02020603050405020304" pitchFamily="18" charset="0"/>
                            </a:rPr>
                            <a:t>说明</a:t>
                          </a:r>
                          <a:endParaRPr lang="zh-CN" sz="2600" dirty="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397697">
                    <a:tc>
                      <a:txBody>
                        <a:bodyPr/>
                        <a:lstStyle/>
                        <a:p>
                          <a:pPr algn="ctr">
                            <a:lnSpc>
                              <a:spcPct val="150000"/>
                            </a:lnSpc>
                            <a:spcAft>
                              <a:spcPts val="0"/>
                            </a:spcAft>
                            <a:tabLst>
                              <a:tab pos="297053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半径的确定</a:t>
                          </a:r>
                          <a:endParaRPr lang="zh-CN" sz="26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0"/>
                            </a:spcAft>
                            <a:tabLst>
                              <a:tab pos="297053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利用平面几何知识求半径</a:t>
                          </a:r>
                          <a:endParaRPr lang="zh-CN" sz="26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2970530" algn="l"/>
                            </a:tabLst>
                          </a:pPr>
                          <a:endParaRPr lang="en-US" sz="2600" dirty="0" smtClean="0">
                            <a:effectLst/>
                            <a:latin typeface="Times New Roman" panose="02020603050405020304" pitchFamily="18" charset="0"/>
                            <a:ea typeface="微软雅黑" panose="020B0503020204020204" pitchFamily="34" charset="-122"/>
                            <a:cs typeface="Times New Roman" panose="02020603050405020304" pitchFamily="18" charset="0"/>
                          </a:endParaRPr>
                        </a:p>
                        <a:p>
                          <a:pPr algn="ctr">
                            <a:lnSpc>
                              <a:spcPct val="150000"/>
                            </a:lnSpc>
                            <a:spcAft>
                              <a:spcPts val="0"/>
                            </a:spcAft>
                            <a:tabLst>
                              <a:tab pos="2970530" algn="l"/>
                            </a:tabLst>
                          </a:pPr>
                          <a:endParaRPr lang="en-US" sz="2600" dirty="0" smtClean="0">
                            <a:effectLst/>
                            <a:latin typeface="Times New Roman" panose="02020603050405020304" pitchFamily="18" charset="0"/>
                            <a:ea typeface="微软雅黑" panose="020B0503020204020204" pitchFamily="34" charset="-122"/>
                            <a:cs typeface="Times New Roman" panose="02020603050405020304" pitchFamily="18" charset="0"/>
                          </a:endParaRPr>
                        </a:p>
                        <a:p>
                          <a:pPr algn="ctr">
                            <a:lnSpc>
                              <a:spcPct val="150000"/>
                            </a:lnSpc>
                            <a:spcAft>
                              <a:spcPts val="0"/>
                            </a:spcAft>
                            <a:tabLst>
                              <a:tab pos="2970530" algn="l"/>
                            </a:tabLst>
                          </a:pPr>
                          <a:endParaRPr lang="en-US" sz="2600" dirty="0" smtClean="0">
                            <a:effectLst/>
                            <a:latin typeface="Times New Roman" panose="02020603050405020304" pitchFamily="18" charset="0"/>
                            <a:ea typeface="微软雅黑" panose="020B0503020204020204" pitchFamily="34" charset="-122"/>
                            <a:cs typeface="Times New Roman" panose="02020603050405020304" pitchFamily="18" charset="0"/>
                          </a:endParaRPr>
                        </a:p>
                        <a:p>
                          <a:pPr algn="ctr">
                            <a:lnSpc>
                              <a:spcPct val="150000"/>
                            </a:lnSpc>
                            <a:spcAft>
                              <a:spcPts val="0"/>
                            </a:spcAft>
                            <a:tabLst>
                              <a:tab pos="2970530" algn="l"/>
                            </a:tabLst>
                          </a:pPr>
                          <a:endParaRPr lang="en-US" sz="2600" dirty="0">
                            <a:effectLst/>
                            <a:latin typeface="Times New Roman" panose="02020603050405020304" pitchFamily="18" charset="0"/>
                            <a:ea typeface="微软雅黑" panose="020B0503020204020204" pitchFamily="34"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zh-CN"/>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blipFill rotWithShape="0">
                          <a:blip r:embed="rId2"/>
                          <a:stretch>
                            <a:fillRect l="-153752" t="-26142" r="-273" b="-100508"/>
                          </a:stretch>
                        </a:blipFill>
                      </a:tcPr>
                    </a:tc>
                  </a:tr>
                  <a:tr h="2397697">
                    <a:tc>
                      <a:txBody>
                        <a:bodyPr/>
                        <a:lstStyle/>
                        <a:p>
                          <a:pPr algn="ctr">
                            <a:lnSpc>
                              <a:spcPct val="150000"/>
                            </a:lnSpc>
                            <a:spcAft>
                              <a:spcPts val="0"/>
                            </a:spcAft>
                            <a:tabLst>
                              <a:tab pos="297053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运动时间的确定</a:t>
                          </a:r>
                          <a:endParaRPr lang="zh-CN" sz="26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0"/>
                            </a:spcAft>
                            <a:tabLst>
                              <a:tab pos="297053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利用轨迹对应圆心角</a:t>
                          </a:r>
                          <a:r>
                            <a:rPr lang="en-US" sz="2600" i="1">
                              <a:effectLst/>
                              <a:latin typeface="Times New Roman" panose="02020603050405020304" pitchFamily="18" charset="0"/>
                              <a:ea typeface="微软雅黑" panose="020B0503020204020204" pitchFamily="34" charset="-122"/>
                              <a:cs typeface="Times New Roman" panose="02020603050405020304" pitchFamily="18" charset="0"/>
                            </a:rPr>
                            <a:t>θ</a:t>
                          </a: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或轨迹长度</a:t>
                          </a:r>
                          <a:r>
                            <a:rPr lang="en-US" sz="2600" i="1">
                              <a:effectLst/>
                              <a:latin typeface="Times New Roman" panose="02020603050405020304" pitchFamily="18" charset="0"/>
                              <a:ea typeface="微软雅黑" panose="020B0503020204020204" pitchFamily="34" charset="-122"/>
                              <a:cs typeface="Times New Roman" panose="02020603050405020304" pitchFamily="18" charset="0"/>
                            </a:rPr>
                            <a:t>l</a:t>
                          </a: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求时间</a:t>
                          </a:r>
                          <a:endParaRPr lang="zh-CN" sz="26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2970530" algn="l"/>
                            </a:tabLst>
                          </a:pPr>
                          <a:endParaRPr lang="en-US" sz="2600" dirty="0" smtClean="0">
                            <a:effectLst/>
                            <a:latin typeface="Times New Roman" panose="02020603050405020304" pitchFamily="18" charset="0"/>
                            <a:ea typeface="微软雅黑" panose="020B0503020204020204" pitchFamily="34" charset="-122"/>
                            <a:cs typeface="Times New Roman" panose="02020603050405020304" pitchFamily="18" charset="0"/>
                          </a:endParaRPr>
                        </a:p>
                        <a:p>
                          <a:pPr algn="ctr">
                            <a:lnSpc>
                              <a:spcPct val="150000"/>
                            </a:lnSpc>
                            <a:spcAft>
                              <a:spcPts val="0"/>
                            </a:spcAft>
                            <a:tabLst>
                              <a:tab pos="2970530" algn="l"/>
                            </a:tabLst>
                          </a:pPr>
                          <a:endParaRPr lang="en-US" sz="2600" dirty="0" smtClean="0">
                            <a:effectLst/>
                            <a:latin typeface="Times New Roman" panose="02020603050405020304" pitchFamily="18" charset="0"/>
                            <a:ea typeface="微软雅黑" panose="020B0503020204020204" pitchFamily="34" charset="-122"/>
                            <a:cs typeface="Times New Roman" panose="02020603050405020304" pitchFamily="18" charset="0"/>
                          </a:endParaRPr>
                        </a:p>
                        <a:p>
                          <a:pPr algn="ctr">
                            <a:lnSpc>
                              <a:spcPct val="150000"/>
                            </a:lnSpc>
                            <a:spcAft>
                              <a:spcPts val="0"/>
                            </a:spcAft>
                            <a:tabLst>
                              <a:tab pos="2970530" algn="l"/>
                            </a:tabLst>
                          </a:pPr>
                          <a:endParaRPr lang="en-US" sz="2600" dirty="0" smtClean="0">
                            <a:effectLst/>
                            <a:latin typeface="Times New Roman" panose="02020603050405020304" pitchFamily="18" charset="0"/>
                            <a:ea typeface="微软雅黑" panose="020B0503020204020204" pitchFamily="34" charset="-122"/>
                            <a:cs typeface="Times New Roman" panose="02020603050405020304" pitchFamily="18" charset="0"/>
                          </a:endParaRPr>
                        </a:p>
                        <a:p>
                          <a:pPr algn="ctr">
                            <a:lnSpc>
                              <a:spcPct val="150000"/>
                            </a:lnSpc>
                            <a:spcAft>
                              <a:spcPts val="0"/>
                            </a:spcAft>
                            <a:tabLst>
                              <a:tab pos="2970530" algn="l"/>
                            </a:tabLst>
                          </a:pPr>
                          <a:endParaRPr lang="en-US" sz="2600" dirty="0">
                            <a:effectLst/>
                            <a:latin typeface="Times New Roman" panose="02020603050405020304" pitchFamily="18" charset="0"/>
                            <a:ea typeface="微软雅黑" panose="020B0503020204020204" pitchFamily="34"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zh-CN"/>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blipFill rotWithShape="0">
                          <a:blip r:embed="rId2"/>
                          <a:stretch>
                            <a:fillRect l="-153752" t="-126142" r="-273" b="-508"/>
                          </a:stretch>
                        </a:blipFill>
                      </a:tcPr>
                    </a:tc>
                  </a:tr>
                </a:tbl>
              </a:graphicData>
            </a:graphic>
          </p:graphicFrame>
        </mc:Fallback>
      </mc:AlternateContent>
      <p:pic>
        <p:nvPicPr>
          <p:cNvPr id="2050" name="image339.jpeg"/>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794017" y="1522780"/>
            <a:ext cx="2268407" cy="2103431"/>
          </a:xfrm>
          <a:prstGeom prst="rect">
            <a:avLst/>
          </a:prstGeom>
          <a:extLst>
            <a:ext uri="{909E8E84-426E-40DD-AFC4-6F175D3DCCD1}">
              <a14:hiddenFill xmlns:a14="http://schemas.microsoft.com/office/drawing/2010/main">
                <a:solidFill>
                  <a:srgbClr val="FFFFFF"/>
                </a:solidFill>
              </a14:hiddenFill>
            </a:ext>
          </a:extLst>
        </p:spPr>
      </p:pic>
      <p:pic>
        <p:nvPicPr>
          <p:cNvPr id="2049" name="image340.jpeg"/>
          <p:cNvPicPr>
            <a:picLocks noChangeAspect="1"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778910" y="3978018"/>
            <a:ext cx="2050550" cy="2050550"/>
          </a:xfrm>
          <a:prstGeom prst="rect">
            <a:avLst/>
          </a:prstGeom>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55063388"/>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106615" y="620649"/>
            <a:ext cx="11810444" cy="654707"/>
          </a:xfrm>
          <a:prstGeom prst="rect">
            <a:avLst/>
          </a:prstGeom>
        </p:spPr>
        <p:txBody>
          <a:bodyPr wrap="square" lIns="121898" tIns="60948" rIns="121898" bIns="60948">
            <a:spAutoFit/>
          </a:bodyPr>
          <a:lstStyle/>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b="1">
                <a:latin typeface="Times New Roman" panose="02020603050405020304" pitchFamily="18" charset="0"/>
                <a:ea typeface="黑体" panose="02010609060101010101" pitchFamily="49" charset="-122"/>
                <a:cs typeface="Times New Roman" panose="02020603050405020304" pitchFamily="18" charset="0"/>
              </a:rPr>
              <a:t>带电粒子在有界匀强磁场中运动的常见情形</a:t>
            </a:r>
            <a:endParaRPr lang="zh-CN" altLang="zh-CN" sz="1150">
              <a:latin typeface="Calibri" panose="020F0502020204030204" pitchFamily="34" charset="0"/>
              <a:cs typeface="Times New Roman" panose="02020603050405020304" pitchFamily="18" charset="0"/>
            </a:endParaRPr>
          </a:p>
        </p:txBody>
      </p:sp>
      <p:sp>
        <p:nvSpPr>
          <p:cNvPr id="5" name="矩形 4"/>
          <p:cNvSpPr/>
          <p:nvPr/>
        </p:nvSpPr>
        <p:spPr>
          <a:xfrm>
            <a:off x="259015" y="1409587"/>
            <a:ext cx="11658044" cy="659067"/>
          </a:xfrm>
          <a:prstGeom prst="rect">
            <a:avLst/>
          </a:prstGeom>
        </p:spPr>
        <p:txBody>
          <a:bodyPr wrap="square" lIns="121898" tIns="60948" rIns="121898" bIns="60948">
            <a:spAutoFit/>
          </a:bodyPr>
          <a:lstStyle/>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直线边界</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进出磁场具有对称性</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如图所示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a:latin typeface="Calibri" panose="020F0502020204030204" pitchFamily="34" charset="0"/>
              <a:cs typeface="Times New Roman" panose="02020603050405020304" pitchFamily="18" charset="0"/>
            </a:endParaRPr>
          </a:p>
        </p:txBody>
      </p:sp>
      <p:pic>
        <p:nvPicPr>
          <p:cNvPr id="7" name="image160.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020028" y="2514092"/>
            <a:ext cx="6542811" cy="1925574"/>
          </a:xfrm>
          <a:prstGeom prst="rect">
            <a:avLst/>
          </a:prstGeom>
        </p:spPr>
      </p:pic>
    </p:spTree>
    <p:extLst>
      <p:ext uri="{BB962C8B-B14F-4D97-AF65-F5344CB8AC3E}">
        <p14:creationId xmlns:p14="http://schemas.microsoft.com/office/powerpoint/2010/main" val="1564884586"/>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106615" y="620649"/>
            <a:ext cx="11810444" cy="659067"/>
          </a:xfrm>
          <a:prstGeom prst="rect">
            <a:avLst/>
          </a:prstGeom>
        </p:spPr>
        <p:txBody>
          <a:bodyPr wrap="square" lIns="121898" tIns="60948" rIns="121898" bIns="60948">
            <a:spAutoFit/>
          </a:bodyPr>
          <a:lstStyle/>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平行边界</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往往存在临界条件</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如图所示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a:latin typeface="Calibri" panose="020F0502020204030204" pitchFamily="34" charset="0"/>
              <a:cs typeface="Times New Roman" panose="02020603050405020304" pitchFamily="18" charset="0"/>
            </a:endParaRPr>
          </a:p>
        </p:txBody>
      </p:sp>
      <p:pic>
        <p:nvPicPr>
          <p:cNvPr id="7" name="image161.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774666" y="1700784"/>
            <a:ext cx="7560945" cy="4035706"/>
          </a:xfrm>
          <a:prstGeom prst="rect">
            <a:avLst/>
          </a:prstGeom>
        </p:spPr>
      </p:pic>
    </p:spTree>
    <p:extLst>
      <p:ext uri="{BB962C8B-B14F-4D97-AF65-F5344CB8AC3E}">
        <p14:creationId xmlns:p14="http://schemas.microsoft.com/office/powerpoint/2010/main" val="199920526"/>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106615" y="620649"/>
            <a:ext cx="11810444" cy="5670439"/>
          </a:xfrm>
          <a:prstGeom prst="rect">
            <a:avLst/>
          </a:prstGeom>
        </p:spPr>
        <p:txBody>
          <a:bodyPr wrap="square" lIns="121898" tIns="60948" rIns="121898" bIns="60948">
            <a:spAutoFit/>
          </a:bodyPr>
          <a:lstStyle/>
          <a:p>
            <a:pPr>
              <a:lnSpc>
                <a:spcPct val="14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圆形边界</a:t>
            </a:r>
            <a:endParaRPr lang="zh-CN" altLang="zh-CN" sz="1150" dirty="0">
              <a:latin typeface="Calibri" panose="020F0502020204030204" pitchFamily="34" charset="0"/>
              <a:cs typeface="Times New Roman" panose="02020603050405020304" pitchFamily="18" charset="0"/>
            </a:endParaRPr>
          </a:p>
          <a:p>
            <a:pPr>
              <a:lnSpc>
                <a:spcPct val="140000"/>
              </a:lnSpc>
              <a:spcAft>
                <a:spcPts val="0"/>
              </a:spcAft>
              <a:tabLst>
                <a:tab pos="2970530" algn="l"/>
              </a:tabLst>
            </a:pPr>
            <a:r>
              <a:rPr lang="zh-CN" altLang="zh-CN" sz="2600" dirty="0">
                <a:latin typeface="宋体" panose="02010600030101010101" pitchFamily="2" charset="-122"/>
                <a:ea typeface="微软雅黑" panose="020B0503020204020204" pitchFamily="34" charset="-122"/>
                <a:cs typeface="宋体" panose="02010600030101010101" pitchFamily="2" charset="-122"/>
              </a:rPr>
              <a:t>①</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速度指向圆心</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沿径向射入必沿径向射出</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如图甲所示。粒子轨迹所对应的圆心角一定等于速度的偏向角。</a:t>
            </a:r>
            <a:endParaRPr lang="zh-CN" altLang="zh-CN" sz="1150" dirty="0">
              <a:latin typeface="Calibri" panose="020F0502020204030204" pitchFamily="34" charset="0"/>
              <a:cs typeface="Times New Roman" panose="02020603050405020304" pitchFamily="18" charset="0"/>
            </a:endParaRPr>
          </a:p>
          <a:p>
            <a:pPr>
              <a:lnSpc>
                <a:spcPct val="140000"/>
              </a:lnSpc>
              <a:spcAft>
                <a:spcPts val="0"/>
              </a:spcAft>
              <a:tabLst>
                <a:tab pos="2970530" algn="l"/>
              </a:tabLst>
            </a:pPr>
            <a:r>
              <a:rPr lang="zh-CN" altLang="zh-CN" sz="2600" dirty="0">
                <a:latin typeface="宋体" panose="02010600030101010101" pitchFamily="2" charset="-122"/>
                <a:ea typeface="微软雅黑" panose="020B0503020204020204" pitchFamily="34" charset="-122"/>
                <a:cs typeface="宋体" panose="02010600030101010101" pitchFamily="2" charset="-122"/>
              </a:rPr>
              <a:t>②</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速度方向不指向圆心</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如图乙所示。</a:t>
            </a:r>
            <a:r>
              <a:rPr lang="zh-CN"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粒子</a:t>
            </a:r>
            <a:endPar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endParaRPr>
          </a:p>
          <a:p>
            <a:pPr>
              <a:lnSpc>
                <a:spcPct val="140000"/>
              </a:lnSpc>
              <a:spcAft>
                <a:spcPts val="0"/>
              </a:spcAft>
              <a:tabLst>
                <a:tab pos="2970530" algn="l"/>
              </a:tabLst>
            </a:pPr>
            <a:r>
              <a:rPr lang="zh-CN"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射入</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磁场时速度方向与半径夹角为</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θ</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则</a:t>
            </a:r>
            <a:r>
              <a:rPr lang="zh-CN"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粒子</a:t>
            </a:r>
            <a:endPar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endParaRPr>
          </a:p>
          <a:p>
            <a:pPr>
              <a:lnSpc>
                <a:spcPct val="140000"/>
              </a:lnSpc>
              <a:spcAft>
                <a:spcPts val="0"/>
              </a:spcAft>
              <a:tabLst>
                <a:tab pos="2970530" algn="l"/>
              </a:tabLst>
            </a:pPr>
            <a:r>
              <a:rPr lang="zh-CN"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射</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出磁场时速度方向与半径夹角也为</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θ</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dirty="0">
              <a:latin typeface="Calibri" panose="020F0502020204030204" pitchFamily="34" charset="0"/>
              <a:cs typeface="Times New Roman" panose="02020603050405020304" pitchFamily="18" charset="0"/>
            </a:endParaRPr>
          </a:p>
          <a:p>
            <a:pPr>
              <a:lnSpc>
                <a:spcPct val="140000"/>
              </a:lnSpc>
              <a:spcAft>
                <a:spcPts val="0"/>
              </a:spcAft>
              <a:tabLst>
                <a:tab pos="2970530" algn="l"/>
              </a:tabLst>
            </a:pPr>
            <a:r>
              <a:rPr lang="zh-CN" altLang="zh-CN" sz="2600" dirty="0">
                <a:latin typeface="宋体" panose="02010600030101010101" pitchFamily="2" charset="-122"/>
                <a:ea typeface="微软雅黑" panose="020B0503020204020204" pitchFamily="34" charset="-122"/>
                <a:cs typeface="宋体" panose="02010600030101010101" pitchFamily="2" charset="-122"/>
              </a:rPr>
              <a:t>③</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环形磁场</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如图丙所示</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带电粒子沿径向</a:t>
            </a:r>
            <a:r>
              <a:rPr lang="zh-CN"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射</a:t>
            </a:r>
            <a:endPar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endParaRPr>
          </a:p>
          <a:p>
            <a:pPr>
              <a:lnSpc>
                <a:spcPct val="140000"/>
              </a:lnSpc>
              <a:spcAft>
                <a:spcPts val="0"/>
              </a:spcAft>
              <a:tabLst>
                <a:tab pos="2970530" algn="l"/>
              </a:tabLst>
            </a:pPr>
            <a:r>
              <a:rPr lang="zh-CN"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入</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磁场</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若要求粒子只在环形磁场区域内</a:t>
            </a:r>
            <a:r>
              <a:rPr lang="zh-CN"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运</a:t>
            </a:r>
            <a:endPar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endParaRPr>
          </a:p>
          <a:p>
            <a:pPr>
              <a:lnSpc>
                <a:spcPct val="140000"/>
              </a:lnSpc>
              <a:spcAft>
                <a:spcPts val="0"/>
              </a:spcAft>
              <a:tabLst>
                <a:tab pos="2970530" algn="l"/>
              </a:tabLst>
            </a:pPr>
            <a:r>
              <a:rPr lang="zh-CN"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动</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则一定沿半径方向射出</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当粒子的运动</a:t>
            </a:r>
            <a:r>
              <a:rPr lang="zh-CN"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轨</a:t>
            </a:r>
            <a:endPar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endParaRPr>
          </a:p>
          <a:p>
            <a:pPr>
              <a:lnSpc>
                <a:spcPct val="140000"/>
              </a:lnSpc>
              <a:spcAft>
                <a:spcPts val="0"/>
              </a:spcAft>
              <a:tabLst>
                <a:tab pos="2970530" algn="l"/>
              </a:tabLst>
            </a:pPr>
            <a:r>
              <a:rPr lang="zh-CN"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迹</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与内圆相切时</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粒子有最大速度或磁场有最小磁感应强度。</a:t>
            </a:r>
            <a:endParaRPr lang="zh-CN" altLang="zh-CN" sz="1150" dirty="0">
              <a:latin typeface="Calibri" panose="020F0502020204030204" pitchFamily="34" charset="0"/>
              <a:cs typeface="Times New Roman" panose="02020603050405020304" pitchFamily="18" charset="0"/>
            </a:endParaRPr>
          </a:p>
        </p:txBody>
      </p:sp>
      <p:pic>
        <p:nvPicPr>
          <p:cNvPr id="7" name="image162.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562517" y="1916811"/>
            <a:ext cx="5329618" cy="3530769"/>
          </a:xfrm>
          <a:prstGeom prst="rect">
            <a:avLst/>
          </a:prstGeom>
        </p:spPr>
      </p:pic>
    </p:spTree>
    <p:extLst>
      <p:ext uri="{BB962C8B-B14F-4D97-AF65-F5344CB8AC3E}">
        <p14:creationId xmlns:p14="http://schemas.microsoft.com/office/powerpoint/2010/main" val="156696671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1"/>
          <p:cNvSpPr>
            <a:spLocks noChangeArrowheads="1"/>
          </p:cNvSpPr>
          <p:nvPr/>
        </p:nvSpPr>
        <p:spPr bwMode="auto">
          <a:xfrm>
            <a:off x="699770" y="2057695"/>
            <a:ext cx="10796111" cy="1600394"/>
          </a:xfrm>
          <a:prstGeom prst="rect">
            <a:avLst/>
          </a:prstGeom>
          <a:noFill/>
          <a:ln w="9525">
            <a:noFill/>
            <a:miter lim="800000"/>
          </a:ln>
        </p:spPr>
        <p:txBody>
          <a:bodyPr wrap="square" lIns="121878" tIns="60938" rIns="121878" bIns="60938">
            <a:spAutoFit/>
          </a:bodyPr>
          <a:lstStyle/>
          <a:p>
            <a:pPr>
              <a:lnSpc>
                <a:spcPct val="150000"/>
              </a:lnSpc>
              <a:spcAft>
                <a:spcPts val="0"/>
              </a:spcAft>
              <a:tabLst>
                <a:tab pos="2970530" algn="l"/>
              </a:tabLst>
            </a:pPr>
            <a:r>
              <a:rPr lang="en-US" altLang="zh-CN" sz="32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3200">
                <a:latin typeface="Times New Roman" panose="02020603050405020304" pitchFamily="18" charset="0"/>
                <a:ea typeface="微软雅黑" panose="020B0503020204020204" pitchFamily="34" charset="-122"/>
                <a:cs typeface="Times New Roman" panose="02020603050405020304" pitchFamily="18" charset="0"/>
              </a:rPr>
              <a:t>会利用左手定则判断洛伦兹力的方向</a:t>
            </a:r>
            <a:r>
              <a:rPr lang="en-US" altLang="zh-CN" sz="32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3200">
                <a:latin typeface="Times New Roman" panose="02020603050405020304" pitchFamily="18" charset="0"/>
                <a:ea typeface="微软雅黑" panose="020B0503020204020204" pitchFamily="34" charset="-122"/>
                <a:cs typeface="Times New Roman" panose="02020603050405020304" pitchFamily="18" charset="0"/>
              </a:rPr>
              <a:t>会计算洛伦兹力的大小。</a:t>
            </a:r>
            <a:r>
              <a:rPr lang="en-US" altLang="zh-CN" sz="3200">
                <a:latin typeface="Times New Roman" panose="02020603050405020304" pitchFamily="18" charset="0"/>
                <a:ea typeface="微软雅黑" panose="020B0503020204020204" pitchFamily="34" charset="-122"/>
                <a:cs typeface="Times New Roman" panose="02020603050405020304" pitchFamily="18" charset="0"/>
              </a:rPr>
              <a:t> 2.</a:t>
            </a:r>
            <a:r>
              <a:rPr lang="zh-CN" altLang="zh-CN" sz="3200">
                <a:latin typeface="Times New Roman" panose="02020603050405020304" pitchFamily="18" charset="0"/>
                <a:ea typeface="微软雅黑" panose="020B0503020204020204" pitchFamily="34" charset="-122"/>
                <a:cs typeface="Times New Roman" panose="02020603050405020304" pitchFamily="18" charset="0"/>
              </a:rPr>
              <a:t>会分析带电粒子在有界匀强磁场中的运动。</a:t>
            </a:r>
            <a:endParaRPr lang="zh-CN" altLang="zh-CN" sz="1400">
              <a:latin typeface="Calibri" panose="020F0502020204030204" pitchFamily="34" charset="0"/>
              <a:cs typeface="Times New Roman" panose="02020603050405020304" pitchFamily="18" charset="0"/>
            </a:endParaRPr>
          </a:p>
        </p:txBody>
      </p:sp>
      <p:sp>
        <p:nvSpPr>
          <p:cNvPr id="8" name="矩形 7"/>
          <p:cNvSpPr/>
          <p:nvPr>
            <p:custDataLst>
              <p:tags r:id="rId1"/>
            </p:custDataLst>
          </p:nvPr>
        </p:nvSpPr>
        <p:spPr>
          <a:xfrm>
            <a:off x="1049338" y="-20638"/>
            <a:ext cx="2605087" cy="1719263"/>
          </a:xfrm>
          <a:prstGeom prst="rect">
            <a:avLst/>
          </a:prstGeom>
          <a:solidFill>
            <a:srgbClr val="2E75B6"/>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lang="zh-CN" altLang="en-US"/>
          </a:p>
        </p:txBody>
      </p:sp>
      <p:sp>
        <p:nvSpPr>
          <p:cNvPr id="9" name="矩形 8"/>
          <p:cNvSpPr/>
          <p:nvPr>
            <p:custDataLst>
              <p:tags r:id="rId2"/>
            </p:custDataLst>
          </p:nvPr>
        </p:nvSpPr>
        <p:spPr>
          <a:xfrm>
            <a:off x="1050925" y="388938"/>
            <a:ext cx="2603500" cy="973137"/>
          </a:xfrm>
          <a:prstGeom prst="rect">
            <a:avLst/>
          </a:prstGeom>
          <a:solidFill>
            <a:schemeClr val="bg1">
              <a:lumMod val="95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lang="zh-CN" altLang="en-US"/>
          </a:p>
        </p:txBody>
      </p:sp>
      <p:sp>
        <p:nvSpPr>
          <p:cNvPr id="10" name="TextBox 5"/>
          <p:cNvSpPr txBox="1">
            <a:spLocks noChangeArrowheads="1"/>
          </p:cNvSpPr>
          <p:nvPr/>
        </p:nvSpPr>
        <p:spPr bwMode="auto">
          <a:xfrm>
            <a:off x="1541463" y="608650"/>
            <a:ext cx="1620837" cy="519113"/>
          </a:xfrm>
          <a:prstGeom prst="rect">
            <a:avLst/>
          </a:prstGeom>
          <a:noFill/>
          <a:ln w="9525">
            <a:noFill/>
            <a:miter lim="800000"/>
          </a:ln>
        </p:spPr>
        <p:txBody>
          <a:bodyPr>
            <a:spAutoFit/>
          </a:bodyPr>
          <a:lstStyle/>
          <a:p>
            <a:r>
              <a:rPr lang="zh-CN" altLang="zh-CN" sz="2800" b="1" dirty="0">
                <a:solidFill>
                  <a:srgbClr val="222A35"/>
                </a:solidFill>
                <a:latin typeface="Times New Roman" panose="02020603050405020304" pitchFamily="18" charset="0"/>
                <a:ea typeface="微软雅黑" panose="020B0503020204020204" pitchFamily="34" charset="-122"/>
                <a:cs typeface="Times New Roman" panose="02020603050405020304" pitchFamily="18" charset="0"/>
              </a:rPr>
              <a:t>学习目标</a:t>
            </a:r>
            <a:endParaRPr lang="zh-CN" altLang="en-US" sz="2800" dirty="0">
              <a:solidFill>
                <a:srgbClr val="222A35"/>
              </a:solidFill>
              <a:latin typeface="等线"/>
              <a:ea typeface="微软雅黑" panose="020B0503020204020204" pitchFamily="34" charset="-122"/>
              <a:cs typeface="Times New Roman" panose="02020603050405020304" pitchFamily="18" charset="0"/>
            </a:endParaRPr>
          </a:p>
        </p:txBody>
      </p:sp>
    </p:spTree>
    <p:extLst>
      <p:ext uri="{BB962C8B-B14F-4D97-AF65-F5344CB8AC3E}">
        <p14:creationId xmlns:p14="http://schemas.microsoft.com/office/powerpoint/2010/main" val="2578043776"/>
      </p:ext>
    </p:extLst>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矩形 9"/>
          <p:cNvSpPr/>
          <p:nvPr/>
        </p:nvSpPr>
        <p:spPr>
          <a:xfrm>
            <a:off x="131852" y="568128"/>
            <a:ext cx="11773332" cy="692497"/>
          </a:xfrm>
          <a:prstGeom prst="rect">
            <a:avLst/>
          </a:prstGeom>
        </p:spPr>
        <p:txBody>
          <a:bodyPr wrap="square">
            <a:spAutoFit/>
          </a:bodyPr>
          <a:lstStyle/>
          <a:p>
            <a:pPr algn="just">
              <a:lnSpc>
                <a:spcPct val="150000"/>
              </a:lnSpc>
              <a:spcAft>
                <a:spcPts val="0"/>
              </a:spcAft>
              <a:tabLst>
                <a:tab pos="2700655" algn="l"/>
              </a:tabLst>
            </a:pPr>
            <a:r>
              <a:rPr lang="zh-CN" altLang="zh-CN" sz="2600" kern="100" dirty="0">
                <a:latin typeface="Times New Roman"/>
                <a:ea typeface="微软雅黑"/>
                <a:cs typeface="Times New Roman"/>
              </a:rPr>
              <a:t>角度　　</a:t>
            </a:r>
            <a:r>
              <a:rPr lang="zh-CN" altLang="en-US" sz="2600" dirty="0">
                <a:latin typeface="Times New Roman"/>
                <a:ea typeface="微软雅黑"/>
                <a:cs typeface="Times New Roman"/>
              </a:rPr>
              <a:t>带电粒子在匀强磁场中运动</a:t>
            </a:r>
            <a:endParaRPr lang="zh-CN" altLang="zh-CN" sz="1050" kern="100" dirty="0">
              <a:effectLst/>
              <a:latin typeface="宋体"/>
              <a:cs typeface="Courier New"/>
            </a:endParaRPr>
          </a:p>
        </p:txBody>
      </p:sp>
      <p:pic>
        <p:nvPicPr>
          <p:cNvPr id="2050" name="Picture 2" descr="1"/>
          <p:cNvPicPr>
            <a:picLocks noChangeAspect="1" noChangeArrowheads="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66116" y="779344"/>
            <a:ext cx="329407" cy="3294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矩形 5"/>
          <p:cNvSpPr/>
          <p:nvPr/>
        </p:nvSpPr>
        <p:spPr>
          <a:xfrm>
            <a:off x="106615" y="1256411"/>
            <a:ext cx="11810444" cy="3123908"/>
          </a:xfrm>
          <a:prstGeom prst="rect">
            <a:avLst/>
          </a:prstGeom>
        </p:spPr>
        <p:txBody>
          <a:bodyPr wrap="square" lIns="121898" tIns="60948" rIns="121898" bIns="60948">
            <a:spAutoFit/>
          </a:bodyPr>
          <a:lstStyle/>
          <a:p>
            <a:pPr marL="252000" indent="-457200" algn="just">
              <a:lnSpc>
                <a:spcPct val="150000"/>
              </a:lnSpc>
              <a:spcAft>
                <a:spcPts val="0"/>
              </a:spcAft>
              <a:tabLst>
                <a:tab pos="297053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例</a:t>
            </a:r>
            <a:r>
              <a:rPr lang="en-US"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2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多选</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)(2026·</a:t>
            </a:r>
            <a:r>
              <a:rPr lang="zh-CN" altLang="zh-CN" sz="2600" b="1">
                <a:latin typeface="Times New Roman" panose="02020603050405020304" pitchFamily="18" charset="0"/>
                <a:cs typeface="Times New Roman" panose="02020603050405020304" pitchFamily="18" charset="0"/>
              </a:rPr>
              <a:t>河北廊坊一模</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如图所示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在平面直角坐标系</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xOy</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中存在匀强磁场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磁场方向与</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xOy</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坐标平面垂直。两个带电粒子</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P</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Q</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在</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xOy</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坐标平面内各自做匀速圆周运动</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圆心坐标分别为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,0)</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(0,2</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两粒子</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P</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Q</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与坐标原点</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O</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的连线总是相互垂直</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且运动过程中不会发生碰撞</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不计两个带电粒子的重力</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则带电粒子</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P</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Q</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a:latin typeface="Calibri" panose="020F0502020204030204" pitchFamily="34" charset="0"/>
              <a:cs typeface="Times New Roman" panose="02020603050405020304" pitchFamily="18" charset="0"/>
            </a:endParaRPr>
          </a:p>
        </p:txBody>
      </p:sp>
      <p:sp>
        <p:nvSpPr>
          <p:cNvPr id="9" name="矩形 8"/>
          <p:cNvSpPr/>
          <p:nvPr/>
        </p:nvSpPr>
        <p:spPr>
          <a:xfrm>
            <a:off x="284415" y="4367455"/>
            <a:ext cx="11658044" cy="1323415"/>
          </a:xfrm>
          <a:prstGeom prst="rect">
            <a:avLst/>
          </a:prstGeom>
        </p:spPr>
        <p:txBody>
          <a:bodyPr wrap="square" lIns="121898" tIns="60948" rIns="121898" bIns="60948">
            <a:spAutoFit/>
          </a:bodyPr>
          <a:lstStyle/>
          <a:p>
            <a:pPr>
              <a:lnSpc>
                <a:spcPct val="15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运动速度大小之比为</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dirty="0">
                <a:latin typeface="宋体" panose="02010600030101010101" pitchFamily="2" charset="-122"/>
                <a:ea typeface="微软雅黑" panose="020B0503020204020204" pitchFamily="34" charset="-122"/>
                <a:cs typeface="宋体" panose="02010600030101010101" pitchFamily="2" charset="-122"/>
              </a:rPr>
              <a:t>∶</a:t>
            </a: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1	B</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运动周期之比为</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dirty="0">
                <a:latin typeface="宋体" panose="02010600030101010101" pitchFamily="2" charset="-122"/>
                <a:ea typeface="微软雅黑" panose="020B0503020204020204" pitchFamily="34" charset="-122"/>
                <a:cs typeface="宋体" panose="02010600030101010101" pitchFamily="2" charset="-122"/>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a:t>
            </a:r>
            <a:endParaRPr lang="zh-CN" altLang="zh-CN" sz="1150" dirty="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比荷之比为</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dirty="0">
                <a:latin typeface="宋体" panose="02010600030101010101" pitchFamily="2" charset="-122"/>
                <a:ea typeface="微软雅黑" panose="020B0503020204020204" pitchFamily="34" charset="-122"/>
                <a:cs typeface="宋体" panose="02010600030101010101" pitchFamily="2" charset="-122"/>
              </a:rPr>
              <a:t>∶</a:t>
            </a: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2			D</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运动半径之比为</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dirty="0">
                <a:latin typeface="宋体" panose="02010600030101010101" pitchFamily="2" charset="-122"/>
                <a:ea typeface="微软雅黑" panose="020B0503020204020204" pitchFamily="34" charset="-122"/>
                <a:cs typeface="宋体" panose="02010600030101010101" pitchFamily="2" charset="-122"/>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2</a:t>
            </a:r>
            <a:endParaRPr lang="zh-CN" altLang="zh-CN" sz="1150" dirty="0">
              <a:latin typeface="Calibri" panose="020F0502020204030204" pitchFamily="34" charset="0"/>
              <a:cs typeface="Times New Roman" panose="02020603050405020304" pitchFamily="18" charset="0"/>
            </a:endParaRPr>
          </a:p>
        </p:txBody>
      </p:sp>
      <p:sp>
        <p:nvSpPr>
          <p:cNvPr id="11" name="TextBox 1"/>
          <p:cNvSpPr txBox="1"/>
          <p:nvPr/>
        </p:nvSpPr>
        <p:spPr>
          <a:xfrm>
            <a:off x="1126585" y="3751810"/>
            <a:ext cx="1080135" cy="553998"/>
          </a:xfrm>
          <a:prstGeom prst="rect">
            <a:avLst/>
          </a:prstGeom>
          <a:noFill/>
        </p:spPr>
        <p:txBody>
          <a:bodyPr wrap="square" rtlCol="0">
            <a:spAutoFit/>
          </a:bodyPr>
          <a:lstStyle/>
          <a:p>
            <a:r>
              <a:rPr lang="en-US" altLang="zh-CN" sz="3000" b="1">
                <a:solidFill>
                  <a:srgbClr val="C00000"/>
                </a:solidFill>
                <a:latin typeface="Times New Roman" pitchFamily="18" charset="0"/>
                <a:ea typeface="华文细黑" pitchFamily="2" charset="-122"/>
                <a:cs typeface="Times New Roman" pitchFamily="18" charset="0"/>
              </a:rPr>
              <a:t>BD</a:t>
            </a:r>
            <a:endParaRPr lang="zh-CN" altLang="en-US" sz="3000" b="1" dirty="0">
              <a:solidFill>
                <a:srgbClr val="C00000"/>
              </a:solidFill>
              <a:latin typeface="Times New Roman" pitchFamily="18" charset="0"/>
              <a:ea typeface="华文细黑" pitchFamily="2" charset="-122"/>
              <a:cs typeface="Times New Roman" pitchFamily="18" charset="0"/>
            </a:endParaRPr>
          </a:p>
        </p:txBody>
      </p:sp>
      <p:pic>
        <p:nvPicPr>
          <p:cNvPr id="7" name="image164.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386411" y="3767039"/>
            <a:ext cx="2294381" cy="2228364"/>
          </a:xfrm>
          <a:prstGeom prst="rect">
            <a:avLst/>
          </a:prstGeom>
        </p:spPr>
      </p:pic>
    </p:spTree>
    <p:extLst>
      <p:ext uri="{BB962C8B-B14F-4D97-AF65-F5344CB8AC3E}">
        <p14:creationId xmlns:p14="http://schemas.microsoft.com/office/powerpoint/2010/main" val="1327701917"/>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blinds(horizontal)">
                                      <p:cBhvr>
                                        <p:cTn id="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5" name="矩形 4"/>
              <p:cNvSpPr/>
              <p:nvPr/>
            </p:nvSpPr>
            <p:spPr>
              <a:xfrm>
                <a:off x="259015" y="785876"/>
                <a:ext cx="11658044" cy="3734524"/>
              </a:xfrm>
              <a:prstGeom prst="rect">
                <a:avLst/>
              </a:prstGeom>
            </p:spPr>
            <p:txBody>
              <a:bodyPr wrap="square" lIns="121898" tIns="60948" rIns="121898" bIns="60948">
                <a:spAutoFit/>
              </a:bodyPr>
              <a:lstStyle/>
              <a:p>
                <a:pPr>
                  <a:lnSpc>
                    <a:spcPct val="150000"/>
                  </a:lnSpc>
                  <a:spcAft>
                    <a:spcPts val="0"/>
                  </a:spcAft>
                  <a:tabLst>
                    <a:tab pos="2970530" algn="l"/>
                  </a:tabLst>
                </a:pPr>
                <a:r>
                  <a:rPr lang="zh-CN" altLang="zh-CN" sz="2600" b="1" dirty="0">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　</a:t>
                </a:r>
                <a:r>
                  <a:rPr lang="zh-CN" altLang="zh-CN" sz="2600" b="1" dirty="0">
                    <a:latin typeface="Times New Roman" panose="02020603050405020304" pitchFamily="18" charset="0"/>
                    <a:cs typeface="Times New Roman" panose="02020603050405020304" pitchFamily="18" charset="0"/>
                  </a:rPr>
                  <a:t>依题意知</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两粒子</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P</a:t>
                </a:r>
                <a:r>
                  <a:rPr lang="zh-CN" altLang="zh-CN" sz="2600" b="1" dirty="0">
                    <a:latin typeface="Times New Roman" panose="02020603050405020304" pitchFamily="18" charset="0"/>
                    <a:cs typeface="Times New Roman" panose="02020603050405020304" pitchFamily="18" charset="0"/>
                  </a:rPr>
                  <a:t>、</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Q</a:t>
                </a:r>
                <a:r>
                  <a:rPr lang="zh-CN" altLang="zh-CN" sz="2600" b="1" dirty="0">
                    <a:latin typeface="Times New Roman" panose="02020603050405020304" pitchFamily="18" charset="0"/>
                    <a:cs typeface="Times New Roman" panose="02020603050405020304" pitchFamily="18" charset="0"/>
                  </a:rPr>
                  <a:t>与坐标原点</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O</a:t>
                </a:r>
                <a:r>
                  <a:rPr lang="zh-CN" altLang="zh-CN" sz="2600" b="1" dirty="0">
                    <a:latin typeface="Times New Roman" panose="02020603050405020304" pitchFamily="18" charset="0"/>
                    <a:cs typeface="Times New Roman" panose="02020603050405020304" pitchFamily="18" charset="0"/>
                  </a:rPr>
                  <a:t>的连线总是相互垂直</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说明两粒子相同时间内转过的圆心角相同</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则周期相同</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即运动周期之比为</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dirty="0">
                    <a:effectLst/>
                    <a:latin typeface="宋体" panose="02010600030101010101" pitchFamily="2" charset="-122"/>
                    <a:ea typeface="微软雅黑" panose="020B0503020204020204" pitchFamily="34" charset="-122"/>
                    <a:cs typeface="宋体" panose="02010600030101010101" pitchFamily="2" charset="-122"/>
                  </a:rPr>
                  <a:t>∶</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b="1" dirty="0">
                    <a:latin typeface="Times New Roman" panose="02020603050405020304" pitchFamily="18" charset="0"/>
                    <a:cs typeface="Times New Roman" panose="02020603050405020304" pitchFamily="18" charset="0"/>
                  </a:rPr>
                  <a:t>作出两粒子位置关系</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如图所示</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根据相似三角形的比例关系</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可得</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𝑹</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Sub>
                      </m:num>
                      <m:den>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𝑹</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b>
                        </m:sSub>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𝑶</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𝑶</m:t>
                        </m:r>
                      </m:num>
                      <m:den>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𝑶</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b>
                        </m:s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𝑶</m:t>
                        </m:r>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由</a:t>
                </a:r>
                <a:r>
                  <a:rPr lang="en-US" altLang="zh-CN" sz="2600" i="1" dirty="0">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𝛑</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𝑹</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𝑻</m:t>
                        </m:r>
                      </m:den>
                    </m:f>
                  </m:oMath>
                </a14:m>
                <a:r>
                  <a:rPr lang="zh-CN" altLang="zh-CN" sz="2600" b="1" dirty="0">
                    <a:latin typeface="Times New Roman" panose="02020603050405020304" pitchFamily="18" charset="0"/>
                    <a:cs typeface="Times New Roman" panose="02020603050405020304" pitchFamily="18" charset="0"/>
                  </a:rPr>
                  <a:t>可知两粒子运动速度大小之比</a:t>
                </a:r>
                <a:r>
                  <a:rPr lang="en-US" altLang="zh-CN" sz="2600" i="1" dirty="0" err="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dirty="0">
                    <a:effectLst/>
                    <a:latin typeface="宋体" panose="02010600030101010101" pitchFamily="2" charset="-122"/>
                    <a:ea typeface="微软雅黑" panose="020B0503020204020204" pitchFamily="34" charset="-122"/>
                    <a:cs typeface="宋体" panose="02010600030101010101" pitchFamily="2" charset="-122"/>
                  </a:rPr>
                  <a:t>∶</a:t>
                </a:r>
                <a:r>
                  <a:rPr lang="en-US" altLang="zh-CN" sz="2600" i="1" dirty="0" err="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dirty="0">
                    <a:effectLst/>
                    <a:latin typeface="宋体" panose="02010600030101010101" pitchFamily="2" charset="-122"/>
                    <a:ea typeface="微软雅黑" panose="020B0503020204020204" pitchFamily="34" charset="-122"/>
                    <a:cs typeface="宋体" panose="02010600030101010101" pitchFamily="2" charset="-122"/>
                  </a:rPr>
                  <a:t>∶</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b="1" dirty="0">
                    <a:latin typeface="Times New Roman" panose="02020603050405020304" pitchFamily="18" charset="0"/>
                    <a:cs typeface="Times New Roman" panose="02020603050405020304" pitchFamily="18" charset="0"/>
                  </a:rPr>
                  <a:t>由</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𝛑</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𝒒𝑩</m:t>
                        </m:r>
                      </m:den>
                    </m:f>
                  </m:oMath>
                </a14:m>
                <a:r>
                  <a:rPr lang="zh-CN" altLang="zh-CN" sz="2600" b="1" dirty="0">
                    <a:latin typeface="Times New Roman" panose="02020603050405020304" pitchFamily="18" charset="0"/>
                    <a:cs typeface="Times New Roman" panose="02020603050405020304" pitchFamily="18" charset="0"/>
                  </a:rPr>
                  <a:t>可知两粒子</a:t>
                </a:r>
                <a:r>
                  <a:rPr lang="zh-CN" altLang="zh-CN" sz="2600" b="1" dirty="0" smtClean="0">
                    <a:latin typeface="Times New Roman" panose="02020603050405020304" pitchFamily="18" charset="0"/>
                    <a:cs typeface="Times New Roman" panose="02020603050405020304" pitchFamily="18" charset="0"/>
                  </a:rPr>
                  <a:t>的</a:t>
                </a:r>
                <a:endParaRPr lang="en-US" altLang="zh-CN" sz="2600" b="1" dirty="0" smtClean="0">
                  <a:latin typeface="Times New Roman" panose="02020603050405020304" pitchFamily="18" charset="0"/>
                  <a:cs typeface="Times New Roman" panose="02020603050405020304" pitchFamily="18" charset="0"/>
                </a:endParaRPr>
              </a:p>
              <a:p>
                <a:pPr>
                  <a:lnSpc>
                    <a:spcPct val="150000"/>
                  </a:lnSpc>
                  <a:spcAft>
                    <a:spcPts val="0"/>
                  </a:spcAft>
                  <a:tabLst>
                    <a:tab pos="2970530" algn="l"/>
                  </a:tabLst>
                </a:pPr>
                <a:r>
                  <a:rPr lang="zh-CN" altLang="zh-CN" sz="2600" b="1" dirty="0" smtClean="0">
                    <a:latin typeface="Times New Roman" panose="02020603050405020304" pitchFamily="18" charset="0"/>
                    <a:cs typeface="Times New Roman" panose="02020603050405020304" pitchFamily="18" charset="0"/>
                  </a:rPr>
                  <a:t>比荷</a:t>
                </a:r>
                <a:r>
                  <a:rPr lang="zh-CN" altLang="zh-CN" sz="2600" b="1" dirty="0">
                    <a:latin typeface="Times New Roman" panose="02020603050405020304" pitchFamily="18" charset="0"/>
                    <a:cs typeface="Times New Roman" panose="02020603050405020304" pitchFamily="18" charset="0"/>
                  </a:rPr>
                  <a:t>之比为</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dirty="0">
                    <a:effectLst/>
                    <a:latin typeface="宋体" panose="02010600030101010101" pitchFamily="2" charset="-122"/>
                    <a:ea typeface="微软雅黑" panose="020B0503020204020204" pitchFamily="34" charset="-122"/>
                    <a:cs typeface="宋体" panose="02010600030101010101" pitchFamily="2" charset="-122"/>
                  </a:rPr>
                  <a:t>∶</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b="1" dirty="0">
                    <a:latin typeface="Times New Roman" panose="02020603050405020304" pitchFamily="18" charset="0"/>
                    <a:cs typeface="Times New Roman" panose="02020603050405020304" pitchFamily="18" charset="0"/>
                  </a:rPr>
                  <a:t>故</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dirty="0">
                    <a:latin typeface="Times New Roman" panose="02020603050405020304" pitchFamily="18" charset="0"/>
                    <a:cs typeface="Times New Roman" panose="02020603050405020304" pitchFamily="18" charset="0"/>
                  </a:rPr>
                  <a:t>、</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dirty="0">
                    <a:latin typeface="Times New Roman" panose="02020603050405020304" pitchFamily="18" charset="0"/>
                    <a:cs typeface="Times New Roman" panose="02020603050405020304" pitchFamily="18" charset="0"/>
                  </a:rPr>
                  <a:t>错误</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dirty="0">
                    <a:latin typeface="Times New Roman" panose="02020603050405020304" pitchFamily="18" charset="0"/>
                    <a:cs typeface="Times New Roman" panose="02020603050405020304" pitchFamily="18" charset="0"/>
                  </a:rPr>
                  <a:t>、</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dirty="0">
                    <a:latin typeface="Times New Roman" panose="02020603050405020304" pitchFamily="18" charset="0"/>
                    <a:cs typeface="Times New Roman" panose="02020603050405020304" pitchFamily="18" charset="0"/>
                  </a:rPr>
                  <a:t>正确。</a:t>
                </a:r>
                <a:endParaRPr lang="zh-CN" altLang="zh-CN" sz="1150" dirty="0">
                  <a:latin typeface="Calibri" panose="020F0502020204030204" pitchFamily="34" charset="0"/>
                  <a:cs typeface="Times New Roman" panose="02020603050405020304" pitchFamily="18" charset="0"/>
                </a:endParaRPr>
              </a:p>
            </p:txBody>
          </p:sp>
        </mc:Choice>
        <mc:Fallback xmlns="">
          <p:sp>
            <p:nvSpPr>
              <p:cNvPr id="5" name="矩形 4"/>
              <p:cNvSpPr>
                <a:spLocks noRot="1" noChangeAspect="1" noMove="1" noResize="1" noEditPoints="1" noAdjustHandles="1" noChangeArrowheads="1" noChangeShapeType="1" noTextEdit="1"/>
              </p:cNvSpPr>
              <p:nvPr/>
            </p:nvSpPr>
            <p:spPr>
              <a:xfrm>
                <a:off x="259015" y="785876"/>
                <a:ext cx="11658044" cy="3734524"/>
              </a:xfrm>
              <a:prstGeom prst="rect">
                <a:avLst/>
              </a:prstGeom>
              <a:blipFill rotWithShape="0">
                <a:blip r:embed="rId2"/>
                <a:stretch>
                  <a:fillRect l="-680" r="-627" b="-2610"/>
                </a:stretch>
              </a:blipFill>
            </p:spPr>
            <p:txBody>
              <a:bodyPr/>
              <a:lstStyle/>
              <a:p>
                <a:r>
                  <a:rPr lang="zh-CN" altLang="en-US">
                    <a:noFill/>
                  </a:rPr>
                  <a:t> </a:t>
                </a:r>
              </a:p>
            </p:txBody>
          </p:sp>
        </mc:Fallback>
      </mc:AlternateContent>
      <p:pic>
        <p:nvPicPr>
          <p:cNvPr id="7" name="image165.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687529" y="3158025"/>
            <a:ext cx="2808351" cy="2890575"/>
          </a:xfrm>
          <a:prstGeom prst="rect">
            <a:avLst/>
          </a:prstGeom>
        </p:spPr>
      </p:pic>
    </p:spTree>
    <p:extLst>
      <p:ext uri="{BB962C8B-B14F-4D97-AF65-F5344CB8AC3E}">
        <p14:creationId xmlns:p14="http://schemas.microsoft.com/office/powerpoint/2010/main" val="1344944630"/>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131852" y="568128"/>
            <a:ext cx="11773332" cy="692497"/>
          </a:xfrm>
          <a:prstGeom prst="rect">
            <a:avLst/>
          </a:prstGeom>
        </p:spPr>
        <p:txBody>
          <a:bodyPr wrap="square">
            <a:spAutoFit/>
          </a:bodyPr>
          <a:lstStyle/>
          <a:p>
            <a:pPr algn="just">
              <a:lnSpc>
                <a:spcPct val="150000"/>
              </a:lnSpc>
              <a:spcAft>
                <a:spcPts val="0"/>
              </a:spcAft>
              <a:tabLst>
                <a:tab pos="2700655" algn="l"/>
              </a:tabLst>
            </a:pPr>
            <a:r>
              <a:rPr lang="zh-CN" altLang="zh-CN" sz="2600" kern="100" dirty="0">
                <a:latin typeface="Times New Roman"/>
                <a:ea typeface="微软雅黑"/>
                <a:cs typeface="Times New Roman"/>
              </a:rPr>
              <a:t>角度　　</a:t>
            </a:r>
            <a:r>
              <a:rPr lang="zh-CN" altLang="en-US" sz="2600" dirty="0">
                <a:latin typeface="Times New Roman"/>
                <a:ea typeface="微软雅黑"/>
                <a:cs typeface="Times New Roman"/>
              </a:rPr>
              <a:t>直线边界和平行边界的磁场</a:t>
            </a:r>
            <a:endParaRPr lang="zh-CN" altLang="zh-CN" sz="1050" kern="100" dirty="0">
              <a:effectLst/>
              <a:latin typeface="宋体"/>
              <a:cs typeface="Courier New"/>
            </a:endParaRPr>
          </a:p>
        </p:txBody>
      </p:sp>
      <p:pic>
        <p:nvPicPr>
          <p:cNvPr id="1026" name="Picture 2" descr="2"/>
          <p:cNvPicPr>
            <a:picLocks noChangeAspect="1" noChangeArrowheads="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79338" y="790633"/>
            <a:ext cx="329407" cy="3294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矩形 5"/>
          <p:cNvSpPr/>
          <p:nvPr/>
        </p:nvSpPr>
        <p:spPr>
          <a:xfrm>
            <a:off x="106615" y="1256411"/>
            <a:ext cx="11810444" cy="2679620"/>
          </a:xfrm>
          <a:prstGeom prst="rect">
            <a:avLst/>
          </a:prstGeom>
        </p:spPr>
        <p:txBody>
          <a:bodyPr wrap="square" lIns="121898" tIns="60948" rIns="121898" bIns="60948">
            <a:spAutoFit/>
          </a:bodyPr>
          <a:lstStyle/>
          <a:p>
            <a:pPr marL="252000" indent="-457200">
              <a:lnSpc>
                <a:spcPct val="130000"/>
              </a:lnSpc>
              <a:spcAft>
                <a:spcPts val="0"/>
              </a:spcAft>
              <a:tabLst>
                <a:tab pos="2970530" algn="l"/>
              </a:tabLst>
            </a:pPr>
            <a:r>
              <a:rPr lang="zh-CN" altLang="zh-CN" sz="2600" b="1" dirty="0">
                <a:solidFill>
                  <a:srgbClr val="0000FF"/>
                </a:solidFill>
                <a:latin typeface="Times New Roman" panose="02020603050405020304" pitchFamily="18" charset="0"/>
                <a:ea typeface="黑体" panose="02010609060101010101" pitchFamily="49" charset="-122"/>
                <a:cs typeface="Times New Roman" panose="02020603050405020304" pitchFamily="18" charset="0"/>
              </a:rPr>
              <a:t>例</a:t>
            </a:r>
            <a:r>
              <a:rPr lang="en-US" altLang="zh-CN" sz="2600" b="1" dirty="0">
                <a:solidFill>
                  <a:srgbClr val="0000FF"/>
                </a:solidFill>
                <a:latin typeface="Times New Roman" panose="02020603050405020304" pitchFamily="18" charset="0"/>
                <a:ea typeface="黑体" panose="02010609060101010101" pitchFamily="49" charset="-122"/>
                <a:cs typeface="Times New Roman" panose="02020603050405020304" pitchFamily="18" charset="0"/>
              </a:rPr>
              <a:t>3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(2026</a:t>
            </a: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a:t>
            </a:r>
            <a:r>
              <a:rPr lang="zh-CN" altLang="en-US" sz="2600" b="1" dirty="0" smtClean="0">
                <a:latin typeface="Times New Roman" panose="02020603050405020304" pitchFamily="18" charset="0"/>
                <a:cs typeface="Times New Roman" panose="02020603050405020304" pitchFamily="18" charset="0"/>
              </a:rPr>
              <a:t>云南玉溪</a:t>
            </a:r>
            <a:r>
              <a:rPr lang="zh-CN" altLang="zh-CN" sz="2600" b="1" dirty="0" smtClean="0">
                <a:latin typeface="Times New Roman" panose="02020603050405020304" pitchFamily="18" charset="0"/>
                <a:cs typeface="Times New Roman" panose="02020603050405020304" pitchFamily="18" charset="0"/>
              </a:rPr>
              <a:t>学</a:t>
            </a:r>
            <a:r>
              <a:rPr lang="zh-CN" altLang="zh-CN" sz="2600" b="1" dirty="0">
                <a:latin typeface="Times New Roman" panose="02020603050405020304" pitchFamily="18" charset="0"/>
                <a:cs typeface="Times New Roman" panose="02020603050405020304" pitchFamily="18" charset="0"/>
              </a:rPr>
              <a:t>情调研</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如图</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MN</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为范围足够大的匀强磁场的下边界</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垂直纸面向外的匀强磁场的磁感应强度为</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。质量为</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、电荷量为</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q</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带正电的粒子从</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P</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点以速度</a:t>
            </a:r>
            <a:r>
              <a:rPr lang="en-US" altLang="zh-CN" sz="2600" i="1" dirty="0" err="1">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0</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与</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MN</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成</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θ</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(0&lt;</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θ</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&lt;180°)</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角垂直射入磁场中</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经过一段时间从</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Q</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点</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图中没有标出</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离开磁场</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只考虑粒子所受的洛伦兹力作用。粒子从</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P</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点运动到</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Q</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点的过程中</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dirty="0">
              <a:latin typeface="Calibri" panose="020F0502020204030204" pitchFamily="34"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8" name="矩形 7"/>
              <p:cNvSpPr/>
              <p:nvPr/>
            </p:nvSpPr>
            <p:spPr>
              <a:xfrm>
                <a:off x="338677" y="3991005"/>
                <a:ext cx="11658044" cy="2261557"/>
              </a:xfrm>
              <a:prstGeom prst="rect">
                <a:avLst/>
              </a:prstGeom>
            </p:spPr>
            <p:txBody>
              <a:bodyPr wrap="square" lIns="121898" tIns="60948" rIns="121898" bIns="60948">
                <a:spAutoFit/>
              </a:bodyPr>
              <a:lstStyle/>
              <a:p>
                <a:pPr>
                  <a:lnSpc>
                    <a:spcPct val="11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粒子所受洛伦兹力冲量为零</a:t>
                </a:r>
                <a:endParaRPr lang="zh-CN" altLang="zh-CN" sz="1150" dirty="0">
                  <a:latin typeface="Calibri" panose="020F0502020204030204" pitchFamily="34" charset="0"/>
                  <a:cs typeface="Times New Roman" panose="02020603050405020304" pitchFamily="18" charset="0"/>
                </a:endParaRPr>
              </a:p>
              <a:p>
                <a:pPr>
                  <a:lnSpc>
                    <a:spcPct val="110000"/>
                  </a:lnSpc>
                  <a:spcAft>
                    <a:spcPts val="0"/>
                  </a:spcAft>
                  <a:tabLst>
                    <a:tab pos="2970530" algn="l"/>
                  </a:tabLst>
                </a:pP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粒子运动的时间最长为</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𝛑</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𝒒𝑩</m:t>
                        </m:r>
                      </m:den>
                    </m:f>
                  </m:oMath>
                </a14:m>
                <a:endParaRPr lang="zh-CN" altLang="zh-CN" sz="1150" dirty="0">
                  <a:latin typeface="Calibri" panose="020F0502020204030204" pitchFamily="34" charset="0"/>
                  <a:cs typeface="Times New Roman" panose="02020603050405020304" pitchFamily="18" charset="0"/>
                </a:endParaRPr>
              </a:p>
              <a:p>
                <a:pPr>
                  <a:lnSpc>
                    <a:spcPct val="110000"/>
                  </a:lnSpc>
                  <a:spcAft>
                    <a:spcPts val="0"/>
                  </a:spcAft>
                  <a:tabLst>
                    <a:tab pos="2970530" algn="l"/>
                  </a:tabLst>
                </a:pP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C.</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θ</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=90°</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时粒子运动的轨迹长为</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𝛑</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𝒒𝑩</m:t>
                        </m:r>
                      </m:den>
                    </m:f>
                  </m:oMath>
                </a14:m>
                <a:endParaRPr lang="zh-CN" altLang="zh-CN" sz="1150" dirty="0">
                  <a:latin typeface="Calibri" panose="020F0502020204030204" pitchFamily="34" charset="0"/>
                  <a:cs typeface="Times New Roman" panose="02020603050405020304" pitchFamily="18" charset="0"/>
                </a:endParaRPr>
              </a:p>
              <a:p>
                <a:pPr>
                  <a:lnSpc>
                    <a:spcPct val="110000"/>
                  </a:lnSpc>
                  <a:spcAft>
                    <a:spcPts val="0"/>
                  </a:spcAft>
                  <a:tabLst>
                    <a:tab pos="2970530" algn="l"/>
                  </a:tabLst>
                </a:pP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D.</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θ</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=30°</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时</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PQ</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两点间距离大于</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θ</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=150°</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时</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PQ</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两点间距离</a:t>
                </a:r>
                <a:endParaRPr lang="zh-CN" altLang="zh-CN" sz="1150" dirty="0">
                  <a:latin typeface="Calibri" panose="020F0502020204030204" pitchFamily="34" charset="0"/>
                  <a:cs typeface="Times New Roman" panose="02020603050405020304" pitchFamily="18" charset="0"/>
                </a:endParaRPr>
              </a:p>
            </p:txBody>
          </p:sp>
        </mc:Choice>
        <mc:Fallback xmlns="">
          <p:sp>
            <p:nvSpPr>
              <p:cNvPr id="8" name="矩形 7"/>
              <p:cNvSpPr>
                <a:spLocks noRot="1" noChangeAspect="1" noMove="1" noResize="1" noEditPoints="1" noAdjustHandles="1" noChangeArrowheads="1" noChangeShapeType="1" noTextEdit="1"/>
              </p:cNvSpPr>
              <p:nvPr/>
            </p:nvSpPr>
            <p:spPr>
              <a:xfrm>
                <a:off x="338677" y="3991005"/>
                <a:ext cx="11658044" cy="2261557"/>
              </a:xfrm>
              <a:prstGeom prst="rect">
                <a:avLst/>
              </a:prstGeom>
              <a:blipFill rotWithShape="0">
                <a:blip r:embed="rId3"/>
                <a:stretch>
                  <a:fillRect l="-680" t="-1348" b="-4852"/>
                </a:stretch>
              </a:blipFill>
            </p:spPr>
            <p:txBody>
              <a:bodyPr/>
              <a:lstStyle/>
              <a:p>
                <a:r>
                  <a:rPr lang="zh-CN" altLang="en-US">
                    <a:noFill/>
                  </a:rPr>
                  <a:t> </a:t>
                </a:r>
              </a:p>
            </p:txBody>
          </p:sp>
        </mc:Fallback>
      </mc:AlternateContent>
      <p:sp>
        <p:nvSpPr>
          <p:cNvPr id="9" name="TextBox 1"/>
          <p:cNvSpPr txBox="1"/>
          <p:nvPr/>
        </p:nvSpPr>
        <p:spPr>
          <a:xfrm>
            <a:off x="1342612" y="3396083"/>
            <a:ext cx="1080135" cy="553998"/>
          </a:xfrm>
          <a:prstGeom prst="rect">
            <a:avLst/>
          </a:prstGeom>
          <a:noFill/>
        </p:spPr>
        <p:txBody>
          <a:bodyPr wrap="square" rtlCol="0">
            <a:spAutoFit/>
          </a:bodyPr>
          <a:lstStyle/>
          <a:p>
            <a:r>
              <a:rPr lang="en-US" altLang="zh-CN" sz="3000" b="1" dirty="0">
                <a:solidFill>
                  <a:srgbClr val="C00000"/>
                </a:solidFill>
                <a:latin typeface="Times New Roman" pitchFamily="18" charset="0"/>
                <a:ea typeface="华文细黑" pitchFamily="2" charset="-122"/>
                <a:cs typeface="Times New Roman" pitchFamily="18" charset="0"/>
              </a:rPr>
              <a:t>C</a:t>
            </a:r>
            <a:endParaRPr lang="zh-CN" altLang="en-US" sz="3000" b="1" dirty="0">
              <a:solidFill>
                <a:srgbClr val="C00000"/>
              </a:solidFill>
              <a:latin typeface="Times New Roman" pitchFamily="18" charset="0"/>
              <a:ea typeface="华文细黑" pitchFamily="2" charset="-122"/>
              <a:cs typeface="Times New Roman" pitchFamily="18" charset="0"/>
            </a:endParaRPr>
          </a:p>
        </p:txBody>
      </p:sp>
      <p:pic>
        <p:nvPicPr>
          <p:cNvPr id="7" name="image167.jpeg"/>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165739" y="3645027"/>
            <a:ext cx="4483526" cy="1621600"/>
          </a:xfrm>
          <a:prstGeom prst="rect">
            <a:avLst/>
          </a:prstGeom>
        </p:spPr>
      </p:pic>
    </p:spTree>
    <p:extLst>
      <p:ext uri="{BB962C8B-B14F-4D97-AF65-F5344CB8AC3E}">
        <p14:creationId xmlns:p14="http://schemas.microsoft.com/office/powerpoint/2010/main" val="3169266023"/>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linds(horizontal)">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5" name="矩形 4"/>
              <p:cNvSpPr/>
              <p:nvPr/>
            </p:nvSpPr>
            <p:spPr>
              <a:xfrm>
                <a:off x="182815" y="722376"/>
                <a:ext cx="11658044" cy="5414728"/>
              </a:xfrm>
              <a:prstGeom prst="rect">
                <a:avLst/>
              </a:prstGeom>
            </p:spPr>
            <p:txBody>
              <a:bodyPr wrap="square" lIns="121898" tIns="60948" rIns="121898" bIns="60948">
                <a:spAutoFit/>
              </a:bodyPr>
              <a:lstStyle/>
              <a:p>
                <a:pPr>
                  <a:lnSpc>
                    <a:spcPct val="120000"/>
                  </a:lnSpc>
                  <a:spcAft>
                    <a:spcPts val="0"/>
                  </a:spcAft>
                  <a:tabLst>
                    <a:tab pos="2970530" algn="l"/>
                  </a:tabLst>
                </a:pPr>
                <a:r>
                  <a:rPr lang="zh-CN" altLang="zh-CN" sz="2600" b="1" dirty="0">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　</a:t>
                </a:r>
                <a:r>
                  <a:rPr lang="zh-CN" altLang="zh-CN" sz="2600" b="1" dirty="0">
                    <a:latin typeface="Times New Roman" panose="02020603050405020304" pitchFamily="18" charset="0"/>
                    <a:cs typeface="Times New Roman" panose="02020603050405020304" pitchFamily="18" charset="0"/>
                  </a:rPr>
                  <a:t>由于粒子在磁场中不会做完整的圆周运动</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则粒子的动量变化量不为零</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粒子受到的洛伦兹力的冲量不为零</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故</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dirty="0">
                    <a:latin typeface="Times New Roman" panose="02020603050405020304" pitchFamily="18" charset="0"/>
                    <a:cs typeface="Times New Roman" panose="02020603050405020304" pitchFamily="18" charset="0"/>
                  </a:rPr>
                  <a:t>错误</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粒子在磁场中运动的周期</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𝛑</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𝒒𝑩</m:t>
                        </m:r>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粒子在磁场中运动的时间</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𝜽</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𝛑</m:t>
                        </m:r>
                      </m:den>
                    </m:f>
                  </m:oMath>
                </a14:m>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𝜽</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𝒒𝑩</m:t>
                        </m:r>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因为</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0&lt;</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θ</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&lt;180°,</a:t>
                </a:r>
                <a:r>
                  <a:rPr lang="zh-CN" altLang="zh-CN" sz="2600" b="1" dirty="0">
                    <a:latin typeface="Times New Roman" panose="02020603050405020304" pitchFamily="18" charset="0"/>
                    <a:cs typeface="Times New Roman" panose="02020603050405020304" pitchFamily="18" charset="0"/>
                  </a:rPr>
                  <a:t>所以粒子运动的最长时间将大于</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𝛑</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𝒒𝑩</m:t>
                        </m:r>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故</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dirty="0">
                    <a:latin typeface="Times New Roman" panose="02020603050405020304" pitchFamily="18" charset="0"/>
                    <a:cs typeface="Times New Roman" panose="02020603050405020304" pitchFamily="18" charset="0"/>
                  </a:rPr>
                  <a:t>错误</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当</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θ</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=90°</a:t>
                </a:r>
                <a:r>
                  <a:rPr lang="zh-CN" altLang="zh-CN" sz="2600" b="1" dirty="0">
                    <a:latin typeface="Times New Roman" panose="02020603050405020304" pitchFamily="18" charset="0"/>
                    <a:cs typeface="Times New Roman" panose="02020603050405020304" pitchFamily="18" charset="0"/>
                  </a:rPr>
                  <a:t>时粒子运动的轨迹为半个圆周</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根据洛伦兹力提供向心力</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有</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q</a:t>
                </a:r>
                <a:r>
                  <a:rPr lang="en-US" altLang="zh-CN" sz="2600" i="1" dirty="0" err="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m</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𝒓</m:t>
                        </m:r>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解得轨迹半径</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𝒒𝑩</m:t>
                        </m:r>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所以轨迹长</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=π</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𝛑</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𝒒𝑩</m:t>
                        </m:r>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故</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dirty="0">
                    <a:latin typeface="Times New Roman" panose="02020603050405020304" pitchFamily="18" charset="0"/>
                    <a:cs typeface="Times New Roman" panose="02020603050405020304" pitchFamily="18" charset="0"/>
                  </a:rPr>
                  <a:t>正确</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由几何关系可知</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当</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θ</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=30°</a:t>
                </a:r>
                <a:r>
                  <a:rPr lang="zh-CN" altLang="zh-CN" sz="2600" b="1" dirty="0">
                    <a:latin typeface="Times New Roman" panose="02020603050405020304" pitchFamily="18" charset="0"/>
                    <a:cs typeface="Times New Roman" panose="02020603050405020304" pitchFamily="18" charset="0"/>
                  </a:rPr>
                  <a:t>时</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PQ</a:t>
                </a:r>
                <a:r>
                  <a:rPr lang="zh-CN" altLang="zh-CN" sz="2600" b="1" dirty="0">
                    <a:latin typeface="Times New Roman" panose="02020603050405020304" pitchFamily="18" charset="0"/>
                    <a:cs typeface="Times New Roman" panose="02020603050405020304" pitchFamily="18" charset="0"/>
                  </a:rPr>
                  <a:t>两点间的距离</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L</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sin</a:t>
                </a:r>
                <a:r>
                  <a:rPr lang="en-US" altLang="zh-CN" sz="2600" b="1" dirty="0">
                    <a:latin typeface="Times New Roman" panose="02020603050405020304" pitchFamily="18" charset="0"/>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30°=</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𝒒𝑩</m:t>
                        </m:r>
                      </m:den>
                    </m:f>
                  </m:oMath>
                </a14:m>
                <a:r>
                  <a:rPr lang="en-US" altLang="zh-CN" sz="2600" dirty="0" smtClean="0">
                    <a:effectLst/>
                    <a:latin typeface="Times New Roman" panose="02020603050405020304" pitchFamily="18" charset="0"/>
                    <a:ea typeface="微软雅黑" panose="020B0503020204020204" pitchFamily="34" charset="-122"/>
                    <a:cs typeface="Times New Roman" panose="02020603050405020304" pitchFamily="18" charset="0"/>
                  </a:rPr>
                  <a:t>,</a:t>
                </a:r>
              </a:p>
              <a:p>
                <a:pPr>
                  <a:lnSpc>
                    <a:spcPct val="120000"/>
                  </a:lnSpc>
                  <a:spcAft>
                    <a:spcPts val="0"/>
                  </a:spcAft>
                  <a:tabLst>
                    <a:tab pos="2970530" algn="l"/>
                  </a:tabLst>
                </a:pPr>
                <a:r>
                  <a:rPr lang="zh-CN" altLang="zh-CN" sz="2600" b="1" dirty="0" smtClean="0">
                    <a:latin typeface="Times New Roman" panose="02020603050405020304" pitchFamily="18" charset="0"/>
                    <a:cs typeface="Times New Roman" panose="02020603050405020304" pitchFamily="18" charset="0"/>
                  </a:rPr>
                  <a:t>当</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θ</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=150°</a:t>
                </a:r>
                <a:r>
                  <a:rPr lang="zh-CN" altLang="zh-CN" sz="2600" b="1" dirty="0">
                    <a:latin typeface="Times New Roman" panose="02020603050405020304" pitchFamily="18" charset="0"/>
                    <a:cs typeface="Times New Roman" panose="02020603050405020304" pitchFamily="18" charset="0"/>
                  </a:rPr>
                  <a:t>时</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PQ</a:t>
                </a:r>
                <a:r>
                  <a:rPr lang="zh-CN" altLang="zh-CN" sz="2600" b="1" dirty="0">
                    <a:latin typeface="Times New Roman" panose="02020603050405020304" pitchFamily="18" charset="0"/>
                    <a:cs typeface="Times New Roman" panose="02020603050405020304" pitchFamily="18" charset="0"/>
                  </a:rPr>
                  <a:t>两点间的距离</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L</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sin</a:t>
                </a:r>
                <a:r>
                  <a:rPr lang="en-US" altLang="zh-CN" sz="2600" b="1" dirty="0">
                    <a:latin typeface="Times New Roman" panose="02020603050405020304" pitchFamily="18" charset="0"/>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30°=</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𝒒𝑩</m:t>
                        </m:r>
                      </m:den>
                    </m:f>
                  </m:oMath>
                </a14:m>
                <a:r>
                  <a:rPr lang="en-US" altLang="zh-CN" sz="2600" dirty="0" smtClean="0">
                    <a:effectLst/>
                    <a:latin typeface="Times New Roman" panose="02020603050405020304" pitchFamily="18" charset="0"/>
                    <a:ea typeface="微软雅黑" panose="020B0503020204020204" pitchFamily="34" charset="-122"/>
                    <a:cs typeface="Times New Roman" panose="02020603050405020304" pitchFamily="18" charset="0"/>
                  </a:rPr>
                  <a:t>,</a:t>
                </a:r>
              </a:p>
              <a:p>
                <a:pPr>
                  <a:lnSpc>
                    <a:spcPct val="120000"/>
                  </a:lnSpc>
                  <a:spcAft>
                    <a:spcPts val="0"/>
                  </a:spcAft>
                  <a:tabLst>
                    <a:tab pos="2970530" algn="l"/>
                  </a:tabLst>
                </a:pPr>
                <a:r>
                  <a:rPr lang="zh-CN" altLang="zh-CN" sz="2600" b="1" dirty="0" smtClean="0">
                    <a:latin typeface="Times New Roman" panose="02020603050405020304" pitchFamily="18" charset="0"/>
                    <a:cs typeface="Times New Roman" panose="02020603050405020304" pitchFamily="18" charset="0"/>
                  </a:rPr>
                  <a:t>故</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dirty="0">
                    <a:latin typeface="Times New Roman" panose="02020603050405020304" pitchFamily="18" charset="0"/>
                    <a:cs typeface="Times New Roman" panose="02020603050405020304" pitchFamily="18" charset="0"/>
                  </a:rPr>
                  <a:t>错误。</a:t>
                </a:r>
                <a:endParaRPr lang="zh-CN" altLang="zh-CN" sz="1150" dirty="0">
                  <a:latin typeface="Calibri" panose="020F0502020204030204" pitchFamily="34" charset="0"/>
                  <a:cs typeface="Times New Roman" panose="02020603050405020304" pitchFamily="18" charset="0"/>
                </a:endParaRPr>
              </a:p>
            </p:txBody>
          </p:sp>
        </mc:Choice>
        <mc:Fallback xmlns="">
          <p:sp>
            <p:nvSpPr>
              <p:cNvPr id="5" name="矩形 4"/>
              <p:cNvSpPr>
                <a:spLocks noRot="1" noChangeAspect="1" noMove="1" noResize="1" noEditPoints="1" noAdjustHandles="1" noChangeArrowheads="1" noChangeShapeType="1" noTextEdit="1"/>
              </p:cNvSpPr>
              <p:nvPr/>
            </p:nvSpPr>
            <p:spPr>
              <a:xfrm>
                <a:off x="182815" y="722376"/>
                <a:ext cx="11658044" cy="5414728"/>
              </a:xfrm>
              <a:prstGeom prst="rect">
                <a:avLst/>
              </a:prstGeom>
              <a:blipFill rotWithShape="0">
                <a:blip r:embed="rId2"/>
                <a:stretch>
                  <a:fillRect l="-680" t="-338" r="-575" b="-1464"/>
                </a:stretch>
              </a:blipFill>
            </p:spPr>
            <p:txBody>
              <a:bodyPr/>
              <a:lstStyle/>
              <a:p>
                <a:r>
                  <a:rPr lang="zh-CN" altLang="en-US">
                    <a:noFill/>
                  </a:rPr>
                  <a:t> </a:t>
                </a:r>
              </a:p>
            </p:txBody>
          </p:sp>
        </mc:Fallback>
      </mc:AlternateContent>
      <p:pic>
        <p:nvPicPr>
          <p:cNvPr id="7" name="image167.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395782" y="4458335"/>
            <a:ext cx="4483526" cy="1621600"/>
          </a:xfrm>
          <a:prstGeom prst="rect">
            <a:avLst/>
          </a:prstGeom>
        </p:spPr>
      </p:pic>
    </p:spTree>
    <p:extLst>
      <p:ext uri="{BB962C8B-B14F-4D97-AF65-F5344CB8AC3E}">
        <p14:creationId xmlns:p14="http://schemas.microsoft.com/office/powerpoint/2010/main" val="4290600128"/>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131852" y="568128"/>
            <a:ext cx="11773332" cy="692497"/>
          </a:xfrm>
          <a:prstGeom prst="rect">
            <a:avLst/>
          </a:prstGeom>
        </p:spPr>
        <p:txBody>
          <a:bodyPr wrap="square">
            <a:spAutoFit/>
          </a:bodyPr>
          <a:lstStyle/>
          <a:p>
            <a:pPr algn="just">
              <a:lnSpc>
                <a:spcPct val="150000"/>
              </a:lnSpc>
              <a:spcAft>
                <a:spcPts val="0"/>
              </a:spcAft>
              <a:tabLst>
                <a:tab pos="2700655" algn="l"/>
              </a:tabLst>
            </a:pPr>
            <a:r>
              <a:rPr lang="zh-CN" altLang="zh-CN" sz="2600" kern="100" dirty="0">
                <a:latin typeface="Times New Roman"/>
                <a:ea typeface="微软雅黑"/>
                <a:cs typeface="Times New Roman"/>
              </a:rPr>
              <a:t>角度　　</a:t>
            </a:r>
            <a:r>
              <a:rPr lang="zh-CN" altLang="en-US" sz="2600" dirty="0">
                <a:latin typeface="Times New Roman"/>
                <a:ea typeface="微软雅黑"/>
                <a:cs typeface="Times New Roman"/>
              </a:rPr>
              <a:t>圆形边界磁场</a:t>
            </a:r>
            <a:endParaRPr lang="zh-CN" altLang="zh-CN" sz="1050" kern="100" dirty="0">
              <a:effectLst/>
              <a:latin typeface="宋体"/>
              <a:cs typeface="Courier New"/>
            </a:endParaRPr>
          </a:p>
        </p:txBody>
      </p:sp>
      <p:pic>
        <p:nvPicPr>
          <p:cNvPr id="3074" name="Picture 2" descr="3"/>
          <p:cNvPicPr>
            <a:picLocks noChangeAspect="1" noChangeArrowheads="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54827" y="779344"/>
            <a:ext cx="329407" cy="3294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矩形 5"/>
          <p:cNvSpPr/>
          <p:nvPr/>
        </p:nvSpPr>
        <p:spPr>
          <a:xfrm>
            <a:off x="106615" y="1256411"/>
            <a:ext cx="11810444" cy="2523744"/>
          </a:xfrm>
          <a:prstGeom prst="rect">
            <a:avLst/>
          </a:prstGeom>
        </p:spPr>
        <p:txBody>
          <a:bodyPr wrap="square" lIns="121898" tIns="60948" rIns="121898" bIns="60948">
            <a:spAutoFit/>
          </a:bodyPr>
          <a:lstStyle/>
          <a:p>
            <a:pPr marL="252000" indent="-457200">
              <a:lnSpc>
                <a:spcPct val="150000"/>
              </a:lnSpc>
              <a:spcAft>
                <a:spcPts val="0"/>
              </a:spcAft>
              <a:tabLst>
                <a:tab pos="297053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例</a:t>
            </a:r>
            <a:r>
              <a:rPr lang="en-US"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4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多选</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)(2025·</a:t>
            </a:r>
            <a:r>
              <a:rPr lang="zh-CN" altLang="zh-CN" sz="2600" b="1">
                <a:latin typeface="Times New Roman" panose="02020603050405020304" pitchFamily="18" charset="0"/>
                <a:cs typeface="Times New Roman" panose="02020603050405020304" pitchFamily="18" charset="0"/>
              </a:rPr>
              <a:t>福建漳州模拟</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如图</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圆形区域内存在垂直于纸面向外的匀强磁场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质量为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、电荷量为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q</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q</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&gt;0)</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的带电粒子从</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P</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点以速度</a:t>
            </a:r>
            <a:r>
              <a:rPr lang="en-US" altLang="zh-CN" sz="2600" i="1">
                <a:latin typeface="Book Antiqua" panose="02040602050305030304" pitchFamily="18" charset="0"/>
                <a:ea typeface="微软雅黑" panose="020B0503020204020204" pitchFamily="34" charset="-122"/>
                <a:cs typeface="Times New Roman" panose="02020603050405020304" pitchFamily="18" charset="0"/>
              </a:rPr>
              <a:t>v</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沿平行于直径</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CD</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方向射入磁场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粒子经过圆心</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O</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最后离开磁场。已知圆形区域半径为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PO</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与</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CD</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间的夹角为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45°,</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不计粒子重力。则</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a:latin typeface="Calibri" panose="020F0502020204030204" pitchFamily="34"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8" name="矩形 7"/>
              <p:cNvSpPr/>
              <p:nvPr/>
            </p:nvSpPr>
            <p:spPr>
              <a:xfrm>
                <a:off x="360615" y="3740626"/>
                <a:ext cx="11658044" cy="2573052"/>
              </a:xfrm>
              <a:prstGeom prst="rect">
                <a:avLst/>
              </a:prstGeom>
            </p:spPr>
            <p:txBody>
              <a:bodyPr wrap="square" lIns="121898" tIns="60948" rIns="121898" bIns="60948">
                <a:spAutoFit/>
              </a:bodyPr>
              <a:lstStyle/>
              <a:p>
                <a:pPr>
                  <a:lnSpc>
                    <a:spcPct val="12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磁感应强度大小为</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e>
                        </m:rad>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𝒎𝒗</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𝒒𝑹</m:t>
                        </m:r>
                      </m:den>
                    </m:f>
                  </m:oMath>
                </a14:m>
                <a:endParaRPr lang="zh-CN" altLang="zh-CN" sz="1150">
                  <a:latin typeface="Calibri" panose="020F0502020204030204" pitchFamily="34" charset="0"/>
                  <a:cs typeface="Times New Roman" panose="02020603050405020304" pitchFamily="18" charset="0"/>
                </a:endParaRPr>
              </a:p>
              <a:p>
                <a:pPr>
                  <a:lnSpc>
                    <a:spcPct val="120000"/>
                  </a:lnSpc>
                  <a:spcAft>
                    <a:spcPts val="0"/>
                  </a:spcAft>
                  <a:tabLst>
                    <a:tab pos="297053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粒子在磁场中运动的时间为</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𝛑</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𝑹</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den>
                    </m:f>
                  </m:oMath>
                </a14:m>
                <a:endParaRPr lang="zh-CN" altLang="zh-CN" sz="1150">
                  <a:latin typeface="Calibri" panose="020F0502020204030204" pitchFamily="34" charset="0"/>
                  <a:cs typeface="Times New Roman" panose="02020603050405020304" pitchFamily="18" charset="0"/>
                </a:endParaRPr>
              </a:p>
              <a:p>
                <a:pPr>
                  <a:lnSpc>
                    <a:spcPct val="120000"/>
                  </a:lnSpc>
                  <a:spcAft>
                    <a:spcPts val="0"/>
                  </a:spcAft>
                  <a:tabLst>
                    <a:tab pos="297053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仅改变速度方向</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粒子可能从</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点射出</a:t>
                </a:r>
                <a:endParaRPr lang="zh-CN" altLang="zh-CN" sz="1150">
                  <a:latin typeface="Calibri" panose="020F0502020204030204" pitchFamily="34" charset="0"/>
                  <a:cs typeface="Times New Roman" panose="02020603050405020304" pitchFamily="18" charset="0"/>
                </a:endParaRPr>
              </a:p>
              <a:p>
                <a:pPr>
                  <a:lnSpc>
                    <a:spcPct val="120000"/>
                  </a:lnSpc>
                  <a:spcAft>
                    <a:spcPts val="0"/>
                  </a:spcAft>
                  <a:tabLst>
                    <a:tab pos="297053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仅增大速度</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粒子在磁场中运动的时间将变短</a:t>
                </a:r>
                <a:endParaRPr lang="zh-CN" altLang="zh-CN" sz="1150">
                  <a:latin typeface="Calibri" panose="020F0502020204030204" pitchFamily="34" charset="0"/>
                  <a:cs typeface="Times New Roman" panose="02020603050405020304" pitchFamily="18" charset="0"/>
                </a:endParaRPr>
              </a:p>
            </p:txBody>
          </p:sp>
        </mc:Choice>
        <mc:Fallback xmlns="">
          <p:sp>
            <p:nvSpPr>
              <p:cNvPr id="8" name="矩形 7"/>
              <p:cNvSpPr>
                <a:spLocks noRot="1" noChangeAspect="1" noMove="1" noResize="1" noEditPoints="1" noAdjustHandles="1" noChangeArrowheads="1" noChangeShapeType="1" noTextEdit="1"/>
              </p:cNvSpPr>
              <p:nvPr/>
            </p:nvSpPr>
            <p:spPr>
              <a:xfrm>
                <a:off x="360615" y="3740626"/>
                <a:ext cx="11658044" cy="2573052"/>
              </a:xfrm>
              <a:prstGeom prst="rect">
                <a:avLst/>
              </a:prstGeom>
              <a:blipFill rotWithShape="0">
                <a:blip r:embed="rId3"/>
                <a:stretch>
                  <a:fillRect l="-680" b="-4265"/>
                </a:stretch>
              </a:blipFill>
            </p:spPr>
            <p:txBody>
              <a:bodyPr/>
              <a:lstStyle/>
              <a:p>
                <a:r>
                  <a:rPr lang="zh-CN" altLang="en-US">
                    <a:noFill/>
                  </a:rPr>
                  <a:t> </a:t>
                </a:r>
              </a:p>
            </p:txBody>
          </p:sp>
        </mc:Fallback>
      </mc:AlternateContent>
      <p:sp>
        <p:nvSpPr>
          <p:cNvPr id="9" name="TextBox 1"/>
          <p:cNvSpPr txBox="1"/>
          <p:nvPr/>
        </p:nvSpPr>
        <p:spPr>
          <a:xfrm>
            <a:off x="4074763" y="3179929"/>
            <a:ext cx="1080135" cy="553998"/>
          </a:xfrm>
          <a:prstGeom prst="rect">
            <a:avLst/>
          </a:prstGeom>
          <a:noFill/>
        </p:spPr>
        <p:txBody>
          <a:bodyPr wrap="square" rtlCol="0">
            <a:spAutoFit/>
          </a:bodyPr>
          <a:lstStyle/>
          <a:p>
            <a:r>
              <a:rPr lang="en-US" altLang="zh-CN" sz="3000" b="1">
                <a:solidFill>
                  <a:srgbClr val="C00000"/>
                </a:solidFill>
                <a:latin typeface="Times New Roman" pitchFamily="18" charset="0"/>
                <a:ea typeface="华文细黑" pitchFamily="2" charset="-122"/>
                <a:cs typeface="Times New Roman" pitchFamily="18" charset="0"/>
              </a:rPr>
              <a:t>AD</a:t>
            </a:r>
            <a:endParaRPr lang="zh-CN" altLang="en-US" sz="3000" b="1" dirty="0">
              <a:solidFill>
                <a:srgbClr val="C00000"/>
              </a:solidFill>
              <a:latin typeface="Times New Roman" pitchFamily="18" charset="0"/>
              <a:ea typeface="华文细黑" pitchFamily="2" charset="-122"/>
              <a:cs typeface="Times New Roman" pitchFamily="18" charset="0"/>
            </a:endParaRPr>
          </a:p>
        </p:txBody>
      </p:sp>
      <p:pic>
        <p:nvPicPr>
          <p:cNvPr id="7" name="image169.jpeg"/>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623427" y="3240227"/>
            <a:ext cx="2936049" cy="2456422"/>
          </a:xfrm>
          <a:prstGeom prst="rect">
            <a:avLst/>
          </a:prstGeom>
        </p:spPr>
      </p:pic>
    </p:spTree>
    <p:extLst>
      <p:ext uri="{BB962C8B-B14F-4D97-AF65-F5344CB8AC3E}">
        <p14:creationId xmlns:p14="http://schemas.microsoft.com/office/powerpoint/2010/main" val="1622573866"/>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linds(horizontal)">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5" name="矩形 4"/>
              <p:cNvSpPr/>
              <p:nvPr/>
            </p:nvSpPr>
            <p:spPr>
              <a:xfrm>
                <a:off x="208215" y="607949"/>
                <a:ext cx="11658044" cy="5633441"/>
              </a:xfrm>
              <a:prstGeom prst="rect">
                <a:avLst/>
              </a:prstGeom>
            </p:spPr>
            <p:txBody>
              <a:bodyPr wrap="square" lIns="121898" tIns="60948" rIns="121898" bIns="60948">
                <a:spAutoFit/>
              </a:bodyPr>
              <a:lstStyle/>
              <a:p>
                <a:pPr>
                  <a:lnSpc>
                    <a:spcPct val="120000"/>
                  </a:lnSpc>
                  <a:spcAft>
                    <a:spcPts val="0"/>
                  </a:spcAft>
                  <a:tabLst>
                    <a:tab pos="2970530" algn="l"/>
                  </a:tabLst>
                </a:pPr>
                <a:r>
                  <a:rPr lang="zh-CN" altLang="zh-CN" sz="2600" b="1" dirty="0">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　</a:t>
                </a:r>
                <a:r>
                  <a:rPr lang="zh-CN" altLang="zh-CN" sz="2600" b="1" dirty="0">
                    <a:latin typeface="Times New Roman" panose="02020603050405020304" pitchFamily="18" charset="0"/>
                    <a:cs typeface="Times New Roman" panose="02020603050405020304" pitchFamily="18" charset="0"/>
                  </a:rPr>
                  <a:t>根据题意画出粒子的运动轨迹</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如图所示</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由于</a:t>
                </a:r>
                <a:r>
                  <a:rPr lang="zh-CN" altLang="zh-CN" sz="2600" b="1" dirty="0" smtClean="0">
                    <a:latin typeface="Times New Roman" panose="02020603050405020304" pitchFamily="18" charset="0"/>
                    <a:cs typeface="Times New Roman" panose="02020603050405020304" pitchFamily="18" charset="0"/>
                  </a:rPr>
                  <a:t>圆形</a:t>
                </a:r>
                <a:endParaRPr lang="en-US" altLang="zh-CN" sz="2600" b="1" dirty="0" smtClean="0">
                  <a:latin typeface="Times New Roman" panose="02020603050405020304" pitchFamily="18" charset="0"/>
                  <a:cs typeface="Times New Roman" panose="02020603050405020304" pitchFamily="18" charset="0"/>
                </a:endParaRPr>
              </a:p>
              <a:p>
                <a:pPr>
                  <a:lnSpc>
                    <a:spcPct val="120000"/>
                  </a:lnSpc>
                  <a:spcAft>
                    <a:spcPts val="0"/>
                  </a:spcAft>
                  <a:tabLst>
                    <a:tab pos="2970530" algn="l"/>
                  </a:tabLst>
                </a:pPr>
                <a:r>
                  <a:rPr lang="zh-CN" altLang="zh-CN" sz="2600" b="1" dirty="0" smtClean="0">
                    <a:latin typeface="Times New Roman" panose="02020603050405020304" pitchFamily="18" charset="0"/>
                    <a:cs typeface="Times New Roman" panose="02020603050405020304" pitchFamily="18" charset="0"/>
                  </a:rPr>
                  <a:t>区域</a:t>
                </a:r>
                <a:r>
                  <a:rPr lang="zh-CN" altLang="zh-CN" sz="2600" b="1" dirty="0">
                    <a:latin typeface="Times New Roman" panose="02020603050405020304" pitchFamily="18" charset="0"/>
                    <a:cs typeface="Times New Roman" panose="02020603050405020304" pitchFamily="18" charset="0"/>
                  </a:rPr>
                  <a:t>半径为</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则</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P</a:t>
                </a:r>
                <a:r>
                  <a:rPr lang="zh-CN" altLang="zh-CN" sz="2600" b="1" dirty="0">
                    <a:latin typeface="Times New Roman" panose="02020603050405020304" pitchFamily="18" charset="0"/>
                    <a:cs typeface="Times New Roman" panose="02020603050405020304" pitchFamily="18" charset="0"/>
                  </a:rPr>
                  <a:t>点到</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CD</a:t>
                </a:r>
                <a:r>
                  <a:rPr lang="zh-CN" altLang="zh-CN" sz="2600" b="1" dirty="0">
                    <a:latin typeface="Times New Roman" panose="02020603050405020304" pitchFamily="18" charset="0"/>
                    <a:cs typeface="Times New Roman" panose="02020603050405020304" pitchFamily="18" charset="0"/>
                  </a:rPr>
                  <a:t>的距离为</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e>
                        </m:rad>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设粒子做</a:t>
                </a:r>
                <a:r>
                  <a:rPr lang="zh-CN" altLang="zh-CN" sz="2600" b="1" dirty="0" smtClean="0">
                    <a:latin typeface="Times New Roman" panose="02020603050405020304" pitchFamily="18" charset="0"/>
                    <a:cs typeface="Times New Roman" panose="02020603050405020304" pitchFamily="18" charset="0"/>
                  </a:rPr>
                  <a:t>圆周运动</a:t>
                </a:r>
                <a:endParaRPr lang="en-US" altLang="zh-CN" sz="2600" b="1" dirty="0" smtClean="0">
                  <a:latin typeface="Times New Roman" panose="02020603050405020304" pitchFamily="18" charset="0"/>
                  <a:cs typeface="Times New Roman" panose="02020603050405020304" pitchFamily="18" charset="0"/>
                </a:endParaRPr>
              </a:p>
              <a:p>
                <a:pPr>
                  <a:lnSpc>
                    <a:spcPct val="120000"/>
                  </a:lnSpc>
                  <a:spcAft>
                    <a:spcPts val="0"/>
                  </a:spcAft>
                  <a:tabLst>
                    <a:tab pos="2970530" algn="l"/>
                  </a:tabLst>
                </a:pPr>
                <a:r>
                  <a:rPr lang="zh-CN" altLang="zh-CN" sz="2600" b="1" dirty="0" smtClean="0">
                    <a:latin typeface="Times New Roman" panose="02020603050405020304" pitchFamily="18" charset="0"/>
                    <a:cs typeface="Times New Roman" panose="02020603050405020304" pitchFamily="18" charset="0"/>
                  </a:rPr>
                  <a:t>的</a:t>
                </a:r>
                <a:r>
                  <a:rPr lang="zh-CN" altLang="zh-CN" sz="2600" b="1" dirty="0">
                    <a:latin typeface="Times New Roman" panose="02020603050405020304" pitchFamily="18" charset="0"/>
                    <a:cs typeface="Times New Roman" panose="02020603050405020304" pitchFamily="18" charset="0"/>
                  </a:rPr>
                  <a:t>半径为</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根据几何关系有</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e>
                        </m:rad>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粒子做匀速圆周运动</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smtClean="0">
                    <a:latin typeface="Times New Roman" panose="02020603050405020304" pitchFamily="18" charset="0"/>
                    <a:cs typeface="Times New Roman" panose="02020603050405020304" pitchFamily="18" charset="0"/>
                  </a:rPr>
                  <a:t>由</a:t>
                </a:r>
                <a:endParaRPr lang="en-US" altLang="zh-CN" sz="2600" b="1" dirty="0" smtClean="0">
                  <a:latin typeface="Times New Roman" panose="02020603050405020304" pitchFamily="18" charset="0"/>
                  <a:cs typeface="Times New Roman" panose="02020603050405020304" pitchFamily="18" charset="0"/>
                </a:endParaRPr>
              </a:p>
              <a:p>
                <a:pPr>
                  <a:lnSpc>
                    <a:spcPct val="120000"/>
                  </a:lnSpc>
                  <a:spcAft>
                    <a:spcPts val="0"/>
                  </a:spcAft>
                  <a:tabLst>
                    <a:tab pos="2970530" algn="l"/>
                  </a:tabLst>
                </a:pPr>
                <a:r>
                  <a:rPr lang="zh-CN" altLang="zh-CN" sz="2600" b="1" dirty="0" smtClean="0">
                    <a:latin typeface="Times New Roman" panose="02020603050405020304" pitchFamily="18" charset="0"/>
                    <a:cs typeface="Times New Roman" panose="02020603050405020304" pitchFamily="18" charset="0"/>
                  </a:rPr>
                  <a:t>洛伦兹力</a:t>
                </a:r>
                <a:r>
                  <a:rPr lang="zh-CN" altLang="zh-CN" sz="2600" b="1" dirty="0">
                    <a:latin typeface="Times New Roman" panose="02020603050405020304" pitchFamily="18" charset="0"/>
                    <a:cs typeface="Times New Roman" panose="02020603050405020304" pitchFamily="18" charset="0"/>
                  </a:rPr>
                  <a:t>提供向心力</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则有</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q</a:t>
                </a:r>
                <a:r>
                  <a:rPr lang="en-US" altLang="zh-CN" sz="2600" i="1" dirty="0" err="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m</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𝒓</m:t>
                        </m:r>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解得</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e>
                        </m:rad>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𝒎𝒗</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𝒒𝑹</m:t>
                        </m:r>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故</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dirty="0">
                    <a:latin typeface="Times New Roman" panose="02020603050405020304" pitchFamily="18" charset="0"/>
                    <a:cs typeface="Times New Roman" panose="02020603050405020304" pitchFamily="18" charset="0"/>
                  </a:rPr>
                  <a:t>正确</a:t>
                </a:r>
                <a:r>
                  <a:rPr lang="en-US" altLang="zh-CN" sz="2600" dirty="0" smtClean="0">
                    <a:effectLst/>
                    <a:latin typeface="Times New Roman" panose="02020603050405020304" pitchFamily="18" charset="0"/>
                    <a:ea typeface="微软雅黑" panose="020B0503020204020204" pitchFamily="34" charset="-122"/>
                    <a:cs typeface="Times New Roman" panose="02020603050405020304" pitchFamily="18" charset="0"/>
                  </a:rPr>
                  <a:t>;</a:t>
                </a:r>
              </a:p>
              <a:p>
                <a:pPr>
                  <a:lnSpc>
                    <a:spcPct val="120000"/>
                  </a:lnSpc>
                  <a:spcAft>
                    <a:spcPts val="0"/>
                  </a:spcAft>
                  <a:tabLst>
                    <a:tab pos="2970530" algn="l"/>
                  </a:tabLst>
                </a:pPr>
                <a:r>
                  <a:rPr lang="zh-CN" altLang="zh-CN" sz="2600" b="1" dirty="0" smtClean="0">
                    <a:latin typeface="Times New Roman" panose="02020603050405020304" pitchFamily="18" charset="0"/>
                    <a:cs typeface="Times New Roman" panose="02020603050405020304" pitchFamily="18" charset="0"/>
                  </a:rPr>
                  <a:t>根据</a:t>
                </a:r>
                <a:r>
                  <a:rPr lang="zh-CN" altLang="zh-CN" sz="2600" b="1" dirty="0">
                    <a:latin typeface="Times New Roman" panose="02020603050405020304" pitchFamily="18" charset="0"/>
                    <a:cs typeface="Times New Roman" panose="02020603050405020304" pitchFamily="18" charset="0"/>
                  </a:rPr>
                  <a:t>上述分析可知</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粒子在磁场中运动轨迹为半个圆周</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则粒子在磁场中运动的时间为</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𝑻</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𝛑</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𝒓</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e>
                        </m:rad>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𝛑</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𝑹</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故</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dirty="0">
                    <a:latin typeface="Times New Roman" panose="02020603050405020304" pitchFamily="18" charset="0"/>
                    <a:cs typeface="Times New Roman" panose="02020603050405020304" pitchFamily="18" charset="0"/>
                  </a:rPr>
                  <a:t>错误</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仅改变速度方向</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粒子运动轨迹半径不变</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则粒子不可能从</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dirty="0">
                    <a:latin typeface="Times New Roman" panose="02020603050405020304" pitchFamily="18" charset="0"/>
                    <a:cs typeface="Times New Roman" panose="02020603050405020304" pitchFamily="18" charset="0"/>
                  </a:rPr>
                  <a:t>点射出</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故</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dirty="0">
                    <a:latin typeface="Times New Roman" panose="02020603050405020304" pitchFamily="18" charset="0"/>
                    <a:cs typeface="Times New Roman" panose="02020603050405020304" pitchFamily="18" charset="0"/>
                  </a:rPr>
                  <a:t>错误</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圆心在过</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P</a:t>
                </a:r>
                <a:r>
                  <a:rPr lang="zh-CN" altLang="zh-CN" sz="2600" b="1" dirty="0">
                    <a:latin typeface="Times New Roman" panose="02020603050405020304" pitchFamily="18" charset="0"/>
                    <a:cs typeface="Times New Roman" panose="02020603050405020304" pitchFamily="18" charset="0"/>
                  </a:rPr>
                  <a:t>点的竖直线上</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仅增大速度</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粒子在磁场中运动的周期不变</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运动半径增大</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可知轨迹圆心角变小</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粒子运动时间将变短</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故</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dirty="0">
                    <a:latin typeface="Times New Roman" panose="02020603050405020304" pitchFamily="18" charset="0"/>
                    <a:cs typeface="Times New Roman" panose="02020603050405020304" pitchFamily="18" charset="0"/>
                  </a:rPr>
                  <a:t>正确。</a:t>
                </a:r>
                <a:endParaRPr lang="zh-CN" altLang="zh-CN" sz="1150" dirty="0">
                  <a:latin typeface="Calibri" panose="020F0502020204030204" pitchFamily="34" charset="0"/>
                  <a:cs typeface="Times New Roman" panose="02020603050405020304" pitchFamily="18" charset="0"/>
                </a:endParaRPr>
              </a:p>
            </p:txBody>
          </p:sp>
        </mc:Choice>
        <mc:Fallback xmlns="">
          <p:sp>
            <p:nvSpPr>
              <p:cNvPr id="5" name="矩形 4"/>
              <p:cNvSpPr>
                <a:spLocks noRot="1" noChangeAspect="1" noMove="1" noResize="1" noEditPoints="1" noAdjustHandles="1" noChangeArrowheads="1" noChangeShapeType="1" noTextEdit="1"/>
              </p:cNvSpPr>
              <p:nvPr/>
            </p:nvSpPr>
            <p:spPr>
              <a:xfrm>
                <a:off x="208215" y="607949"/>
                <a:ext cx="11658044" cy="5633441"/>
              </a:xfrm>
              <a:prstGeom prst="rect">
                <a:avLst/>
              </a:prstGeom>
              <a:blipFill rotWithShape="0">
                <a:blip r:embed="rId2"/>
                <a:stretch>
                  <a:fillRect l="-680" t="-325" b="-1190"/>
                </a:stretch>
              </a:blipFill>
            </p:spPr>
            <p:txBody>
              <a:bodyPr/>
              <a:lstStyle/>
              <a:p>
                <a:r>
                  <a:rPr lang="zh-CN" altLang="en-US">
                    <a:noFill/>
                  </a:rPr>
                  <a:t> </a:t>
                </a:r>
              </a:p>
            </p:txBody>
          </p:sp>
        </mc:Fallback>
      </mc:AlternateContent>
      <p:pic>
        <p:nvPicPr>
          <p:cNvPr id="7" name="image170.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903557" y="836676"/>
            <a:ext cx="2592324" cy="2168847"/>
          </a:xfrm>
          <a:prstGeom prst="rect">
            <a:avLst/>
          </a:prstGeom>
        </p:spPr>
      </p:pic>
    </p:spTree>
    <p:extLst>
      <p:ext uri="{BB962C8B-B14F-4D97-AF65-F5344CB8AC3E}">
        <p14:creationId xmlns:p14="http://schemas.microsoft.com/office/powerpoint/2010/main" val="3708268914"/>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106615" y="1383157"/>
            <a:ext cx="11810444" cy="2459560"/>
          </a:xfrm>
          <a:prstGeom prst="rect">
            <a:avLst/>
          </a:prstGeom>
        </p:spPr>
        <p:txBody>
          <a:bodyPr wrap="square" lIns="121898" tIns="60948" rIns="121898" bIns="60948">
            <a:spAutoFit/>
          </a:bodyPr>
          <a:lstStyle/>
          <a:p>
            <a:pPr marL="252000" indent="-457200">
              <a:lnSpc>
                <a:spcPct val="150000"/>
              </a:lnSpc>
              <a:spcAft>
                <a:spcPts val="0"/>
              </a:spcAft>
              <a:tabLst>
                <a:tab pos="297053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例</a:t>
            </a:r>
            <a:r>
              <a:rPr lang="en-US"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5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多选</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如图所示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空间中有一个底角均为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60°</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的梯形</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上底与腰长相等为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L</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梯形处于磁感应强度大小为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、方向垂直于纸面向外的匀强磁场中</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现</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点存在一个粒子源</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可以源源不断射出速度方向沿</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cd</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、大小可变的电子</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电子的比荷为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k</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为使电子能从</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ab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边射出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速度大小可能为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a:latin typeface="Calibri" panose="020F0502020204030204" pitchFamily="34"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6" name="矩形 5"/>
              <p:cNvSpPr/>
              <p:nvPr/>
            </p:nvSpPr>
            <p:spPr>
              <a:xfrm>
                <a:off x="259015" y="3910854"/>
                <a:ext cx="11658044" cy="1970643"/>
              </a:xfrm>
              <a:prstGeom prst="rect">
                <a:avLst/>
              </a:prstGeom>
            </p:spPr>
            <p:txBody>
              <a:bodyPr wrap="square" lIns="121898" tIns="60948" rIns="121898" bIns="60948">
                <a:spAutoFit/>
              </a:bodyPr>
              <a:lstStyle/>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e>
                        </m:rad>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𝒌𝑩𝑳</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	B.</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e>
                        </m:rad>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𝒌𝑩𝑳</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𝟒</m:t>
                        </m:r>
                      </m:den>
                    </m:f>
                  </m:oMath>
                </a14:m>
                <a:endParaRPr lang="zh-CN" altLang="zh-CN" sz="115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𝟓</m:t>
                        </m:r>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e>
                        </m:rad>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𝒌𝑩𝑳</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𝟔</m:t>
                        </m:r>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	D.</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𝟒</m:t>
                        </m:r>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e>
                        </m:rad>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𝒌𝑩𝑳</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den>
                    </m:f>
                  </m:oMath>
                </a14:m>
                <a:endParaRPr lang="zh-CN" altLang="zh-CN" sz="1150">
                  <a:latin typeface="Calibri" panose="020F0502020204030204" pitchFamily="34" charset="0"/>
                  <a:cs typeface="Times New Roman" panose="02020603050405020304" pitchFamily="18" charset="0"/>
                </a:endParaRPr>
              </a:p>
            </p:txBody>
          </p:sp>
        </mc:Choice>
        <mc:Fallback xmlns="">
          <p:sp>
            <p:nvSpPr>
              <p:cNvPr id="6" name="矩形 5"/>
              <p:cNvSpPr>
                <a:spLocks noRot="1" noChangeAspect="1" noMove="1" noResize="1" noEditPoints="1" noAdjustHandles="1" noChangeArrowheads="1" noChangeShapeType="1" noTextEdit="1"/>
              </p:cNvSpPr>
              <p:nvPr/>
            </p:nvSpPr>
            <p:spPr>
              <a:xfrm>
                <a:off x="259015" y="3910854"/>
                <a:ext cx="11658044" cy="1970643"/>
              </a:xfrm>
              <a:prstGeom prst="rect">
                <a:avLst/>
              </a:prstGeom>
              <a:blipFill rotWithShape="0">
                <a:blip r:embed="rId2"/>
                <a:stretch>
                  <a:fillRect l="-680" b="-1858"/>
                </a:stretch>
              </a:blipFill>
            </p:spPr>
            <p:txBody>
              <a:bodyPr/>
              <a:lstStyle/>
              <a:p>
                <a:r>
                  <a:rPr lang="zh-CN" altLang="en-US">
                    <a:noFill/>
                  </a:rPr>
                  <a:t> </a:t>
                </a:r>
              </a:p>
            </p:txBody>
          </p:sp>
        </mc:Fallback>
      </mc:AlternateContent>
      <p:sp>
        <p:nvSpPr>
          <p:cNvPr id="7" name="TextBox 1"/>
          <p:cNvSpPr txBox="1"/>
          <p:nvPr/>
        </p:nvSpPr>
        <p:spPr>
          <a:xfrm>
            <a:off x="5612352" y="3307056"/>
            <a:ext cx="1080135" cy="553998"/>
          </a:xfrm>
          <a:prstGeom prst="rect">
            <a:avLst/>
          </a:prstGeom>
          <a:noFill/>
        </p:spPr>
        <p:txBody>
          <a:bodyPr wrap="square" rtlCol="0">
            <a:spAutoFit/>
          </a:bodyPr>
          <a:lstStyle/>
          <a:p>
            <a:r>
              <a:rPr lang="en-US" altLang="zh-CN" sz="3000" b="1">
                <a:solidFill>
                  <a:srgbClr val="C00000"/>
                </a:solidFill>
                <a:latin typeface="Times New Roman" pitchFamily="18" charset="0"/>
                <a:ea typeface="华文细黑" pitchFamily="2" charset="-122"/>
                <a:cs typeface="Times New Roman" pitchFamily="18" charset="0"/>
              </a:rPr>
              <a:t>BC</a:t>
            </a:r>
            <a:endParaRPr lang="zh-CN" altLang="en-US" sz="3000" b="1" dirty="0">
              <a:solidFill>
                <a:srgbClr val="C00000"/>
              </a:solidFill>
              <a:latin typeface="Times New Roman" pitchFamily="18" charset="0"/>
              <a:ea typeface="华文细黑" pitchFamily="2" charset="-122"/>
              <a:cs typeface="Times New Roman" pitchFamily="18" charset="0"/>
            </a:endParaRPr>
          </a:p>
        </p:txBody>
      </p:sp>
      <p:sp>
        <p:nvSpPr>
          <p:cNvPr id="5" name="矩形 4"/>
          <p:cNvSpPr/>
          <p:nvPr/>
        </p:nvSpPr>
        <p:spPr>
          <a:xfrm>
            <a:off x="131852" y="568128"/>
            <a:ext cx="11773332" cy="692497"/>
          </a:xfrm>
          <a:prstGeom prst="rect">
            <a:avLst/>
          </a:prstGeom>
        </p:spPr>
        <p:txBody>
          <a:bodyPr wrap="square">
            <a:spAutoFit/>
          </a:bodyPr>
          <a:lstStyle/>
          <a:p>
            <a:pPr algn="just">
              <a:lnSpc>
                <a:spcPct val="150000"/>
              </a:lnSpc>
              <a:spcAft>
                <a:spcPts val="0"/>
              </a:spcAft>
              <a:tabLst>
                <a:tab pos="2700655" algn="l"/>
              </a:tabLst>
            </a:pPr>
            <a:r>
              <a:rPr lang="zh-CN" altLang="zh-CN" sz="2600" kern="100" dirty="0">
                <a:latin typeface="Times New Roman"/>
                <a:ea typeface="微软雅黑"/>
                <a:cs typeface="Times New Roman"/>
              </a:rPr>
              <a:t>角度　　</a:t>
            </a:r>
            <a:r>
              <a:rPr lang="zh-CN" altLang="en-US" sz="2600" dirty="0">
                <a:latin typeface="Times New Roman"/>
                <a:ea typeface="微软雅黑"/>
                <a:cs typeface="Times New Roman"/>
              </a:rPr>
              <a:t>三角形或多边形边界磁场</a:t>
            </a:r>
            <a:endParaRPr lang="zh-CN" altLang="zh-CN" sz="1050" kern="100" dirty="0">
              <a:effectLst/>
              <a:latin typeface="宋体"/>
              <a:cs typeface="Courier New"/>
            </a:endParaRPr>
          </a:p>
        </p:txBody>
      </p:sp>
      <p:pic>
        <p:nvPicPr>
          <p:cNvPr id="9" name="image171.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53034" y="779344"/>
            <a:ext cx="331200" cy="331200"/>
          </a:xfrm>
          <a:prstGeom prst="rect">
            <a:avLst/>
          </a:prstGeom>
        </p:spPr>
      </p:pic>
      <p:pic>
        <p:nvPicPr>
          <p:cNvPr id="10" name="image172.jpeg"/>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886922" y="3568827"/>
            <a:ext cx="3437318" cy="1879160"/>
          </a:xfrm>
          <a:prstGeom prst="rect">
            <a:avLst/>
          </a:prstGeom>
        </p:spPr>
      </p:pic>
    </p:spTree>
    <p:extLst>
      <p:ext uri="{BB962C8B-B14F-4D97-AF65-F5344CB8AC3E}">
        <p14:creationId xmlns:p14="http://schemas.microsoft.com/office/powerpoint/2010/main" val="3396793104"/>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linds(horizontal)">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208215" y="637518"/>
            <a:ext cx="11810444" cy="654707"/>
          </a:xfrm>
          <a:prstGeom prst="rect">
            <a:avLst/>
          </a:prstGeom>
        </p:spPr>
        <p:txBody>
          <a:bodyPr wrap="square" lIns="121898" tIns="60948" rIns="121898" bIns="60948">
            <a:spAutoFit/>
          </a:bodyPr>
          <a:lstStyle/>
          <a:p>
            <a:pPr>
              <a:lnSpc>
                <a:spcPct val="150000"/>
              </a:lnSpc>
              <a:spcAft>
                <a:spcPts val="0"/>
              </a:spcAft>
              <a:tabLst>
                <a:tab pos="297053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　</a:t>
            </a:r>
            <a:r>
              <a:rPr lang="zh-CN" altLang="zh-CN" sz="2600" b="1">
                <a:latin typeface="Times New Roman" panose="02020603050405020304" pitchFamily="18" charset="0"/>
                <a:cs typeface="Times New Roman" panose="02020603050405020304" pitchFamily="18" charset="0"/>
              </a:rPr>
              <a:t>能够从</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ab</a:t>
            </a:r>
            <a:r>
              <a:rPr lang="zh-CN" altLang="zh-CN" sz="2600" b="1">
                <a:latin typeface="Times New Roman" panose="02020603050405020304" pitchFamily="18" charset="0"/>
                <a:cs typeface="Times New Roman" panose="02020603050405020304" pitchFamily="18" charset="0"/>
              </a:rPr>
              <a:t>边射出的电子</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半径最小为从</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点射出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如图甲所示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a:latin typeface="Calibri" panose="020F0502020204030204" pitchFamily="34"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6" name="矩形 5"/>
              <p:cNvSpPr/>
              <p:nvPr/>
            </p:nvSpPr>
            <p:spPr>
              <a:xfrm>
                <a:off x="259015" y="2653792"/>
                <a:ext cx="11658044" cy="2179675"/>
              </a:xfrm>
              <a:prstGeom prst="rect">
                <a:avLst/>
              </a:prstGeom>
            </p:spPr>
            <p:txBody>
              <a:bodyPr wrap="square" lIns="121898" tIns="60948" rIns="121898" bIns="60948">
                <a:spAutoFit/>
              </a:bodyPr>
              <a:lstStyle/>
              <a:p>
                <a:pPr>
                  <a:spcAft>
                    <a:spcPts val="0"/>
                  </a:spcAft>
                  <a:tabLst>
                    <a:tab pos="2970530" algn="l"/>
                  </a:tabLst>
                </a:pPr>
                <a:r>
                  <a:rPr lang="zh-CN" altLang="zh-CN" sz="2600" b="1" dirty="0">
                    <a:latin typeface="Times New Roman" panose="02020603050405020304" pitchFamily="18" charset="0"/>
                    <a:cs typeface="Times New Roman" panose="02020603050405020304" pitchFamily="18" charset="0"/>
                  </a:rPr>
                  <a:t>由几何关系可知</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e>
                    </m:rad>
                  </m:oMath>
                </a14:m>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L</a:t>
                </a:r>
                <a:endParaRPr lang="zh-CN" altLang="zh-CN" sz="1150" dirty="0">
                  <a:latin typeface="Calibri" panose="020F0502020204030204" pitchFamily="34" charset="0"/>
                  <a:cs typeface="Times New Roman" panose="02020603050405020304" pitchFamily="18" charset="0"/>
                </a:endParaRPr>
              </a:p>
              <a:p>
                <a:pPr>
                  <a:spcAft>
                    <a:spcPts val="0"/>
                  </a:spcAft>
                  <a:tabLst>
                    <a:tab pos="2970530" algn="l"/>
                  </a:tabLst>
                </a:pPr>
                <a:r>
                  <a:rPr lang="zh-CN" altLang="zh-CN" sz="2600" b="1" dirty="0">
                    <a:latin typeface="Times New Roman" panose="02020603050405020304" pitchFamily="18" charset="0"/>
                    <a:cs typeface="Times New Roman" panose="02020603050405020304" pitchFamily="18" charset="0"/>
                  </a:rPr>
                  <a:t>由牛顿第二定律有</a:t>
                </a:r>
                <a:endParaRPr lang="zh-CN" altLang="zh-CN" sz="1150" dirty="0">
                  <a:latin typeface="Calibri" panose="020F0502020204030204" pitchFamily="34" charset="0"/>
                  <a:cs typeface="Times New Roman" panose="02020603050405020304" pitchFamily="18" charset="0"/>
                </a:endParaRPr>
              </a:p>
              <a:p>
                <a:pPr>
                  <a:spcAft>
                    <a:spcPts val="0"/>
                  </a:spcAft>
                  <a:tabLst>
                    <a:tab pos="2970530" algn="l"/>
                  </a:tabLst>
                </a:pP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q</a:t>
                </a:r>
                <a:r>
                  <a:rPr lang="en-US" altLang="zh-CN" sz="2600" i="1" dirty="0" err="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m</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𝒓</m:t>
                        </m:r>
                      </m:den>
                    </m:f>
                  </m:oMath>
                </a14:m>
                <a:endParaRPr lang="zh-CN" altLang="zh-CN" sz="1150" dirty="0">
                  <a:latin typeface="Calibri" panose="020F0502020204030204" pitchFamily="34" charset="0"/>
                  <a:cs typeface="Times New Roman" panose="02020603050405020304" pitchFamily="18" charset="0"/>
                </a:endParaRPr>
              </a:p>
              <a:p>
                <a:pPr>
                  <a:spcAft>
                    <a:spcPts val="0"/>
                  </a:spcAft>
                  <a:tabLst>
                    <a:tab pos="2970530" algn="l"/>
                  </a:tabLst>
                </a:pPr>
                <a:r>
                  <a:rPr lang="zh-CN" altLang="zh-CN" sz="2600" b="1" dirty="0">
                    <a:latin typeface="Times New Roman" panose="02020603050405020304" pitchFamily="18" charset="0"/>
                    <a:cs typeface="Times New Roman" panose="02020603050405020304" pitchFamily="18" charset="0"/>
                  </a:rPr>
                  <a:t>解得</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𝒎𝒗</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𝒒𝑩</m:t>
                        </m:r>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𝒌𝑩</m:t>
                        </m:r>
                      </m:den>
                    </m:f>
                  </m:oMath>
                </a14:m>
                <a:endParaRPr lang="zh-CN" altLang="zh-CN" sz="1150" dirty="0">
                  <a:latin typeface="Calibri" panose="020F0502020204030204" pitchFamily="34" charset="0"/>
                  <a:cs typeface="Times New Roman" panose="02020603050405020304" pitchFamily="18" charset="0"/>
                </a:endParaRPr>
              </a:p>
            </p:txBody>
          </p:sp>
        </mc:Choice>
        <mc:Fallback xmlns="">
          <p:sp>
            <p:nvSpPr>
              <p:cNvPr id="6" name="矩形 5"/>
              <p:cNvSpPr>
                <a:spLocks noRot="1" noChangeAspect="1" noMove="1" noResize="1" noEditPoints="1" noAdjustHandles="1" noChangeArrowheads="1" noChangeShapeType="1" noTextEdit="1"/>
              </p:cNvSpPr>
              <p:nvPr/>
            </p:nvSpPr>
            <p:spPr>
              <a:xfrm>
                <a:off x="259015" y="2653792"/>
                <a:ext cx="11658044" cy="2179675"/>
              </a:xfrm>
              <a:prstGeom prst="rect">
                <a:avLst/>
              </a:prstGeom>
              <a:blipFill rotWithShape="0">
                <a:blip r:embed="rId2"/>
                <a:stretch>
                  <a:fillRect l="-680" t="-1117"/>
                </a:stretch>
              </a:blipFill>
            </p:spPr>
            <p:txBody>
              <a:bodyPr/>
              <a:lstStyle/>
              <a:p>
                <a:r>
                  <a:rPr lang="zh-CN" altLang="en-US">
                    <a:noFill/>
                  </a:rPr>
                  <a:t> </a:t>
                </a:r>
              </a:p>
            </p:txBody>
          </p:sp>
        </mc:Fallback>
      </mc:AlternateContent>
      <p:pic>
        <p:nvPicPr>
          <p:cNvPr id="5" name="image173.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322110" y="1502093"/>
            <a:ext cx="2581447" cy="2581447"/>
          </a:xfrm>
          <a:prstGeom prst="rect">
            <a:avLst/>
          </a:prstGeom>
        </p:spPr>
      </p:pic>
      <mc:AlternateContent xmlns:mc="http://schemas.openxmlformats.org/markup-compatibility/2006" xmlns:a14="http://schemas.microsoft.com/office/drawing/2010/main">
        <mc:Choice Requires="a14">
          <p:sp>
            <p:nvSpPr>
              <p:cNvPr id="2" name="矩形 1"/>
              <p:cNvSpPr/>
              <p:nvPr/>
            </p:nvSpPr>
            <p:spPr>
              <a:xfrm>
                <a:off x="262477" y="1306830"/>
                <a:ext cx="6092825" cy="1306191"/>
              </a:xfrm>
              <a:prstGeom prst="rect">
                <a:avLst/>
              </a:prstGeom>
            </p:spPr>
            <p:txBody>
              <a:bodyPr>
                <a:spAutoFit/>
              </a:bodyPr>
              <a:lstStyle/>
              <a:p>
                <a:pPr>
                  <a:lnSpc>
                    <a:spcPct val="120000"/>
                  </a:lnSpc>
                  <a:spcAft>
                    <a:spcPts val="0"/>
                  </a:spcAft>
                  <a:tabLst>
                    <a:tab pos="2970530" algn="l"/>
                  </a:tabLst>
                </a:pPr>
                <a:r>
                  <a:rPr lang="zh-CN" altLang="zh-CN" sz="2600" b="1" dirty="0">
                    <a:latin typeface="Times New Roman" panose="02020603050405020304" pitchFamily="18" charset="0"/>
                    <a:cs typeface="Times New Roman" panose="02020603050405020304" pitchFamily="18" charset="0"/>
                  </a:rPr>
                  <a:t>由几何关系可知</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𝑳</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𝐜𝐨𝐬𝟑𝟎</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e>
                        </m:rad>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den>
                    </m:f>
                  </m:oMath>
                </a14:m>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L</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dirty="0">
                  <a:latin typeface="Calibri" panose="020F0502020204030204" pitchFamily="34" charset="0"/>
                  <a:cs typeface="Times New Roman" panose="02020603050405020304" pitchFamily="18" charset="0"/>
                </a:endParaRPr>
              </a:p>
              <a:p>
                <a:pPr>
                  <a:lnSpc>
                    <a:spcPct val="120000"/>
                  </a:lnSpc>
                  <a:spcAft>
                    <a:spcPts val="0"/>
                  </a:spcAft>
                  <a:tabLst>
                    <a:tab pos="2970530" algn="l"/>
                  </a:tabLst>
                </a:pPr>
                <a:r>
                  <a:rPr lang="zh-CN" altLang="zh-CN" sz="2600" b="1" dirty="0">
                    <a:latin typeface="Times New Roman" panose="02020603050405020304" pitchFamily="18" charset="0"/>
                    <a:cs typeface="Times New Roman" panose="02020603050405020304" pitchFamily="18" charset="0"/>
                  </a:rPr>
                  <a:t>半径最大为从</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dirty="0">
                    <a:latin typeface="Times New Roman" panose="02020603050405020304" pitchFamily="18" charset="0"/>
                    <a:cs typeface="Times New Roman" panose="02020603050405020304" pitchFamily="18" charset="0"/>
                  </a:rPr>
                  <a:t>点射出</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如图乙所示</a:t>
                </a:r>
                <a:endParaRPr lang="zh-CN" altLang="zh-CN" sz="1150" dirty="0">
                  <a:latin typeface="Calibri" panose="020F0502020204030204" pitchFamily="34" charset="0"/>
                  <a:cs typeface="Times New Roman" panose="02020603050405020304" pitchFamily="18" charset="0"/>
                </a:endParaRPr>
              </a:p>
            </p:txBody>
          </p:sp>
        </mc:Choice>
        <mc:Fallback xmlns="">
          <p:sp>
            <p:nvSpPr>
              <p:cNvPr id="2" name="矩形 1"/>
              <p:cNvSpPr>
                <a:spLocks noRot="1" noChangeAspect="1" noMove="1" noResize="1" noEditPoints="1" noAdjustHandles="1" noChangeArrowheads="1" noChangeShapeType="1" noTextEdit="1"/>
              </p:cNvSpPr>
              <p:nvPr/>
            </p:nvSpPr>
            <p:spPr>
              <a:xfrm>
                <a:off x="262477" y="1306830"/>
                <a:ext cx="6092825" cy="1306191"/>
              </a:xfrm>
              <a:prstGeom prst="rect">
                <a:avLst/>
              </a:prstGeom>
              <a:blipFill rotWithShape="0">
                <a:blip r:embed="rId4"/>
                <a:stretch>
                  <a:fillRect l="-1800" b="-10698"/>
                </a:stretch>
              </a:blipFill>
            </p:spPr>
            <p:txBody>
              <a:bodyPr/>
              <a:lstStyle/>
              <a:p>
                <a:r>
                  <a:rPr lang="zh-CN" altLang="en-US">
                    <a:noFill/>
                  </a:rPr>
                  <a:t> </a:t>
                </a:r>
              </a:p>
            </p:txBody>
          </p:sp>
        </mc:Fallback>
      </mc:AlternateContent>
      <p:pic>
        <p:nvPicPr>
          <p:cNvPr id="8" name="image174.jpeg"/>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269659" y="1400620"/>
            <a:ext cx="2573521" cy="2798266"/>
          </a:xfrm>
          <a:prstGeom prst="rect">
            <a:avLst/>
          </a:prstGeom>
        </p:spPr>
      </p:pic>
      <mc:AlternateContent xmlns:mc="http://schemas.openxmlformats.org/markup-compatibility/2006" xmlns:a14="http://schemas.microsoft.com/office/drawing/2010/main">
        <mc:Choice Requires="a14">
          <p:sp>
            <p:nvSpPr>
              <p:cNvPr id="9" name="矩形 8"/>
              <p:cNvSpPr/>
              <p:nvPr/>
            </p:nvSpPr>
            <p:spPr>
              <a:xfrm>
                <a:off x="233614" y="4775962"/>
                <a:ext cx="11907585" cy="1410234"/>
              </a:xfrm>
              <a:prstGeom prst="rect">
                <a:avLst/>
              </a:prstGeom>
            </p:spPr>
            <p:txBody>
              <a:bodyPr wrap="square" lIns="121898" tIns="60948" rIns="121898" bIns="60948">
                <a:spAutoFit/>
              </a:bodyPr>
              <a:lstStyle/>
              <a:p>
                <a:pPr>
                  <a:spcAft>
                    <a:spcPts val="0"/>
                  </a:spcAft>
                  <a:tabLst>
                    <a:tab pos="2970530" algn="l"/>
                  </a:tabLst>
                </a:pPr>
                <a:r>
                  <a:rPr lang="zh-CN" altLang="zh-CN" sz="2600" b="1" dirty="0">
                    <a:latin typeface="Times New Roman" panose="02020603050405020304" pitchFamily="18" charset="0"/>
                    <a:cs typeface="Times New Roman" panose="02020603050405020304" pitchFamily="18" charset="0"/>
                  </a:rPr>
                  <a:t>则有</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e>
                        </m:rad>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den>
                    </m:f>
                  </m:oMath>
                </a14:m>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L</a:t>
                </a:r>
                <a:r>
                  <a:rPr lang="en-US" altLang="zh-CN" sz="2600" b="1" dirty="0">
                    <a:latin typeface="宋体" panose="02010600030101010101" pitchFamily="2"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𝒌𝑩</m:t>
                        </m:r>
                      </m:den>
                    </m:f>
                  </m:oMath>
                </a14:m>
                <a:r>
                  <a:rPr lang="en-US" altLang="zh-CN" sz="2600" b="1" dirty="0">
                    <a:latin typeface="宋体" panose="02010600030101010101" pitchFamily="2" charset="-122"/>
                    <a:cs typeface="Times New Roman" panose="02020603050405020304" pitchFamily="18" charset="0"/>
                  </a:rPr>
                  <a:t>≤</a:t>
                </a:r>
                <a14:m>
                  <m:oMath xmlns:m="http://schemas.openxmlformats.org/officeDocument/2006/math">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e>
                    </m:rad>
                  </m:oMath>
                </a14:m>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L</a:t>
                </a:r>
                <a:endParaRPr lang="zh-CN" altLang="zh-CN" sz="1150" dirty="0">
                  <a:latin typeface="Calibri" panose="020F0502020204030204" pitchFamily="34" charset="0"/>
                  <a:cs typeface="Times New Roman" panose="02020603050405020304" pitchFamily="18" charset="0"/>
                </a:endParaRPr>
              </a:p>
              <a:p>
                <a:pPr>
                  <a:spcAft>
                    <a:spcPts val="850"/>
                  </a:spcAft>
                  <a:tabLst>
                    <a:tab pos="2970530" algn="l"/>
                  </a:tabLst>
                </a:pPr>
                <a:r>
                  <a:rPr lang="zh-CN" altLang="zh-CN" sz="2600" b="1" dirty="0">
                    <a:latin typeface="Times New Roman" panose="02020603050405020304" pitchFamily="18" charset="0"/>
                    <a:cs typeface="Times New Roman" panose="02020603050405020304" pitchFamily="18" charset="0"/>
                  </a:rPr>
                  <a:t>为使粒子从</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ab</a:t>
                </a:r>
                <a:r>
                  <a:rPr lang="zh-CN" altLang="zh-CN" sz="2600" b="1" dirty="0">
                    <a:latin typeface="Times New Roman" panose="02020603050405020304" pitchFamily="18" charset="0"/>
                    <a:cs typeface="Times New Roman" panose="02020603050405020304" pitchFamily="18" charset="0"/>
                  </a:rPr>
                  <a:t>边射出磁场区域</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粒子的速度范围为</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e>
                        </m:rad>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𝒌𝑩𝑳</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den>
                    </m:f>
                  </m:oMath>
                </a14:m>
                <a:r>
                  <a:rPr lang="en-US" altLang="zh-CN" sz="2600" b="1" dirty="0">
                    <a:latin typeface="宋体" panose="02010600030101010101" pitchFamily="2" charset="-122"/>
                    <a:cs typeface="Times New Roman" panose="02020603050405020304" pitchFamily="18" charset="0"/>
                  </a:rPr>
                  <a:t>≤</a:t>
                </a:r>
                <a:r>
                  <a:rPr lang="en-US" altLang="zh-CN" sz="2600" i="1" dirty="0">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1" dirty="0">
                    <a:latin typeface="宋体" panose="02010600030101010101" pitchFamily="2" charset="-122"/>
                    <a:cs typeface="Times New Roman" panose="02020603050405020304" pitchFamily="18" charset="0"/>
                  </a:rPr>
                  <a:t>≤</a:t>
                </a:r>
                <a14:m>
                  <m:oMath xmlns:m="http://schemas.openxmlformats.org/officeDocument/2006/math">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e>
                    </m:rad>
                  </m:oMath>
                </a14:m>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kBL</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故</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dirty="0">
                    <a:latin typeface="Times New Roman" panose="02020603050405020304" pitchFamily="18" charset="0"/>
                    <a:cs typeface="Times New Roman" panose="02020603050405020304" pitchFamily="18" charset="0"/>
                  </a:rPr>
                  <a:t>、</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dirty="0">
                    <a:latin typeface="Times New Roman" panose="02020603050405020304" pitchFamily="18" charset="0"/>
                    <a:cs typeface="Times New Roman" panose="02020603050405020304" pitchFamily="18" charset="0"/>
                  </a:rPr>
                  <a:t>正确。</a:t>
                </a:r>
                <a:endParaRPr lang="zh-CN" altLang="zh-CN" sz="1150" dirty="0">
                  <a:latin typeface="Calibri" panose="020F0502020204030204" pitchFamily="34" charset="0"/>
                  <a:cs typeface="Times New Roman" panose="02020603050405020304" pitchFamily="18" charset="0"/>
                </a:endParaRPr>
              </a:p>
            </p:txBody>
          </p:sp>
        </mc:Choice>
        <mc:Fallback xmlns="">
          <p:sp>
            <p:nvSpPr>
              <p:cNvPr id="9" name="矩形 8"/>
              <p:cNvSpPr>
                <a:spLocks noRot="1" noChangeAspect="1" noMove="1" noResize="1" noEditPoints="1" noAdjustHandles="1" noChangeArrowheads="1" noChangeShapeType="1" noTextEdit="1"/>
              </p:cNvSpPr>
              <p:nvPr/>
            </p:nvSpPr>
            <p:spPr>
              <a:xfrm>
                <a:off x="233614" y="4775962"/>
                <a:ext cx="11907585" cy="1410234"/>
              </a:xfrm>
              <a:prstGeom prst="rect">
                <a:avLst/>
              </a:prstGeom>
              <a:blipFill rotWithShape="0">
                <a:blip r:embed="rId6"/>
                <a:stretch>
                  <a:fillRect l="-665" r="-3378" b="-3448"/>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1250719314"/>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2">
                                            <p:txEl>
                                              <p:pRg st="0" end="0"/>
                                            </p:txEl>
                                          </p:spTgt>
                                        </p:tgtEl>
                                        <p:attrNameLst>
                                          <p:attrName>style.visibility</p:attrName>
                                        </p:attrNameLst>
                                      </p:cBhvr>
                                      <p:to>
                                        <p:strVal val="visible"/>
                                      </p:to>
                                    </p:set>
                                    <p:animEffect transition="in" filter="blinds(horizontal)">
                                      <p:cBhvr>
                                        <p:cTn id="12" dur="500"/>
                                        <p:tgtEl>
                                          <p:spTgt spid="2">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2">
                                            <p:txEl>
                                              <p:pRg st="1" end="1"/>
                                            </p:txEl>
                                          </p:spTgt>
                                        </p:tgtEl>
                                        <p:attrNameLst>
                                          <p:attrName>style.visibility</p:attrName>
                                        </p:attrNameLst>
                                      </p:cBhvr>
                                      <p:to>
                                        <p:strVal val="visible"/>
                                      </p:to>
                                    </p:set>
                                    <p:animEffect transition="in" filter="blinds(horizontal)">
                                      <p:cBhvr>
                                        <p:cTn id="17" dur="500"/>
                                        <p:tgtEl>
                                          <p:spTgt spid="2">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blinds(horizontal)">
                                      <p:cBhvr>
                                        <p:cTn id="22" dur="500"/>
                                        <p:tgtEl>
                                          <p:spTgt spid="8"/>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nodeType="clickEffect">
                                  <p:stCondLst>
                                    <p:cond delay="0"/>
                                  </p:stCondLst>
                                  <p:childTnLst>
                                    <p:set>
                                      <p:cBhvr>
                                        <p:cTn id="26" dur="1" fill="hold">
                                          <p:stCondLst>
                                            <p:cond delay="0"/>
                                          </p:stCondLst>
                                        </p:cTn>
                                        <p:tgtEl>
                                          <p:spTgt spid="6">
                                            <p:txEl>
                                              <p:pRg st="0" end="0"/>
                                            </p:txEl>
                                          </p:spTgt>
                                        </p:tgtEl>
                                        <p:attrNameLst>
                                          <p:attrName>style.visibility</p:attrName>
                                        </p:attrNameLst>
                                      </p:cBhvr>
                                      <p:to>
                                        <p:strVal val="visible"/>
                                      </p:to>
                                    </p:set>
                                    <p:animEffect transition="in" filter="blinds(horizontal)">
                                      <p:cBhvr>
                                        <p:cTn id="27" dur="500"/>
                                        <p:tgtEl>
                                          <p:spTgt spid="6">
                                            <p:txEl>
                                              <p:pRg st="0" end="0"/>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nodeType="clickEffect">
                                  <p:stCondLst>
                                    <p:cond delay="0"/>
                                  </p:stCondLst>
                                  <p:childTnLst>
                                    <p:set>
                                      <p:cBhvr>
                                        <p:cTn id="31" dur="1" fill="hold">
                                          <p:stCondLst>
                                            <p:cond delay="0"/>
                                          </p:stCondLst>
                                        </p:cTn>
                                        <p:tgtEl>
                                          <p:spTgt spid="6">
                                            <p:txEl>
                                              <p:pRg st="1" end="1"/>
                                            </p:txEl>
                                          </p:spTgt>
                                        </p:tgtEl>
                                        <p:attrNameLst>
                                          <p:attrName>style.visibility</p:attrName>
                                        </p:attrNameLst>
                                      </p:cBhvr>
                                      <p:to>
                                        <p:strVal val="visible"/>
                                      </p:to>
                                    </p:set>
                                    <p:animEffect transition="in" filter="blinds(horizontal)">
                                      <p:cBhvr>
                                        <p:cTn id="32" dur="500"/>
                                        <p:tgtEl>
                                          <p:spTgt spid="6">
                                            <p:txEl>
                                              <p:pRg st="1" end="1"/>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3" presetClass="entr" presetSubtype="10" fill="hold" nodeType="clickEffect">
                                  <p:stCondLst>
                                    <p:cond delay="0"/>
                                  </p:stCondLst>
                                  <p:childTnLst>
                                    <p:set>
                                      <p:cBhvr>
                                        <p:cTn id="36" dur="1" fill="hold">
                                          <p:stCondLst>
                                            <p:cond delay="0"/>
                                          </p:stCondLst>
                                        </p:cTn>
                                        <p:tgtEl>
                                          <p:spTgt spid="6">
                                            <p:txEl>
                                              <p:pRg st="2" end="2"/>
                                            </p:txEl>
                                          </p:spTgt>
                                        </p:tgtEl>
                                        <p:attrNameLst>
                                          <p:attrName>style.visibility</p:attrName>
                                        </p:attrNameLst>
                                      </p:cBhvr>
                                      <p:to>
                                        <p:strVal val="visible"/>
                                      </p:to>
                                    </p:set>
                                    <p:animEffect transition="in" filter="blinds(horizontal)">
                                      <p:cBhvr>
                                        <p:cTn id="37" dur="500"/>
                                        <p:tgtEl>
                                          <p:spTgt spid="6">
                                            <p:txEl>
                                              <p:pRg st="2" end="2"/>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3" presetClass="entr" presetSubtype="10" fill="hold" nodeType="clickEffect">
                                  <p:stCondLst>
                                    <p:cond delay="0"/>
                                  </p:stCondLst>
                                  <p:childTnLst>
                                    <p:set>
                                      <p:cBhvr>
                                        <p:cTn id="41" dur="1" fill="hold">
                                          <p:stCondLst>
                                            <p:cond delay="0"/>
                                          </p:stCondLst>
                                        </p:cTn>
                                        <p:tgtEl>
                                          <p:spTgt spid="6">
                                            <p:txEl>
                                              <p:pRg st="3" end="3"/>
                                            </p:txEl>
                                          </p:spTgt>
                                        </p:tgtEl>
                                        <p:attrNameLst>
                                          <p:attrName>style.visibility</p:attrName>
                                        </p:attrNameLst>
                                      </p:cBhvr>
                                      <p:to>
                                        <p:strVal val="visible"/>
                                      </p:to>
                                    </p:set>
                                    <p:animEffect transition="in" filter="blinds(horizontal)">
                                      <p:cBhvr>
                                        <p:cTn id="42" dur="500"/>
                                        <p:tgtEl>
                                          <p:spTgt spid="6">
                                            <p:txEl>
                                              <p:pRg st="3" end="3"/>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3" presetClass="entr" presetSubtype="10" fill="hold" nodeType="clickEffect">
                                  <p:stCondLst>
                                    <p:cond delay="0"/>
                                  </p:stCondLst>
                                  <p:childTnLst>
                                    <p:set>
                                      <p:cBhvr>
                                        <p:cTn id="46" dur="1" fill="hold">
                                          <p:stCondLst>
                                            <p:cond delay="0"/>
                                          </p:stCondLst>
                                        </p:cTn>
                                        <p:tgtEl>
                                          <p:spTgt spid="9">
                                            <p:txEl>
                                              <p:pRg st="0" end="0"/>
                                            </p:txEl>
                                          </p:spTgt>
                                        </p:tgtEl>
                                        <p:attrNameLst>
                                          <p:attrName>style.visibility</p:attrName>
                                        </p:attrNameLst>
                                      </p:cBhvr>
                                      <p:to>
                                        <p:strVal val="visible"/>
                                      </p:to>
                                    </p:set>
                                    <p:animEffect transition="in" filter="blinds(horizontal)">
                                      <p:cBhvr>
                                        <p:cTn id="47" dur="500"/>
                                        <p:tgtEl>
                                          <p:spTgt spid="9">
                                            <p:txEl>
                                              <p:pRg st="0" end="0"/>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3" presetClass="entr" presetSubtype="10" fill="hold" nodeType="clickEffect">
                                  <p:stCondLst>
                                    <p:cond delay="0"/>
                                  </p:stCondLst>
                                  <p:childTnLst>
                                    <p:set>
                                      <p:cBhvr>
                                        <p:cTn id="51" dur="1" fill="hold">
                                          <p:stCondLst>
                                            <p:cond delay="0"/>
                                          </p:stCondLst>
                                        </p:cTn>
                                        <p:tgtEl>
                                          <p:spTgt spid="9">
                                            <p:txEl>
                                              <p:pRg st="1" end="1"/>
                                            </p:txEl>
                                          </p:spTgt>
                                        </p:tgtEl>
                                        <p:attrNameLst>
                                          <p:attrName>style.visibility</p:attrName>
                                        </p:attrNameLst>
                                      </p:cBhvr>
                                      <p:to>
                                        <p:strVal val="visible"/>
                                      </p:to>
                                    </p:set>
                                    <p:animEffect transition="in" filter="blinds(horizontal)">
                                      <p:cBhvr>
                                        <p:cTn id="52" dur="500"/>
                                        <p:tgtEl>
                                          <p:spTgt spid="9">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106615" y="637518"/>
            <a:ext cx="11810444" cy="1254871"/>
          </a:xfrm>
          <a:prstGeom prst="rect">
            <a:avLst/>
          </a:prstGeom>
        </p:spPr>
        <p:txBody>
          <a:bodyPr wrap="square" lIns="121898" tIns="60948" rIns="121898" bIns="60948">
            <a:spAutoFit/>
          </a:bodyPr>
          <a:lstStyle/>
          <a:p>
            <a:pPr>
              <a:lnSpc>
                <a:spcPct val="150000"/>
              </a:lnSpc>
              <a:spcAft>
                <a:spcPts val="0"/>
              </a:spcAft>
              <a:tabLst>
                <a:tab pos="2970530" algn="l"/>
              </a:tabLst>
            </a:pPr>
            <a:r>
              <a:rPr lang="zh-CN" altLang="zh-CN" sz="2600" b="1">
                <a:latin typeface="Times New Roman" panose="02020603050405020304" pitchFamily="18" charset="0"/>
                <a:ea typeface="黑体" panose="02010609060101010101" pitchFamily="49" charset="-122"/>
                <a:cs typeface="Times New Roman" panose="02020603050405020304" pitchFamily="18" charset="0"/>
              </a:rPr>
              <a:t>总结提升</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15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zh-CN" altLang="zh-CN" sz="2600" b="1">
                <a:latin typeface="Times New Roman" panose="02020603050405020304" pitchFamily="18" charset="0"/>
                <a:ea typeface="黑体" panose="02010609060101010101" pitchFamily="49" charset="-122"/>
                <a:cs typeface="Times New Roman" panose="02020603050405020304" pitchFamily="18" charset="0"/>
              </a:rPr>
              <a:t>解析法解决带电粒子在匀强磁场中的运动问题</a:t>
            </a:r>
            <a:endParaRPr lang="zh-CN" altLang="zh-CN" sz="1150">
              <a:latin typeface="Calibri" panose="020F0502020204030204" pitchFamily="34" charset="0"/>
              <a:cs typeface="Times New Roman" panose="02020603050405020304" pitchFamily="18" charset="0"/>
            </a:endParaRPr>
          </a:p>
        </p:txBody>
      </p:sp>
      <p:pic>
        <p:nvPicPr>
          <p:cNvPr id="5" name="image175.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680936" y="2007324"/>
            <a:ext cx="4967224" cy="4560394"/>
          </a:xfrm>
          <a:prstGeom prst="rect">
            <a:avLst/>
          </a:prstGeom>
        </p:spPr>
      </p:pic>
    </p:spTree>
    <p:extLst>
      <p:ext uri="{BB962C8B-B14F-4D97-AF65-F5344CB8AC3E}">
        <p14:creationId xmlns:p14="http://schemas.microsoft.com/office/powerpoint/2010/main" val="2977065754"/>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5" name="矩形 4"/>
              <p:cNvSpPr/>
              <p:nvPr/>
            </p:nvSpPr>
            <p:spPr>
              <a:xfrm>
                <a:off x="106615" y="1357608"/>
                <a:ext cx="11810444" cy="3118202"/>
              </a:xfrm>
              <a:prstGeom prst="rect">
                <a:avLst/>
              </a:prstGeom>
            </p:spPr>
            <p:txBody>
              <a:bodyPr wrap="square" lIns="121898" tIns="60948" rIns="121898" bIns="60948">
                <a:spAutoFit/>
              </a:bodyPr>
              <a:lstStyle/>
              <a:p>
                <a:pPr marL="252000" indent="-457200">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2.(2026·</a:t>
                </a:r>
                <a:r>
                  <a:rPr lang="zh-CN" altLang="zh-CN" sz="2600" b="1">
                    <a:latin typeface="Times New Roman" panose="02020603050405020304" pitchFamily="18" charset="0"/>
                    <a:cs typeface="Times New Roman" panose="02020603050405020304" pitchFamily="18" charset="0"/>
                  </a:rPr>
                  <a:t>广西柳州高三月考</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如图</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空间存在垂直纸面向外的匀强磁场</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未画出</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E</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为磁场中的五个点</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AD</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的中点</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BD</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中垂线上的一点</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且</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DE</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e>
                    </m:rad>
                  </m:oMath>
                </a14:m>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AB</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BC</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BC</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平行于</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DE</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。一束带正电的同种粒子</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不计重力</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垂直</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AD</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由</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点沿纸面向上射入磁场</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各粒子速度大小不同</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用</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i="1" baseline="-250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i="1" baseline="-2500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i="1" baseline="-25000">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i="1" baseline="-25000">
                    <a:effectLst/>
                    <a:latin typeface="Times New Roman" panose="02020603050405020304" pitchFamily="18" charset="0"/>
                    <a:ea typeface="微软雅黑" panose="020B0503020204020204" pitchFamily="34" charset="-122"/>
                    <a:cs typeface="Times New Roman" panose="02020603050405020304" pitchFamily="18" charset="0"/>
                  </a:rPr>
                  <a:t>E</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分别表示第一次到达</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E</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四点的粒子所经历的时间</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下列说法正确的是</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a:latin typeface="Calibri" panose="020F0502020204030204" pitchFamily="34" charset="0"/>
                  <a:cs typeface="Times New Roman" panose="02020603050405020304" pitchFamily="18" charset="0"/>
                </a:endParaRPr>
              </a:p>
            </p:txBody>
          </p:sp>
        </mc:Choice>
        <mc:Fallback xmlns="">
          <p:sp>
            <p:nvSpPr>
              <p:cNvPr id="5" name="矩形 4"/>
              <p:cNvSpPr>
                <a:spLocks noRot="1" noChangeAspect="1" noMove="1" noResize="1" noEditPoints="1" noAdjustHandles="1" noChangeArrowheads="1" noChangeShapeType="1" noTextEdit="1"/>
              </p:cNvSpPr>
              <p:nvPr/>
            </p:nvSpPr>
            <p:spPr>
              <a:xfrm>
                <a:off x="106615" y="1357608"/>
                <a:ext cx="11810444" cy="3118202"/>
              </a:xfrm>
              <a:prstGeom prst="rect">
                <a:avLst/>
              </a:prstGeom>
              <a:blipFill rotWithShape="0">
                <a:blip r:embed="rId2"/>
                <a:stretch>
                  <a:fillRect l="-671" r="-103" b="-3523"/>
                </a:stretch>
              </a:blipFill>
            </p:spPr>
            <p:txBody>
              <a:bodyPr/>
              <a:lstStyle/>
              <a:p>
                <a:r>
                  <a:rPr lang="zh-CN" altLang="en-US">
                    <a:noFill/>
                  </a:rPr>
                  <a:t> </a:t>
                </a:r>
              </a:p>
            </p:txBody>
          </p:sp>
        </mc:Fallback>
      </mc:AlternateContent>
      <p:sp>
        <p:nvSpPr>
          <p:cNvPr id="7" name="矩形 6"/>
          <p:cNvSpPr/>
          <p:nvPr/>
        </p:nvSpPr>
        <p:spPr>
          <a:xfrm>
            <a:off x="97250" y="620649"/>
            <a:ext cx="1627369" cy="671722"/>
          </a:xfrm>
          <a:prstGeom prst="rect">
            <a:avLst/>
          </a:prstGeom>
        </p:spPr>
        <p:txBody>
          <a:bodyPr wrap="none">
            <a:spAutoFit/>
          </a:bodyPr>
          <a:lstStyle/>
          <a:p>
            <a:pPr>
              <a:lnSpc>
                <a:spcPct val="150000"/>
              </a:lnSpc>
              <a:spcAft>
                <a:spcPts val="285"/>
              </a:spcAft>
              <a:tabLst>
                <a:tab pos="1710690" algn="l"/>
                <a:tab pos="3420745" algn="l"/>
              </a:tabLst>
            </a:pPr>
            <a:r>
              <a:rPr lang="zh-CN" altLang="zh-CN" sz="2800" b="1" dirty="0">
                <a:latin typeface="Times New Roman" panose="02020603050405020304" pitchFamily="18" charset="0"/>
                <a:ea typeface="黑体" panose="02010609060101010101" pitchFamily="49" charset="-122"/>
                <a:cs typeface="Times New Roman" panose="02020603050405020304" pitchFamily="18" charset="0"/>
              </a:rPr>
              <a:t>跟踪训练</a:t>
            </a:r>
            <a:endParaRPr lang="zh-CN" altLang="zh-CN" sz="2800" dirty="0">
              <a:latin typeface="Calibri" panose="020F0502020204030204" pitchFamily="34" charset="0"/>
              <a:cs typeface="Times New Roman" panose="02020603050405020304" pitchFamily="18" charset="0"/>
            </a:endParaRPr>
          </a:p>
        </p:txBody>
      </p:sp>
      <p:sp>
        <p:nvSpPr>
          <p:cNvPr id="8" name="矩形 7"/>
          <p:cNvSpPr/>
          <p:nvPr/>
        </p:nvSpPr>
        <p:spPr>
          <a:xfrm>
            <a:off x="335215" y="4585462"/>
            <a:ext cx="11658044" cy="1259231"/>
          </a:xfrm>
          <a:prstGeom prst="rect">
            <a:avLst/>
          </a:prstGeom>
        </p:spPr>
        <p:txBody>
          <a:bodyPr wrap="square" lIns="121898" tIns="60948" rIns="121898" bIns="60948">
            <a:spAutoFit/>
          </a:bodyPr>
          <a:lstStyle/>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i="1" baseline="-25000">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i="1" baseline="-25000">
                <a:latin typeface="Times New Roman" panose="02020603050405020304" pitchFamily="18" charset="0"/>
                <a:ea typeface="微软雅黑" panose="020B0503020204020204" pitchFamily="34" charset="-122"/>
                <a:cs typeface="Times New Roman" panose="02020603050405020304" pitchFamily="18" charset="0"/>
              </a:rPr>
              <a:t>D</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&gt;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i="1" baseline="-25000">
                <a:latin typeface="Times New Roman" panose="02020603050405020304" pitchFamily="18" charset="0"/>
                <a:ea typeface="微软雅黑" panose="020B0503020204020204" pitchFamily="34" charset="-122"/>
                <a:cs typeface="Times New Roman" panose="02020603050405020304" pitchFamily="18" charset="0"/>
              </a:rPr>
              <a:t>C</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&gt;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i="1" baseline="-25000">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	B.</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i="1" baseline="-25000">
                <a:latin typeface="Times New Roman" panose="02020603050405020304" pitchFamily="18" charset="0"/>
                <a:ea typeface="微软雅黑" panose="020B0503020204020204" pitchFamily="34" charset="-122"/>
                <a:cs typeface="Times New Roman" panose="02020603050405020304" pitchFamily="18" charset="0"/>
              </a:rPr>
              <a:t>C</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&gt;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i="1" baseline="-25000">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i="1" baseline="-25000">
                <a:latin typeface="Times New Roman" panose="02020603050405020304" pitchFamily="18" charset="0"/>
                <a:ea typeface="微软雅黑" panose="020B0503020204020204" pitchFamily="34" charset="-122"/>
                <a:cs typeface="Times New Roman" panose="02020603050405020304" pitchFamily="18" charset="0"/>
              </a:rPr>
              <a:t>D</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&gt;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i="1" baseline="-25000">
                <a:latin typeface="Times New Roman" panose="02020603050405020304" pitchFamily="18" charset="0"/>
                <a:ea typeface="微软雅黑" panose="020B0503020204020204" pitchFamily="34" charset="-122"/>
                <a:cs typeface="Times New Roman" panose="02020603050405020304" pitchFamily="18" charset="0"/>
              </a:rPr>
              <a:t>E</a:t>
            </a:r>
            <a:endParaRPr lang="zh-CN" altLang="zh-CN" sz="115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i="1" baseline="-25000">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i="1" baseline="-25000">
                <a:latin typeface="Times New Roman" panose="02020603050405020304" pitchFamily="18" charset="0"/>
                <a:ea typeface="微软雅黑" panose="020B0503020204020204" pitchFamily="34" charset="-122"/>
                <a:cs typeface="Times New Roman" panose="02020603050405020304" pitchFamily="18" charset="0"/>
              </a:rPr>
              <a:t>D</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&gt;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i="1" baseline="-25000">
                <a:latin typeface="Times New Roman" panose="02020603050405020304" pitchFamily="18" charset="0"/>
                <a:ea typeface="微软雅黑" panose="020B0503020204020204" pitchFamily="34" charset="-122"/>
                <a:cs typeface="Times New Roman" panose="02020603050405020304" pitchFamily="18" charset="0"/>
              </a:rPr>
              <a:t>C</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i="1" baseline="-25000">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	D.</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i="1" baseline="-25000">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&gt;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i="1" baseline="-25000">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i="1" baseline="-25000">
                <a:latin typeface="Times New Roman" panose="02020603050405020304" pitchFamily="18" charset="0"/>
                <a:ea typeface="微软雅黑" panose="020B0503020204020204" pitchFamily="34" charset="-122"/>
                <a:cs typeface="Times New Roman" panose="02020603050405020304" pitchFamily="18" charset="0"/>
              </a:rPr>
              <a:t>D</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&gt;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i="1" baseline="-25000">
                <a:latin typeface="Times New Roman" panose="02020603050405020304" pitchFamily="18" charset="0"/>
                <a:ea typeface="微软雅黑" panose="020B0503020204020204" pitchFamily="34" charset="-122"/>
                <a:cs typeface="Times New Roman" panose="02020603050405020304" pitchFamily="18" charset="0"/>
              </a:rPr>
              <a:t>C</a:t>
            </a:r>
            <a:endParaRPr lang="zh-CN" altLang="zh-CN" sz="1150">
              <a:latin typeface="Calibri" panose="020F0502020204030204" pitchFamily="34" charset="0"/>
              <a:cs typeface="Times New Roman" panose="02020603050405020304" pitchFamily="18" charset="0"/>
            </a:endParaRPr>
          </a:p>
        </p:txBody>
      </p:sp>
      <p:sp>
        <p:nvSpPr>
          <p:cNvPr id="9" name="TextBox 1"/>
          <p:cNvSpPr txBox="1"/>
          <p:nvPr/>
        </p:nvSpPr>
        <p:spPr>
          <a:xfrm>
            <a:off x="9221184" y="3955137"/>
            <a:ext cx="1080135" cy="553998"/>
          </a:xfrm>
          <a:prstGeom prst="rect">
            <a:avLst/>
          </a:prstGeom>
          <a:noFill/>
        </p:spPr>
        <p:txBody>
          <a:bodyPr wrap="square" rtlCol="0">
            <a:spAutoFit/>
          </a:bodyPr>
          <a:lstStyle/>
          <a:p>
            <a:r>
              <a:rPr lang="en-US" altLang="zh-CN" sz="3000" b="1" dirty="0">
                <a:solidFill>
                  <a:srgbClr val="C00000"/>
                </a:solidFill>
                <a:latin typeface="Times New Roman" pitchFamily="18" charset="0"/>
                <a:ea typeface="华文细黑" pitchFamily="2" charset="-122"/>
                <a:cs typeface="Times New Roman" pitchFamily="18" charset="0"/>
              </a:rPr>
              <a:t>C</a:t>
            </a:r>
            <a:endParaRPr lang="zh-CN" altLang="en-US" sz="3000" b="1" dirty="0">
              <a:solidFill>
                <a:srgbClr val="C00000"/>
              </a:solidFill>
              <a:latin typeface="Times New Roman" pitchFamily="18" charset="0"/>
              <a:ea typeface="华文细黑" pitchFamily="2" charset="-122"/>
              <a:cs typeface="Times New Roman" pitchFamily="18" charset="0"/>
            </a:endParaRPr>
          </a:p>
        </p:txBody>
      </p:sp>
      <p:pic>
        <p:nvPicPr>
          <p:cNvPr id="6" name="image176.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974108" y="4541047"/>
            <a:ext cx="3547173" cy="1475575"/>
          </a:xfrm>
          <a:prstGeom prst="rect">
            <a:avLst/>
          </a:prstGeom>
        </p:spPr>
      </p:pic>
    </p:spTree>
    <p:extLst>
      <p:ext uri="{BB962C8B-B14F-4D97-AF65-F5344CB8AC3E}">
        <p14:creationId xmlns:p14="http://schemas.microsoft.com/office/powerpoint/2010/main" val="3171678608"/>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linds(horizontal)">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矩形 28"/>
          <p:cNvSpPr/>
          <p:nvPr/>
        </p:nvSpPr>
        <p:spPr bwMode="auto">
          <a:xfrm>
            <a:off x="0" y="2393396"/>
            <a:ext cx="4838700" cy="2115648"/>
          </a:xfrm>
          <a:custGeom>
            <a:avLst/>
            <a:gdLst/>
            <a:ahLst/>
            <a:cxnLst/>
            <a:rect l="l" t="t" r="r" b="b"/>
            <a:pathLst>
              <a:path w="4310745" h="1283968">
                <a:moveTo>
                  <a:pt x="1089668" y="0"/>
                </a:moveTo>
                <a:lnTo>
                  <a:pt x="3526973" y="0"/>
                </a:lnTo>
                <a:lnTo>
                  <a:pt x="4310745" y="1269454"/>
                </a:lnTo>
                <a:lnTo>
                  <a:pt x="1089668" y="1283968"/>
                </a:lnTo>
                <a:close/>
                <a:moveTo>
                  <a:pt x="0" y="0"/>
                </a:moveTo>
                <a:lnTo>
                  <a:pt x="1089667" y="0"/>
                </a:lnTo>
                <a:lnTo>
                  <a:pt x="1089667" y="1283968"/>
                </a:lnTo>
                <a:lnTo>
                  <a:pt x="0" y="1283968"/>
                </a:lnTo>
                <a:close/>
              </a:path>
            </a:pathLst>
          </a:custGeom>
          <a:solidFill>
            <a:srgbClr val="0070C0"/>
          </a:solidFill>
          <a:ln w="9525" cap="flat" cmpd="sng" algn="ctr">
            <a:noFill/>
            <a:prstDash val="solid"/>
            <a:round/>
            <a:headEnd type="none" w="med" len="med"/>
            <a:tailEnd type="none" w="med" len="med"/>
          </a:ln>
          <a:effectLst>
            <a:outerShdw blurRad="50800" dist="38100" dir="2700000" algn="tl" rotWithShape="0">
              <a:prstClr val="black">
                <a:alpha val="40000"/>
              </a:prstClr>
            </a:outerShdw>
          </a:effectLst>
        </p:spPr>
        <p:txBody>
          <a:bodyPr lIns="121920" tIns="60960" rIns="121920" bIns="60960"/>
          <a:lstStyle/>
          <a:p>
            <a:pPr defTabSz="914400">
              <a:defRPr/>
            </a:pPr>
            <a:endParaRPr lang="zh-CN" altLang="en-US" sz="2400">
              <a:solidFill>
                <a:srgbClr val="0070C0"/>
              </a:solidFill>
              <a:latin typeface="Arial" panose="020B0604020202020204" pitchFamily="34" charset="0"/>
              <a:ea typeface="+mn-ea"/>
              <a:cs typeface="+mn-cs"/>
            </a:endParaRPr>
          </a:p>
        </p:txBody>
      </p:sp>
      <p:sp>
        <p:nvSpPr>
          <p:cNvPr id="10" name="TextBox 9"/>
          <p:cNvSpPr txBox="1"/>
          <p:nvPr/>
        </p:nvSpPr>
        <p:spPr bwMode="auto">
          <a:xfrm>
            <a:off x="1016000" y="2687016"/>
            <a:ext cx="2901950" cy="1198285"/>
          </a:xfrm>
          <a:prstGeom prst="rect">
            <a:avLst/>
          </a:prstGeom>
          <a:noFill/>
        </p:spPr>
        <p:txBody>
          <a:bodyPr>
            <a:spAutoFit/>
          </a:bodyPr>
          <a:lstStyle/>
          <a:p>
            <a:pPr defTabSz="914400" fontAlgn="auto">
              <a:spcBef>
                <a:spcPts val="0"/>
              </a:spcBef>
              <a:spcAft>
                <a:spcPts val="0"/>
              </a:spcAft>
              <a:defRPr/>
            </a:pPr>
            <a:r>
              <a:rPr lang="zh-CN" altLang="en-US" sz="7200" b="1" kern="0" spc="-200" dirty="0">
                <a:ln w="1905">
                  <a:noFill/>
                </a:ln>
                <a:solidFill>
                  <a:prstClr val="white"/>
                </a:solidFill>
                <a:latin typeface="微软雅黑" panose="020B0503020204020204" pitchFamily="34" charset="-122"/>
                <a:ea typeface="微软雅黑" panose="020B0503020204020204" pitchFamily="34" charset="-122"/>
                <a:cs typeface="+mn-cs"/>
              </a:rPr>
              <a:t>目</a:t>
            </a:r>
            <a:r>
              <a:rPr lang="en-US" altLang="zh-CN" sz="7200" b="1" kern="0" spc="-200" dirty="0">
                <a:ln w="1905">
                  <a:noFill/>
                </a:ln>
                <a:solidFill>
                  <a:prstClr val="white"/>
                </a:solidFill>
                <a:latin typeface="微软雅黑" panose="020B0503020204020204" pitchFamily="34" charset="-122"/>
                <a:ea typeface="微软雅黑" panose="020B0503020204020204" pitchFamily="34" charset="-122"/>
                <a:cs typeface="+mn-cs"/>
              </a:rPr>
              <a:t> </a:t>
            </a:r>
            <a:r>
              <a:rPr lang="zh-CN" altLang="en-US" sz="7200" b="1" kern="0" spc="-200" dirty="0">
                <a:ln w="1905">
                  <a:noFill/>
                </a:ln>
                <a:solidFill>
                  <a:prstClr val="white"/>
                </a:solidFill>
                <a:latin typeface="微软雅黑" panose="020B0503020204020204" pitchFamily="34" charset="-122"/>
                <a:ea typeface="微软雅黑" panose="020B0503020204020204" pitchFamily="34" charset="-122"/>
                <a:cs typeface="+mn-cs"/>
              </a:rPr>
              <a:t>录</a:t>
            </a:r>
          </a:p>
        </p:txBody>
      </p:sp>
      <p:sp>
        <p:nvSpPr>
          <p:cNvPr id="11" name="TextBox 10"/>
          <p:cNvSpPr txBox="1"/>
          <p:nvPr/>
        </p:nvSpPr>
        <p:spPr bwMode="auto">
          <a:xfrm>
            <a:off x="1108076" y="3677387"/>
            <a:ext cx="2098675" cy="503121"/>
          </a:xfrm>
          <a:prstGeom prst="rect">
            <a:avLst/>
          </a:prstGeom>
          <a:noFill/>
        </p:spPr>
        <p:txBody>
          <a:bodyPr wrap="none">
            <a:spAutoFit/>
          </a:bodyPr>
          <a:lstStyle/>
          <a:p>
            <a:pPr algn="ctr" defTabSz="914400" fontAlgn="auto">
              <a:spcBef>
                <a:spcPts val="0"/>
              </a:spcBef>
              <a:spcAft>
                <a:spcPts val="0"/>
              </a:spcAft>
              <a:defRPr/>
            </a:pPr>
            <a:r>
              <a:rPr lang="en-US" altLang="zh-CN" sz="2665" b="1" dirty="0">
                <a:solidFill>
                  <a:prstClr val="white"/>
                </a:solidFill>
                <a:latin typeface="微软雅黑" panose="020B0503020204020204" pitchFamily="34" charset="-122"/>
                <a:ea typeface="微软雅黑" panose="020B0503020204020204" pitchFamily="34" charset="-122"/>
                <a:cs typeface="+mn-cs"/>
              </a:rPr>
              <a:t>CONTENTS</a:t>
            </a:r>
            <a:endParaRPr lang="zh-CN" altLang="en-US" sz="2665" b="1" dirty="0">
              <a:solidFill>
                <a:prstClr val="white"/>
              </a:solidFill>
              <a:latin typeface="微软雅黑" panose="020B0503020204020204" pitchFamily="34" charset="-122"/>
              <a:ea typeface="微软雅黑" panose="020B0503020204020204" pitchFamily="34" charset="-122"/>
              <a:cs typeface="+mn-cs"/>
            </a:endParaRPr>
          </a:p>
        </p:txBody>
      </p:sp>
      <p:grpSp>
        <p:nvGrpSpPr>
          <p:cNvPr id="23556" name="组合 11"/>
          <p:cNvGrpSpPr/>
          <p:nvPr/>
        </p:nvGrpSpPr>
        <p:grpSpPr bwMode="auto">
          <a:xfrm>
            <a:off x="4308475" y="1709342"/>
            <a:ext cx="3830638" cy="899904"/>
            <a:chOff x="4308498" y="1709705"/>
            <a:chExt cx="3829698" cy="900304"/>
          </a:xfrm>
        </p:grpSpPr>
        <p:sp>
          <p:nvSpPr>
            <p:cNvPr id="23564" name="TextBox 12">
              <a:hlinkClick r:id="rId3" action="ppaction://hlinksldjump"/>
            </p:cNvPr>
            <p:cNvSpPr txBox="1">
              <a:spLocks noChangeArrowheads="1"/>
            </p:cNvSpPr>
            <p:nvPr/>
          </p:nvSpPr>
          <p:spPr bwMode="auto">
            <a:xfrm>
              <a:off x="5202042" y="1752576"/>
              <a:ext cx="2936154" cy="641487"/>
            </a:xfrm>
            <a:prstGeom prst="rect">
              <a:avLst/>
            </a:prstGeom>
            <a:noFill/>
            <a:ln w="9525">
              <a:noFill/>
              <a:miter lim="800000"/>
            </a:ln>
          </p:spPr>
          <p:txBody>
            <a:bodyPr wrap="none">
              <a:spAutoFit/>
            </a:bodyPr>
            <a:lstStyle/>
            <a:p>
              <a:r>
                <a:rPr lang="zh-CN" altLang="en-US" sz="3600" b="1" dirty="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夯实必备知识</a:t>
              </a:r>
              <a:endParaRPr lang="en-US" altLang="zh-CN" sz="3600" b="1" dirty="0">
                <a:solidFill>
                  <a:srgbClr val="404040"/>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4" name="TextBox 13">
              <a:hlinkClick r:id="rId3" action="ppaction://hlinksldjump"/>
            </p:cNvPr>
            <p:cNvSpPr txBox="1"/>
            <p:nvPr/>
          </p:nvSpPr>
          <p:spPr>
            <a:xfrm>
              <a:off x="4308498" y="1709705"/>
              <a:ext cx="799904" cy="900304"/>
            </a:xfrm>
            <a:prstGeom prst="rect">
              <a:avLst/>
            </a:prstGeom>
            <a:noFill/>
            <a:effectLst>
              <a:outerShdw blurRad="50800" dist="38100" dir="2700000" algn="tl" rotWithShape="0">
                <a:prstClr val="black">
                  <a:alpha val="40000"/>
                </a:prstClr>
              </a:outerShdw>
            </a:effectLst>
          </p:spPr>
          <p:txBody>
            <a:bodyPr wrap="none">
              <a:spAutoFit/>
            </a:bodyPr>
            <a:lstStyle/>
            <a:p>
              <a:pPr>
                <a:defRPr/>
              </a:pPr>
              <a:r>
                <a:rPr lang="en-US" altLang="zh-CN" sz="5300" dirty="0">
                  <a:solidFill>
                    <a:srgbClr val="0070C0"/>
                  </a:solidFill>
                  <a:latin typeface="Impact" panose="020B0806030902050204" pitchFamily="34" charset="0"/>
                </a:rPr>
                <a:t>01</a:t>
              </a:r>
            </a:p>
          </p:txBody>
        </p:sp>
      </p:grpSp>
      <p:grpSp>
        <p:nvGrpSpPr>
          <p:cNvPr id="23557" name="组合 14"/>
          <p:cNvGrpSpPr/>
          <p:nvPr/>
        </p:nvGrpSpPr>
        <p:grpSpPr bwMode="auto">
          <a:xfrm>
            <a:off x="5000625" y="2961590"/>
            <a:ext cx="3824288" cy="899905"/>
            <a:chOff x="4999990" y="2962216"/>
            <a:chExt cx="3824585" cy="900304"/>
          </a:xfrm>
        </p:grpSpPr>
        <p:sp>
          <p:nvSpPr>
            <p:cNvPr id="23562" name="TextBox 15">
              <a:hlinkClick r:id="rId4" action="ppaction://hlinksldjump"/>
            </p:cNvPr>
            <p:cNvSpPr txBox="1">
              <a:spLocks noChangeArrowheads="1"/>
            </p:cNvSpPr>
            <p:nvPr/>
          </p:nvSpPr>
          <p:spPr bwMode="auto">
            <a:xfrm>
              <a:off x="5887472" y="3011439"/>
              <a:ext cx="2937103" cy="641486"/>
            </a:xfrm>
            <a:prstGeom prst="rect">
              <a:avLst/>
            </a:prstGeom>
            <a:noFill/>
            <a:ln w="9525">
              <a:noFill/>
              <a:miter lim="800000"/>
            </a:ln>
          </p:spPr>
          <p:txBody>
            <a:bodyPr wrap="none">
              <a:spAutoFit/>
            </a:bodyPr>
            <a:lstStyle/>
            <a:p>
              <a:r>
                <a:rPr lang="zh-CN" altLang="en-US" sz="3600" b="1" dirty="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研透核心考点</a:t>
              </a:r>
              <a:endParaRPr lang="en-US" altLang="zh-CN" sz="3600" b="1" dirty="0">
                <a:solidFill>
                  <a:srgbClr val="404040"/>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7" name="TextBox 16">
              <a:hlinkClick r:id="rId4" action="ppaction://hlinksldjump"/>
            </p:cNvPr>
            <p:cNvSpPr txBox="1"/>
            <p:nvPr/>
          </p:nvSpPr>
          <p:spPr>
            <a:xfrm>
              <a:off x="4999990" y="2962216"/>
              <a:ext cx="882719" cy="900304"/>
            </a:xfrm>
            <a:prstGeom prst="rect">
              <a:avLst/>
            </a:prstGeom>
            <a:noFill/>
            <a:effectLst>
              <a:outerShdw blurRad="50800" dist="38100" dir="2700000" algn="tl" rotWithShape="0">
                <a:prstClr val="black">
                  <a:alpha val="40000"/>
                </a:prstClr>
              </a:outerShdw>
            </a:effectLst>
          </p:spPr>
          <p:txBody>
            <a:bodyPr wrap="none">
              <a:spAutoFit/>
            </a:bodyPr>
            <a:lstStyle/>
            <a:p>
              <a:pPr>
                <a:defRPr/>
              </a:pPr>
              <a:r>
                <a:rPr lang="en-US" altLang="zh-CN" sz="5300" dirty="0">
                  <a:solidFill>
                    <a:srgbClr val="0070C0"/>
                  </a:solidFill>
                  <a:latin typeface="Impact" panose="020B0806030902050204" pitchFamily="34" charset="0"/>
                </a:rPr>
                <a:t>02</a:t>
              </a:r>
            </a:p>
          </p:txBody>
        </p:sp>
      </p:grpSp>
      <p:grpSp>
        <p:nvGrpSpPr>
          <p:cNvPr id="23558" name="组合 17"/>
          <p:cNvGrpSpPr/>
          <p:nvPr/>
        </p:nvGrpSpPr>
        <p:grpSpPr bwMode="auto">
          <a:xfrm>
            <a:off x="5713414" y="4109086"/>
            <a:ext cx="3743325" cy="899904"/>
            <a:chOff x="5713655" y="4109972"/>
            <a:chExt cx="3743838" cy="900304"/>
          </a:xfrm>
        </p:grpSpPr>
        <p:sp>
          <p:nvSpPr>
            <p:cNvPr id="23560" name="TextBox 18">
              <a:hlinkClick r:id="rId5" action="ppaction://hlinksldjump"/>
            </p:cNvPr>
            <p:cNvSpPr txBox="1">
              <a:spLocks noChangeArrowheads="1"/>
            </p:cNvSpPr>
            <p:nvPr/>
          </p:nvSpPr>
          <p:spPr bwMode="auto">
            <a:xfrm>
              <a:off x="6520216" y="4206830"/>
              <a:ext cx="2937277" cy="641487"/>
            </a:xfrm>
            <a:prstGeom prst="rect">
              <a:avLst/>
            </a:prstGeom>
            <a:noFill/>
            <a:ln w="9525">
              <a:noFill/>
              <a:miter lim="800000"/>
            </a:ln>
          </p:spPr>
          <p:txBody>
            <a:bodyPr wrap="none">
              <a:spAutoFit/>
            </a:bodyPr>
            <a:lstStyle/>
            <a:p>
              <a:r>
                <a:rPr lang="zh-CN" altLang="en-US" sz="3600" b="1" dirty="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提升素养能力</a:t>
              </a:r>
              <a:endParaRPr lang="en-US" altLang="zh-CN" sz="3600" b="1" dirty="0">
                <a:solidFill>
                  <a:srgbClr val="404040"/>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0" name="TextBox 19">
              <a:hlinkClick r:id="rId5" action="ppaction://hlinksldjump"/>
            </p:cNvPr>
            <p:cNvSpPr txBox="1"/>
            <p:nvPr/>
          </p:nvSpPr>
          <p:spPr>
            <a:xfrm>
              <a:off x="5713655" y="4109972"/>
              <a:ext cx="901824" cy="900304"/>
            </a:xfrm>
            <a:prstGeom prst="rect">
              <a:avLst/>
            </a:prstGeom>
            <a:noFill/>
            <a:effectLst>
              <a:outerShdw blurRad="50800" dist="38100" dir="2700000" algn="tl" rotWithShape="0">
                <a:prstClr val="black">
                  <a:alpha val="40000"/>
                </a:prstClr>
              </a:outerShdw>
            </a:effectLst>
          </p:spPr>
          <p:txBody>
            <a:bodyPr wrap="none">
              <a:spAutoFit/>
            </a:bodyPr>
            <a:lstStyle/>
            <a:p>
              <a:pPr>
                <a:defRPr/>
              </a:pPr>
              <a:r>
                <a:rPr lang="en-US" altLang="zh-CN" sz="5300" dirty="0">
                  <a:solidFill>
                    <a:srgbClr val="0070C0"/>
                  </a:solidFill>
                  <a:latin typeface="Impact" panose="020B0806030902050204" pitchFamily="34" charset="0"/>
                </a:rPr>
                <a:t>03</a:t>
              </a:r>
            </a:p>
          </p:txBody>
        </p:sp>
      </p:grpSp>
      <p:sp>
        <p:nvSpPr>
          <p:cNvPr id="22" name="矩形 34"/>
          <p:cNvSpPr/>
          <p:nvPr/>
        </p:nvSpPr>
        <p:spPr bwMode="auto">
          <a:xfrm>
            <a:off x="9317039" y="2393396"/>
            <a:ext cx="2892425" cy="2115648"/>
          </a:xfrm>
          <a:custGeom>
            <a:avLst/>
            <a:gdLst>
              <a:gd name="connsiteX0" fmla="*/ 0 w 1055077"/>
              <a:gd name="connsiteY0" fmla="*/ 0 h 1283968"/>
              <a:gd name="connsiteX1" fmla="*/ 1055077 w 1055077"/>
              <a:gd name="connsiteY1" fmla="*/ 0 h 1283968"/>
              <a:gd name="connsiteX2" fmla="*/ 1055077 w 1055077"/>
              <a:gd name="connsiteY2" fmla="*/ 1283968 h 1283968"/>
              <a:gd name="connsiteX3" fmla="*/ 0 w 1055077"/>
              <a:gd name="connsiteY3" fmla="*/ 1283968 h 1283968"/>
              <a:gd name="connsiteX4" fmla="*/ 0 w 1055077"/>
              <a:gd name="connsiteY4" fmla="*/ 0 h 1283968"/>
              <a:gd name="connsiteX0-1" fmla="*/ 0 w 1606620"/>
              <a:gd name="connsiteY0-2" fmla="*/ 0 h 1283968"/>
              <a:gd name="connsiteX1-3" fmla="*/ 1606620 w 1606620"/>
              <a:gd name="connsiteY1-4" fmla="*/ 0 h 1283968"/>
              <a:gd name="connsiteX2-5" fmla="*/ 1606620 w 1606620"/>
              <a:gd name="connsiteY2-6" fmla="*/ 1283968 h 1283968"/>
              <a:gd name="connsiteX3-7" fmla="*/ 551543 w 1606620"/>
              <a:gd name="connsiteY3-8" fmla="*/ 1283968 h 1283968"/>
              <a:gd name="connsiteX4-9" fmla="*/ 0 w 1606620"/>
              <a:gd name="connsiteY4-10" fmla="*/ 0 h 1283968"/>
              <a:gd name="connsiteX0-11" fmla="*/ 0 w 1833140"/>
              <a:gd name="connsiteY0-12" fmla="*/ 9525 h 1293493"/>
              <a:gd name="connsiteX1-13" fmla="*/ 1833140 w 1833140"/>
              <a:gd name="connsiteY1-14" fmla="*/ 0 h 1293493"/>
              <a:gd name="connsiteX2-15" fmla="*/ 1606620 w 1833140"/>
              <a:gd name="connsiteY2-16" fmla="*/ 1293493 h 1293493"/>
              <a:gd name="connsiteX3-17" fmla="*/ 551543 w 1833140"/>
              <a:gd name="connsiteY3-18" fmla="*/ 1293493 h 1293493"/>
              <a:gd name="connsiteX4-19" fmla="*/ 0 w 1833140"/>
              <a:gd name="connsiteY4-20" fmla="*/ 9525 h 1293493"/>
              <a:gd name="connsiteX0-21" fmla="*/ 0 w 1833140"/>
              <a:gd name="connsiteY0-22" fmla="*/ 9525 h 1293493"/>
              <a:gd name="connsiteX1-23" fmla="*/ 1833140 w 1833140"/>
              <a:gd name="connsiteY1-24" fmla="*/ 0 h 1293493"/>
              <a:gd name="connsiteX2-25" fmla="*/ 1833140 w 1833140"/>
              <a:gd name="connsiteY2-26" fmla="*/ 1293493 h 1293493"/>
              <a:gd name="connsiteX3-27" fmla="*/ 551543 w 1833140"/>
              <a:gd name="connsiteY3-28" fmla="*/ 1293493 h 1293493"/>
              <a:gd name="connsiteX4-29" fmla="*/ 0 w 1833140"/>
              <a:gd name="connsiteY4-30" fmla="*/ 9525 h 1293493"/>
              <a:gd name="connsiteX0-31" fmla="*/ 0 w 1833140"/>
              <a:gd name="connsiteY0-32" fmla="*/ 0 h 1283968"/>
              <a:gd name="connsiteX1-33" fmla="*/ 1833140 w 1833140"/>
              <a:gd name="connsiteY1-34" fmla="*/ 8288 h 1283968"/>
              <a:gd name="connsiteX2-35" fmla="*/ 1833140 w 1833140"/>
              <a:gd name="connsiteY2-36" fmla="*/ 1283968 h 1283968"/>
              <a:gd name="connsiteX3-37" fmla="*/ 551543 w 1833140"/>
              <a:gd name="connsiteY3-38" fmla="*/ 1283968 h 1283968"/>
              <a:gd name="connsiteX4-39" fmla="*/ 0 w 1833140"/>
              <a:gd name="connsiteY4-40" fmla="*/ 0 h 1283968"/>
              <a:gd name="connsiteX0-41" fmla="*/ 0 w 1843227"/>
              <a:gd name="connsiteY0-42" fmla="*/ 3587 h 1287555"/>
              <a:gd name="connsiteX1-43" fmla="*/ 1843227 w 1843227"/>
              <a:gd name="connsiteY1-44" fmla="*/ 0 h 1287555"/>
              <a:gd name="connsiteX2-45" fmla="*/ 1833140 w 1843227"/>
              <a:gd name="connsiteY2-46" fmla="*/ 1287555 h 1287555"/>
              <a:gd name="connsiteX3-47" fmla="*/ 551543 w 1843227"/>
              <a:gd name="connsiteY3-48" fmla="*/ 1287555 h 1287555"/>
              <a:gd name="connsiteX4-49" fmla="*/ 0 w 1843227"/>
              <a:gd name="connsiteY4-50" fmla="*/ 3587 h 1287555"/>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1843227" h="1287555">
                <a:moveTo>
                  <a:pt x="0" y="3587"/>
                </a:moveTo>
                <a:lnTo>
                  <a:pt x="1843227" y="0"/>
                </a:lnTo>
                <a:cubicBezTo>
                  <a:pt x="1839865" y="429185"/>
                  <a:pt x="1836502" y="858370"/>
                  <a:pt x="1833140" y="1287555"/>
                </a:cubicBezTo>
                <a:lnTo>
                  <a:pt x="551543" y="1287555"/>
                </a:lnTo>
                <a:lnTo>
                  <a:pt x="0" y="3587"/>
                </a:lnTo>
                <a:close/>
              </a:path>
            </a:pathLst>
          </a:custGeom>
          <a:solidFill>
            <a:srgbClr val="0070C0"/>
          </a:solidFill>
          <a:ln w="9525" cap="flat" cmpd="sng" algn="ctr">
            <a:noFill/>
            <a:prstDash val="solid"/>
            <a:round/>
            <a:headEnd type="none" w="med" len="med"/>
            <a:tailEnd type="none" w="med" len="med"/>
          </a:ln>
          <a:effectLst>
            <a:outerShdw blurRad="50800" dist="38100" dir="8100000" algn="tr" rotWithShape="0">
              <a:prstClr val="black">
                <a:alpha val="40000"/>
              </a:prstClr>
            </a:outerShdw>
          </a:effectLst>
        </p:spPr>
        <p:txBody>
          <a:bodyPr lIns="121920" tIns="60960" rIns="121920" bIns="60960"/>
          <a:lstStyle/>
          <a:p>
            <a:pPr defTabSz="914400">
              <a:defRPr/>
            </a:pPr>
            <a:endParaRPr lang="zh-CN" altLang="en-US" sz="2400">
              <a:solidFill>
                <a:prstClr val="black"/>
              </a:solidFill>
              <a:latin typeface="Arial" panose="020B0604020202020204" pitchFamily="34" charset="0"/>
              <a:ea typeface="+mn-ea"/>
              <a:cs typeface="+mn-cs"/>
            </a:endParaRPr>
          </a:p>
        </p:txBody>
      </p:sp>
    </p:spTree>
    <p:extLst>
      <p:ext uri="{BB962C8B-B14F-4D97-AF65-F5344CB8AC3E}">
        <p14:creationId xmlns:p14="http://schemas.microsoft.com/office/powerpoint/2010/main" val="2218671177"/>
      </p:ext>
    </p:extLst>
  </p:cSld>
  <p:clrMapOvr>
    <a:masterClrMapping/>
  </p:clrMapOvr>
  <p:transition spd="slow"/>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6" name="矩形 5"/>
              <p:cNvSpPr/>
              <p:nvPr/>
            </p:nvSpPr>
            <p:spPr>
              <a:xfrm>
                <a:off x="259015" y="633349"/>
                <a:ext cx="11658044" cy="4009087"/>
              </a:xfrm>
              <a:prstGeom prst="rect">
                <a:avLst/>
              </a:prstGeom>
            </p:spPr>
            <p:txBody>
              <a:bodyPr wrap="square" lIns="121898" tIns="60948" rIns="121898" bIns="60948">
                <a:spAutoFit/>
              </a:bodyPr>
              <a:lstStyle/>
              <a:p>
                <a:pPr>
                  <a:lnSpc>
                    <a:spcPct val="150000"/>
                  </a:lnSpc>
                  <a:spcAft>
                    <a:spcPts val="0"/>
                  </a:spcAft>
                  <a:tabLst>
                    <a:tab pos="2970530" algn="l"/>
                  </a:tabLst>
                </a:pPr>
                <a:r>
                  <a:rPr lang="zh-CN" altLang="zh-CN" sz="2600" b="1" dirty="0">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　</a:t>
                </a:r>
                <a:r>
                  <a:rPr lang="zh-CN" altLang="zh-CN" sz="2600" b="1" dirty="0">
                    <a:latin typeface="Times New Roman" panose="02020603050405020304" pitchFamily="18" charset="0"/>
                    <a:cs typeface="Times New Roman" panose="02020603050405020304" pitchFamily="18" charset="0"/>
                  </a:rPr>
                  <a:t>粒子通过</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dirty="0">
                    <a:latin typeface="Times New Roman" panose="02020603050405020304" pitchFamily="18" charset="0"/>
                    <a:cs typeface="Times New Roman" panose="02020603050405020304" pitchFamily="18" charset="0"/>
                  </a:rPr>
                  <a:t>、</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dirty="0">
                    <a:latin typeface="Times New Roman" panose="02020603050405020304" pitchFamily="18" charset="0"/>
                    <a:cs typeface="Times New Roman" panose="02020603050405020304" pitchFamily="18" charset="0"/>
                  </a:rPr>
                  <a:t>、</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dirty="0">
                    <a:latin typeface="Times New Roman" panose="02020603050405020304" pitchFamily="18" charset="0"/>
                    <a:cs typeface="Times New Roman" panose="02020603050405020304" pitchFamily="18" charset="0"/>
                  </a:rPr>
                  <a:t>、</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E</a:t>
                </a:r>
                <a:r>
                  <a:rPr lang="zh-CN" altLang="zh-CN" sz="2600" b="1" dirty="0">
                    <a:latin typeface="Times New Roman" panose="02020603050405020304" pitchFamily="18" charset="0"/>
                    <a:cs typeface="Times New Roman" panose="02020603050405020304" pitchFamily="18" charset="0"/>
                  </a:rPr>
                  <a:t>各点的轨迹如图</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由几何关系可知</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从</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dirty="0">
                    <a:latin typeface="Times New Roman" panose="02020603050405020304" pitchFamily="18" charset="0"/>
                    <a:cs typeface="Times New Roman" panose="02020603050405020304" pitchFamily="18" charset="0"/>
                  </a:rPr>
                  <a:t>到</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dirty="0">
                    <a:latin typeface="Times New Roman" panose="02020603050405020304" pitchFamily="18" charset="0"/>
                    <a:cs typeface="Times New Roman" panose="02020603050405020304" pitchFamily="18" charset="0"/>
                  </a:rPr>
                  <a:t>和从</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dirty="0">
                    <a:latin typeface="Times New Roman" panose="02020603050405020304" pitchFamily="18" charset="0"/>
                    <a:cs typeface="Times New Roman" panose="02020603050405020304" pitchFamily="18" charset="0"/>
                  </a:rPr>
                  <a:t>到</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D</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粒子运动轨迹对应的圆心角均为</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180°;</a:t>
                </a:r>
                <a:r>
                  <a:rPr lang="zh-CN" altLang="zh-CN" sz="2600" b="1" dirty="0">
                    <a:latin typeface="Times New Roman" panose="02020603050405020304" pitchFamily="18" charset="0"/>
                    <a:cs typeface="Times New Roman" panose="02020603050405020304" pitchFamily="18" charset="0"/>
                  </a:rPr>
                  <a:t>从</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dirty="0">
                    <a:latin typeface="Times New Roman" panose="02020603050405020304" pitchFamily="18" charset="0"/>
                    <a:cs typeface="Times New Roman" panose="02020603050405020304" pitchFamily="18" charset="0"/>
                  </a:rPr>
                  <a:t>到</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dirty="0">
                    <a:latin typeface="Times New Roman" panose="02020603050405020304" pitchFamily="18" charset="0"/>
                    <a:cs typeface="Times New Roman" panose="02020603050405020304" pitchFamily="18" charset="0"/>
                  </a:rPr>
                  <a:t>和从</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dirty="0">
                    <a:latin typeface="Times New Roman" panose="02020603050405020304" pitchFamily="18" charset="0"/>
                    <a:cs typeface="Times New Roman" panose="02020603050405020304" pitchFamily="18" charset="0"/>
                  </a:rPr>
                  <a:t>到</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粒子运动轨迹对应的圆心角均小于</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180°</a:t>
                </a:r>
                <a:r>
                  <a:rPr lang="zh-CN" altLang="zh-CN" sz="2600" b="1" dirty="0">
                    <a:latin typeface="Times New Roman" panose="02020603050405020304" pitchFamily="18" charset="0"/>
                    <a:cs typeface="Times New Roman" panose="02020603050405020304" pitchFamily="18" charset="0"/>
                  </a:rPr>
                  <a:t>且相等</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带电粒子垂直进入匀强磁场后做匀速圆周运动</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洛伦兹力提供向心力</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有</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q</a:t>
                </a:r>
                <a:r>
                  <a:rPr lang="en-US" altLang="zh-CN" sz="2600" i="1" dirty="0" err="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m</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𝒓</m:t>
                        </m:r>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得</a:t>
                </a:r>
                <a:r>
                  <a:rPr lang="en-US" altLang="zh-CN" sz="2600" i="1" dirty="0">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𝒒𝑩𝒓</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m:t>
                        </m:r>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运动周期</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𝛑</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𝒓</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𝛑</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𝒒𝑩</m:t>
                        </m:r>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周期与速度无关</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粒子均从</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dirty="0">
                    <a:latin typeface="Times New Roman" panose="02020603050405020304" pitchFamily="18" charset="0"/>
                    <a:cs typeface="Times New Roman" panose="02020603050405020304" pitchFamily="18" charset="0"/>
                  </a:rPr>
                  <a:t>点沿纸面向上射入磁场</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运动轨迹对应的</a:t>
                </a:r>
                <a:r>
                  <a:rPr lang="zh-CN" altLang="zh-CN" sz="2600" b="1" dirty="0" smtClean="0">
                    <a:latin typeface="Times New Roman" panose="02020603050405020304" pitchFamily="18" charset="0"/>
                    <a:cs typeface="Times New Roman" panose="02020603050405020304" pitchFamily="18" charset="0"/>
                  </a:rPr>
                  <a:t>圆心角</a:t>
                </a:r>
                <a:endParaRPr lang="en-US" altLang="zh-CN" sz="2600" b="1" dirty="0" smtClean="0">
                  <a:latin typeface="Times New Roman" panose="02020603050405020304" pitchFamily="18" charset="0"/>
                  <a:cs typeface="Times New Roman" panose="02020603050405020304" pitchFamily="18" charset="0"/>
                </a:endParaRPr>
              </a:p>
              <a:p>
                <a:pPr>
                  <a:lnSpc>
                    <a:spcPct val="150000"/>
                  </a:lnSpc>
                  <a:spcAft>
                    <a:spcPts val="0"/>
                  </a:spcAft>
                  <a:tabLst>
                    <a:tab pos="2970530" algn="l"/>
                  </a:tabLst>
                </a:pPr>
                <a:r>
                  <a:rPr lang="zh-CN" altLang="zh-CN" sz="2600" b="1" dirty="0" smtClean="0">
                    <a:latin typeface="Times New Roman" panose="02020603050405020304" pitchFamily="18" charset="0"/>
                    <a:cs typeface="Times New Roman" panose="02020603050405020304" pitchFamily="18" charset="0"/>
                  </a:rPr>
                  <a:t>越</a:t>
                </a:r>
                <a:r>
                  <a:rPr lang="zh-CN" altLang="zh-CN" sz="2600" b="1" dirty="0">
                    <a:latin typeface="Times New Roman" panose="02020603050405020304" pitchFamily="18" charset="0"/>
                    <a:cs typeface="Times New Roman" panose="02020603050405020304" pitchFamily="18" charset="0"/>
                  </a:rPr>
                  <a:t>大</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运动时间越长</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所以</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i="1"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i="1"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D</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&gt;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i="1"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C</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i="1"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故</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dirty="0">
                    <a:latin typeface="Times New Roman" panose="02020603050405020304" pitchFamily="18" charset="0"/>
                    <a:cs typeface="Times New Roman" panose="02020603050405020304" pitchFamily="18" charset="0"/>
                  </a:rPr>
                  <a:t>正确。</a:t>
                </a:r>
                <a:endParaRPr lang="zh-CN" altLang="zh-CN" sz="1150" dirty="0">
                  <a:latin typeface="Calibri" panose="020F0502020204030204" pitchFamily="34" charset="0"/>
                  <a:cs typeface="Times New Roman" panose="02020603050405020304" pitchFamily="18" charset="0"/>
                </a:endParaRPr>
              </a:p>
            </p:txBody>
          </p:sp>
        </mc:Choice>
        <mc:Fallback xmlns="">
          <p:sp>
            <p:nvSpPr>
              <p:cNvPr id="6" name="矩形 5"/>
              <p:cNvSpPr>
                <a:spLocks noRot="1" noChangeAspect="1" noMove="1" noResize="1" noEditPoints="1" noAdjustHandles="1" noChangeArrowheads="1" noChangeShapeType="1" noTextEdit="1"/>
              </p:cNvSpPr>
              <p:nvPr/>
            </p:nvSpPr>
            <p:spPr>
              <a:xfrm>
                <a:off x="259015" y="633349"/>
                <a:ext cx="11658044" cy="4009087"/>
              </a:xfrm>
              <a:prstGeom prst="rect">
                <a:avLst/>
              </a:prstGeom>
              <a:blipFill rotWithShape="0">
                <a:blip r:embed="rId2"/>
                <a:stretch>
                  <a:fillRect l="-680" b="-2432"/>
                </a:stretch>
              </a:blipFill>
            </p:spPr>
            <p:txBody>
              <a:bodyPr/>
              <a:lstStyle/>
              <a:p>
                <a:r>
                  <a:rPr lang="zh-CN" altLang="en-US">
                    <a:noFill/>
                  </a:rPr>
                  <a:t> </a:t>
                </a:r>
              </a:p>
            </p:txBody>
          </p:sp>
        </mc:Fallback>
      </mc:AlternateContent>
      <p:pic>
        <p:nvPicPr>
          <p:cNvPr id="5" name="image177.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903557" y="3593178"/>
            <a:ext cx="2734627" cy="2403569"/>
          </a:xfrm>
          <a:prstGeom prst="rect">
            <a:avLst/>
          </a:prstGeom>
        </p:spPr>
      </p:pic>
    </p:spTree>
    <p:extLst>
      <p:ext uri="{BB962C8B-B14F-4D97-AF65-F5344CB8AC3E}">
        <p14:creationId xmlns:p14="http://schemas.microsoft.com/office/powerpoint/2010/main" val="2050210808"/>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矩形 7"/>
          <p:cNvSpPr/>
          <p:nvPr>
            <p:custDataLst>
              <p:tags r:id="rId1"/>
            </p:custDataLst>
          </p:nvPr>
        </p:nvSpPr>
        <p:spPr>
          <a:xfrm>
            <a:off x="717550" y="1079250"/>
            <a:ext cx="11474450" cy="4096389"/>
          </a:xfrm>
          <a:prstGeom prst="rect">
            <a:avLst/>
          </a:prstGeom>
          <a:solidFill>
            <a:srgbClr val="2E75B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kumimoji="1" lang="zh-CN" altLang="en-US">
              <a:solidFill>
                <a:schemeClr val="accent6">
                  <a:lumMod val="75000"/>
                </a:schemeClr>
              </a:solidFill>
            </a:endParaRPr>
          </a:p>
        </p:txBody>
      </p:sp>
      <p:sp>
        <p:nvSpPr>
          <p:cNvPr id="9" name="五边形 8"/>
          <p:cNvSpPr/>
          <p:nvPr>
            <p:custDataLst>
              <p:tags r:id="rId2"/>
            </p:custDataLst>
          </p:nvPr>
        </p:nvSpPr>
        <p:spPr>
          <a:xfrm>
            <a:off x="4763" y="1079250"/>
            <a:ext cx="3287712" cy="4094802"/>
          </a:xfrm>
          <a:prstGeom prst="homePlate">
            <a:avLst>
              <a:gd name="adj" fmla="val 59526"/>
            </a:avLst>
          </a:prstGeom>
          <a:solidFill>
            <a:srgbClr val="1F4E7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kumimoji="1" lang="zh-CN" altLang="en-US">
              <a:solidFill>
                <a:prstClr val="white"/>
              </a:solidFill>
            </a:endParaRPr>
          </a:p>
        </p:txBody>
      </p:sp>
      <p:sp>
        <p:nvSpPr>
          <p:cNvPr id="10" name="燕尾形 9"/>
          <p:cNvSpPr/>
          <p:nvPr>
            <p:custDataLst>
              <p:tags r:id="rId3"/>
            </p:custDataLst>
          </p:nvPr>
        </p:nvSpPr>
        <p:spPr>
          <a:xfrm>
            <a:off x="1582739" y="1079250"/>
            <a:ext cx="2333625" cy="4096389"/>
          </a:xfrm>
          <a:prstGeom prst="chevron">
            <a:avLst>
              <a:gd name="adj" fmla="val 85127"/>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kumimoji="1" lang="zh-CN" altLang="en-US">
              <a:solidFill>
                <a:prstClr val="black"/>
              </a:solidFill>
            </a:endParaRPr>
          </a:p>
        </p:txBody>
      </p:sp>
      <p:sp>
        <p:nvSpPr>
          <p:cNvPr id="33796" name="文本框 44"/>
          <p:cNvSpPr txBox="1">
            <a:spLocks noChangeArrowheads="1"/>
          </p:cNvSpPr>
          <p:nvPr/>
        </p:nvSpPr>
        <p:spPr bwMode="auto">
          <a:xfrm>
            <a:off x="4368800" y="2598137"/>
            <a:ext cx="6515100" cy="1006242"/>
          </a:xfrm>
          <a:prstGeom prst="rect">
            <a:avLst/>
          </a:prstGeom>
          <a:noFill/>
          <a:ln w="9525">
            <a:noFill/>
            <a:miter lim="800000"/>
          </a:ln>
        </p:spPr>
        <p:txBody>
          <a:bodyPr>
            <a:spAutoFit/>
          </a:bodyPr>
          <a:lstStyle/>
          <a:p>
            <a:r>
              <a:rPr lang="zh-CN" altLang="en-US" sz="60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提升素养能力</a:t>
            </a:r>
          </a:p>
        </p:txBody>
      </p:sp>
      <p:sp>
        <p:nvSpPr>
          <p:cNvPr id="33797" name="文本框 18"/>
          <p:cNvSpPr txBox="1">
            <a:spLocks noChangeArrowheads="1"/>
          </p:cNvSpPr>
          <p:nvPr>
            <p:custDataLst>
              <p:tags r:id="rId4"/>
            </p:custDataLst>
          </p:nvPr>
        </p:nvSpPr>
        <p:spPr bwMode="auto">
          <a:xfrm>
            <a:off x="1104901" y="2341021"/>
            <a:ext cx="1928813" cy="1726800"/>
          </a:xfrm>
          <a:prstGeom prst="rect">
            <a:avLst/>
          </a:prstGeom>
          <a:noFill/>
          <a:ln w="9525">
            <a:noFill/>
            <a:miter lim="800000"/>
          </a:ln>
        </p:spPr>
        <p:txBody>
          <a:bodyPr/>
          <a:lstStyle/>
          <a:p>
            <a:pPr algn="dist"/>
            <a:r>
              <a:rPr kumimoji="1" lang="en-US" altLang="zh-CN" sz="8800" b="1">
                <a:solidFill>
                  <a:srgbClr val="FFFFFF"/>
                </a:solidFill>
                <a:latin typeface="微软雅黑" panose="020B0503020204020204" pitchFamily="34" charset="-122"/>
                <a:ea typeface="微软雅黑" panose="020B0503020204020204" pitchFamily="34" charset="-122"/>
                <a:cs typeface="微软雅黑" panose="020B0503020204020204" pitchFamily="34" charset="-122"/>
              </a:rPr>
              <a:t>3</a:t>
            </a:r>
          </a:p>
        </p:txBody>
      </p:sp>
    </p:spTree>
    <p:extLst>
      <p:ext uri="{BB962C8B-B14F-4D97-AF65-F5344CB8AC3E}">
        <p14:creationId xmlns:p14="http://schemas.microsoft.com/office/powerpoint/2010/main" val="36399590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213273" y="586782"/>
            <a:ext cx="11810444" cy="648230"/>
          </a:xfrm>
          <a:prstGeom prst="rect">
            <a:avLst/>
          </a:prstGeom>
        </p:spPr>
        <p:txBody>
          <a:bodyPr wrap="square" lIns="121898" tIns="60948" rIns="121898" bIns="60948">
            <a:spAutoFit/>
          </a:bodyPr>
          <a:lstStyle/>
          <a:p>
            <a:pPr algn="ctr">
              <a:lnSpc>
                <a:spcPct val="150000"/>
              </a:lnSpc>
              <a:spcAft>
                <a:spcPts val="0"/>
              </a:spcAft>
              <a:tabLst>
                <a:tab pos="2700655" algn="l"/>
              </a:tabLst>
            </a:pPr>
            <a:r>
              <a:rPr lang="en-US" altLang="zh-CN" sz="2600" kern="100" dirty="0">
                <a:latin typeface="Times New Roman"/>
                <a:ea typeface="微软雅黑"/>
                <a:cs typeface="Courier New"/>
              </a:rPr>
              <a:t>A</a:t>
            </a:r>
            <a:r>
              <a:rPr lang="zh-CN" altLang="zh-CN" sz="2600" kern="100" dirty="0">
                <a:latin typeface="Times New Roman"/>
                <a:ea typeface="微软雅黑"/>
                <a:cs typeface="Times New Roman"/>
              </a:rPr>
              <a:t>级　基础对点练</a:t>
            </a:r>
            <a:endParaRPr lang="zh-CN" altLang="zh-CN" sz="1050" kern="100" dirty="0">
              <a:effectLst/>
              <a:latin typeface="宋体"/>
              <a:cs typeface="Courier New"/>
            </a:endParaRPr>
          </a:p>
        </p:txBody>
      </p:sp>
      <p:sp>
        <p:nvSpPr>
          <p:cNvPr id="5" name="TextBox 4"/>
          <p:cNvSpPr txBox="1"/>
          <p:nvPr/>
        </p:nvSpPr>
        <p:spPr>
          <a:xfrm>
            <a:off x="7416768" y="3403600"/>
            <a:ext cx="1080135" cy="553998"/>
          </a:xfrm>
          <a:prstGeom prst="rect">
            <a:avLst/>
          </a:prstGeom>
          <a:noFill/>
        </p:spPr>
        <p:txBody>
          <a:bodyPr wrap="square" rtlCol="0">
            <a:spAutoFit/>
          </a:bodyPr>
          <a:lstStyle/>
          <a:p>
            <a:r>
              <a:rPr lang="en-US" altLang="zh-CN" sz="3000" b="1">
                <a:solidFill>
                  <a:srgbClr val="C00000"/>
                </a:solidFill>
                <a:latin typeface="Times New Roman" pitchFamily="18" charset="0"/>
                <a:ea typeface="华文细黑" pitchFamily="2" charset="-122"/>
                <a:cs typeface="Times New Roman" pitchFamily="18" charset="0"/>
              </a:rPr>
              <a:t>ABD</a:t>
            </a:r>
            <a:endParaRPr lang="zh-CN" altLang="en-US" sz="3000" b="1" dirty="0">
              <a:solidFill>
                <a:srgbClr val="C00000"/>
              </a:solidFill>
              <a:latin typeface="Times New Roman" pitchFamily="18" charset="0"/>
              <a:ea typeface="华文细黑" pitchFamily="2" charset="-122"/>
              <a:cs typeface="Times New Roman" pitchFamily="18" charset="0"/>
            </a:endParaRPr>
          </a:p>
        </p:txBody>
      </p:sp>
      <mc:AlternateContent xmlns:mc="http://schemas.openxmlformats.org/markup-compatibility/2006">
        <mc:Choice xmlns:a14="http://schemas.microsoft.com/office/drawing/2010/main" Requires="a14">
          <p:sp>
            <p:nvSpPr>
              <p:cNvPr id="6" name="矩形 5"/>
              <p:cNvSpPr/>
              <p:nvPr/>
            </p:nvSpPr>
            <p:spPr>
              <a:xfrm>
                <a:off x="94740" y="1256030"/>
                <a:ext cx="11810444" cy="2699689"/>
              </a:xfrm>
              <a:prstGeom prst="rect">
                <a:avLst/>
              </a:prstGeom>
            </p:spPr>
            <p:txBody>
              <a:bodyPr wrap="square" lIns="121898" tIns="60948" rIns="121898" bIns="60948">
                <a:spAutoFit/>
              </a:bodyPr>
              <a:lstStyle/>
              <a:p>
                <a:pPr marL="252000" indent="-457200">
                  <a:spcAft>
                    <a:spcPts val="0"/>
                  </a:spcAft>
                  <a:tabLst>
                    <a:tab pos="2970530" algn="l"/>
                  </a:tabLst>
                </a:pPr>
                <a:r>
                  <a:rPr lang="zh-CN" altLang="zh-CN" sz="2600" b="1" dirty="0">
                    <a:latin typeface="Times New Roman" panose="02020603050405020304" pitchFamily="18" charset="0"/>
                    <a:ea typeface="黑体" panose="02010609060101010101" pitchFamily="49" charset="-122"/>
                    <a:cs typeface="Times New Roman" panose="02020603050405020304" pitchFamily="18" charset="0"/>
                  </a:rPr>
                  <a:t>对点练</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dirty="0">
                    <a:effectLst/>
                    <a:latin typeface="Times New Roman" panose="02020603050405020304" pitchFamily="18" charset="0"/>
                    <a:ea typeface="黑体" panose="02010609060101010101" pitchFamily="49" charset="-122"/>
                    <a:cs typeface="Times New Roman" panose="02020603050405020304" pitchFamily="18" charset="0"/>
                  </a:rPr>
                  <a:t>对洛伦兹力的理解和应用</a:t>
                </a:r>
                <a:endParaRPr lang="zh-CN" altLang="zh-CN" sz="1150" dirty="0">
                  <a:latin typeface="Calibri" panose="020F0502020204030204" pitchFamily="34" charset="0"/>
                  <a:cs typeface="Times New Roman" panose="02020603050405020304" pitchFamily="18" charset="0"/>
                </a:endParaRPr>
              </a:p>
              <a:p>
                <a:pPr marL="252000" indent="-457200">
                  <a:spcAft>
                    <a:spcPts val="0"/>
                  </a:spcAft>
                  <a:tabLst>
                    <a:tab pos="2970530" algn="l"/>
                  </a:tabLst>
                </a:pP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b="1" dirty="0">
                    <a:latin typeface="Times New Roman" panose="02020603050405020304" pitchFamily="18" charset="0"/>
                    <a:cs typeface="Times New Roman" panose="02020603050405020304" pitchFamily="18" charset="0"/>
                  </a:rPr>
                  <a:t>多选</a:t>
                </a:r>
                <a:r>
                  <a:rPr lang="en-US" altLang="zh-CN" sz="2600" dirty="0" smtClean="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smtClean="0">
                    <a:effectLst/>
                    <a:latin typeface="Times New Roman" panose="02020603050405020304" pitchFamily="18" charset="0"/>
                    <a:ea typeface="微软雅黑" panose="020B0503020204020204" pitchFamily="34" charset="-122"/>
                    <a:cs typeface="Times New Roman" panose="02020603050405020304" pitchFamily="18" charset="0"/>
                  </a:rPr>
                  <a:t>地磁场</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可以有效抵御宇宙射线的侵入。不考虑磁偏角</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赤道剖面外地磁场可简化为包围地球厚度为</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的匀强磁场</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方向垂直于该剖面</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如图所示。宇宙射线中对地球危害最大的带电粒子主要是</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β</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粒子。设</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β</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粒子的质量为</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电荷量为</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最大速率为</a:t>
                </a:r>
                <a:r>
                  <a:rPr lang="en-US" altLang="zh-CN" sz="2600" i="1" dirty="0">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𝒆𝑩𝑹</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m:t>
                        </m:r>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地球半径为</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匀强</a:t>
                </a:r>
                <a:r>
                  <a:rPr lang="zh-CN" altLang="zh-CN" sz="2600" dirty="0" smtClean="0">
                    <a:effectLst/>
                    <a:latin typeface="Times New Roman" panose="02020603050405020304" pitchFamily="18" charset="0"/>
                    <a:ea typeface="微软雅黑" panose="020B0503020204020204" pitchFamily="34" charset="-122"/>
                    <a:cs typeface="Times New Roman" panose="02020603050405020304" pitchFamily="18" charset="0"/>
                  </a:rPr>
                  <a:t>磁场</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的磁感应强度为</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dirty="0" smtClean="0">
                    <a:effectLst/>
                    <a:latin typeface="Times New Roman" panose="02020603050405020304" pitchFamily="18" charset="0"/>
                    <a:ea typeface="微软雅黑" panose="020B0503020204020204" pitchFamily="34" charset="-122"/>
                    <a:cs typeface="Times New Roman" panose="02020603050405020304" pitchFamily="18" charset="0"/>
                  </a:rPr>
                  <a:t>,</a:t>
                </a:r>
              </a:p>
              <a:p>
                <a:pPr marL="252000" indent="-457200">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dirty="0" smtClean="0">
                    <a:effectLst/>
                    <a:latin typeface="Times New Roman" panose="02020603050405020304" pitchFamily="18" charset="0"/>
                    <a:ea typeface="微软雅黑" panose="020B0503020204020204" pitchFamily="34" charset="-122"/>
                    <a:cs typeface="Times New Roman" panose="02020603050405020304" pitchFamily="18" charset="0"/>
                  </a:rPr>
                  <a:t>不计</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大气对</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β</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粒子运动的影响</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smtClean="0">
                    <a:effectLst/>
                    <a:latin typeface="Times New Roman" panose="02020603050405020304" pitchFamily="18" charset="0"/>
                    <a:ea typeface="微软雅黑" panose="020B0503020204020204" pitchFamily="34" charset="-122"/>
                    <a:cs typeface="Times New Roman" panose="02020603050405020304" pitchFamily="18" charset="0"/>
                  </a:rPr>
                  <a:t>下列说法</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正确的是</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smtClean="0">
                    <a:effectLst/>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150" dirty="0">
                  <a:latin typeface="Calibri" panose="020F0502020204030204" pitchFamily="34" charset="0"/>
                  <a:cs typeface="Times New Roman" panose="02020603050405020304" pitchFamily="18" charset="0"/>
                </a:endParaRPr>
              </a:p>
            </p:txBody>
          </p:sp>
        </mc:Choice>
        <mc:Fallback>
          <p:sp>
            <p:nvSpPr>
              <p:cNvPr id="6" name="矩形 5"/>
              <p:cNvSpPr>
                <a:spLocks noRot="1" noChangeAspect="1" noMove="1" noResize="1" noEditPoints="1" noAdjustHandles="1" noChangeArrowheads="1" noChangeShapeType="1" noTextEdit="1"/>
              </p:cNvSpPr>
              <p:nvPr/>
            </p:nvSpPr>
            <p:spPr>
              <a:xfrm>
                <a:off x="94740" y="1256030"/>
                <a:ext cx="11810444" cy="2699689"/>
              </a:xfrm>
              <a:prstGeom prst="rect">
                <a:avLst/>
              </a:prstGeom>
              <a:blipFill rotWithShape="0">
                <a:blip r:embed="rId2"/>
                <a:stretch>
                  <a:fillRect l="-671" t="-2257" b="-4063"/>
                </a:stretch>
              </a:blipFill>
            </p:spPr>
            <p:txBody>
              <a:bodyPr/>
              <a:lstStyle/>
              <a:p>
                <a:r>
                  <a:rPr lang="zh-CN" altLang="en-US">
                    <a:noFill/>
                  </a:rPr>
                  <a:t> </a:t>
                </a:r>
              </a:p>
            </p:txBody>
          </p:sp>
        </mc:Fallback>
      </mc:AlternateContent>
      <p:sp>
        <p:nvSpPr>
          <p:cNvPr id="7" name="矩形 6"/>
          <p:cNvSpPr/>
          <p:nvPr/>
        </p:nvSpPr>
        <p:spPr>
          <a:xfrm>
            <a:off x="348740" y="3911854"/>
            <a:ext cx="11658044" cy="2323689"/>
          </a:xfrm>
          <a:prstGeom prst="rect">
            <a:avLst/>
          </a:prstGeom>
        </p:spPr>
        <p:txBody>
          <a:bodyPr wrap="square" lIns="121898" tIns="60948" rIns="121898" bIns="60948">
            <a:spAutoFit/>
          </a:bodyPr>
          <a:lstStyle/>
          <a:p>
            <a:pPr>
              <a:lnSpc>
                <a:spcPct val="11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赤道上空的磁感应强度方向由南指向北</a:t>
            </a:r>
            <a:endParaRPr lang="zh-CN" altLang="zh-CN" sz="1150" dirty="0">
              <a:latin typeface="Calibri" panose="020F0502020204030204" pitchFamily="34" charset="0"/>
              <a:cs typeface="Times New Roman" panose="02020603050405020304" pitchFamily="18" charset="0"/>
            </a:endParaRPr>
          </a:p>
          <a:p>
            <a:pPr>
              <a:lnSpc>
                <a:spcPct val="11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B.β</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粒子指向地心射入磁场</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将向西偏转</a:t>
            </a:r>
            <a:endParaRPr lang="zh-CN" altLang="zh-CN" sz="1150" dirty="0">
              <a:latin typeface="Calibri" panose="020F0502020204030204" pitchFamily="34" charset="0"/>
              <a:cs typeface="Times New Roman" panose="02020603050405020304" pitchFamily="18" charset="0"/>
            </a:endParaRPr>
          </a:p>
          <a:p>
            <a:pPr>
              <a:lnSpc>
                <a:spcPct val="110000"/>
              </a:lnSpc>
              <a:spcAft>
                <a:spcPts val="0"/>
              </a:spcAft>
              <a:tabLst>
                <a:tab pos="2970530" algn="l"/>
              </a:tabLst>
            </a:pPr>
            <a:r>
              <a:rPr lang="en-US" altLang="zh-CN" sz="2600" dirty="0" err="1">
                <a:latin typeface="Times New Roman" panose="02020603050405020304" pitchFamily="18" charset="0"/>
                <a:ea typeface="微软雅黑" panose="020B0503020204020204" pitchFamily="34" charset="-122"/>
                <a:cs typeface="Times New Roman" panose="02020603050405020304" pitchFamily="18" charset="0"/>
              </a:rPr>
              <a:t>C.γ</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射线射入磁场后的偏转方向与</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β</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射线射入磁场后的</a:t>
            </a:r>
            <a:r>
              <a:rPr lang="zh-CN"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偏转</a:t>
            </a:r>
            <a:endPar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endParaRPr>
          </a:p>
          <a:p>
            <a:pPr>
              <a:lnSpc>
                <a:spcPct val="110000"/>
              </a:lnSpc>
              <a:spcAft>
                <a:spcPts val="0"/>
              </a:spcAft>
              <a:tabLst>
                <a:tab pos="2970530" algn="l"/>
              </a:tabLst>
            </a:pPr>
            <a:r>
              <a:rPr lang="zh-CN"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方向</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相反</a:t>
            </a:r>
            <a:endParaRPr lang="zh-CN" altLang="zh-CN" sz="1150" dirty="0">
              <a:latin typeface="Calibri" panose="020F0502020204030204" pitchFamily="34" charset="0"/>
              <a:cs typeface="Times New Roman" panose="02020603050405020304" pitchFamily="18" charset="0"/>
            </a:endParaRPr>
          </a:p>
          <a:p>
            <a:pPr>
              <a:lnSpc>
                <a:spcPct val="11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要使赤道平面内任意方向射入的</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β</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粒子均不能到达地面</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则磁场厚度</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应大于</a:t>
            </a:r>
            <a:r>
              <a:rPr lang="en-US" altLang="zh-CN" sz="2600" dirty="0" err="1">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R</a:t>
            </a:r>
            <a:endParaRPr lang="zh-CN" altLang="zh-CN" sz="1150" dirty="0">
              <a:latin typeface="Calibri" panose="020F0502020204030204" pitchFamily="34" charset="0"/>
              <a:cs typeface="Times New Roman" panose="02020603050405020304" pitchFamily="18" charset="0"/>
            </a:endParaRPr>
          </a:p>
        </p:txBody>
      </p:sp>
      <p:pic>
        <p:nvPicPr>
          <p:cNvPr id="8" name="image179.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719344" y="2996946"/>
            <a:ext cx="2789237" cy="2238711"/>
          </a:xfrm>
          <a:prstGeom prst="rect">
            <a:avLst/>
          </a:prstGeom>
        </p:spPr>
      </p:pic>
    </p:spTree>
    <p:extLst>
      <p:ext uri="{BB962C8B-B14F-4D97-AF65-F5344CB8AC3E}">
        <p14:creationId xmlns:p14="http://schemas.microsoft.com/office/powerpoint/2010/main" val="3248817943"/>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5" name="矩形 4"/>
              <p:cNvSpPr/>
              <p:nvPr/>
            </p:nvSpPr>
            <p:spPr>
              <a:xfrm>
                <a:off x="247140" y="653489"/>
                <a:ext cx="8274560" cy="3924320"/>
              </a:xfrm>
              <a:prstGeom prst="rect">
                <a:avLst/>
              </a:prstGeom>
            </p:spPr>
            <p:txBody>
              <a:bodyPr wrap="square" lIns="121898" tIns="60948" rIns="121898" bIns="60948">
                <a:spAutoFit/>
              </a:bodyPr>
              <a:lstStyle/>
              <a:p>
                <a:pPr>
                  <a:lnSpc>
                    <a:spcPct val="150000"/>
                  </a:lnSpc>
                  <a:spcAft>
                    <a:spcPts val="0"/>
                  </a:spcAft>
                  <a:tabLst>
                    <a:tab pos="297053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　</a:t>
                </a:r>
                <a:r>
                  <a:rPr lang="zh-CN" altLang="zh-CN" sz="2600" b="1">
                    <a:latin typeface="Times New Roman" panose="02020603050405020304" pitchFamily="18" charset="0"/>
                    <a:cs typeface="Times New Roman" panose="02020603050405020304" pitchFamily="18" charset="0"/>
                  </a:rPr>
                  <a:t>赤道上空的磁感应强度方向由地理南极指向地理北极</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正确</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根据左手定则可知</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,β</a:t>
                </a:r>
                <a:r>
                  <a:rPr lang="zh-CN" altLang="zh-CN" sz="2600" b="1">
                    <a:latin typeface="Times New Roman" panose="02020603050405020304" pitchFamily="18" charset="0"/>
                    <a:cs typeface="Times New Roman" panose="02020603050405020304" pitchFamily="18" charset="0"/>
                  </a:rPr>
                  <a:t>粒子指向地心射入磁场</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将向西偏转</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正确</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;γ</a:t>
                </a:r>
                <a:r>
                  <a:rPr lang="zh-CN" altLang="zh-CN" sz="2600" b="1">
                    <a:latin typeface="Times New Roman" panose="02020603050405020304" pitchFamily="18" charset="0"/>
                    <a:cs typeface="Times New Roman" panose="02020603050405020304" pitchFamily="18" charset="0"/>
                  </a:rPr>
                  <a:t>射线不带电</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射入磁场后不偏转</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a:latin typeface="Times New Roman" panose="02020603050405020304" pitchFamily="18" charset="0"/>
                    <a:cs typeface="Times New Roman" panose="02020603050405020304" pitchFamily="18" charset="0"/>
                  </a:rPr>
                  <a:t>错误</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;β</a:t>
                </a:r>
                <a:r>
                  <a:rPr lang="zh-CN" altLang="zh-CN" sz="2600" b="1">
                    <a:latin typeface="Times New Roman" panose="02020603050405020304" pitchFamily="18" charset="0"/>
                    <a:cs typeface="Times New Roman" panose="02020603050405020304" pitchFamily="18" charset="0"/>
                  </a:rPr>
                  <a:t>粒子在磁场中的最大半径</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𝒎𝒗</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𝒆𝑩</m:t>
                        </m:r>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则要使赤道平面内任意方向射入的</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β</a:t>
                </a:r>
                <a:r>
                  <a:rPr lang="zh-CN" altLang="zh-CN" sz="2600" b="1">
                    <a:latin typeface="Times New Roman" panose="02020603050405020304" pitchFamily="18" charset="0"/>
                    <a:cs typeface="Times New Roman" panose="02020603050405020304" pitchFamily="18" charset="0"/>
                  </a:rPr>
                  <a:t>粒子均不能到达地面</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则磁场厚度</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a:latin typeface="Times New Roman" panose="02020603050405020304" pitchFamily="18" charset="0"/>
                    <a:cs typeface="Times New Roman" panose="02020603050405020304" pitchFamily="18" charset="0"/>
                  </a:rPr>
                  <a:t>应大于</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a:latin typeface="Times New Roman" panose="02020603050405020304" pitchFamily="18" charset="0"/>
                    <a:cs typeface="Times New Roman" panose="02020603050405020304" pitchFamily="18" charset="0"/>
                  </a:rPr>
                  <a:t>正确。</a:t>
                </a:r>
                <a:endParaRPr lang="zh-CN" altLang="zh-CN" sz="1150">
                  <a:latin typeface="Calibri" panose="020F0502020204030204" pitchFamily="34" charset="0"/>
                  <a:cs typeface="Times New Roman" panose="02020603050405020304" pitchFamily="18" charset="0"/>
                </a:endParaRPr>
              </a:p>
            </p:txBody>
          </p:sp>
        </mc:Choice>
        <mc:Fallback xmlns="">
          <p:sp>
            <p:nvSpPr>
              <p:cNvPr id="5" name="矩形 4"/>
              <p:cNvSpPr>
                <a:spLocks noRot="1" noChangeAspect="1" noMove="1" noResize="1" noEditPoints="1" noAdjustHandles="1" noChangeArrowheads="1" noChangeShapeType="1" noTextEdit="1"/>
              </p:cNvSpPr>
              <p:nvPr/>
            </p:nvSpPr>
            <p:spPr>
              <a:xfrm>
                <a:off x="247140" y="653489"/>
                <a:ext cx="8274560" cy="3924320"/>
              </a:xfrm>
              <a:prstGeom prst="rect">
                <a:avLst/>
              </a:prstGeom>
              <a:blipFill rotWithShape="0">
                <a:blip r:embed="rId2"/>
                <a:stretch>
                  <a:fillRect l="-958" r="-1695" b="-776"/>
                </a:stretch>
              </a:blipFill>
            </p:spPr>
            <p:txBody>
              <a:bodyPr/>
              <a:lstStyle/>
              <a:p>
                <a:r>
                  <a:rPr lang="zh-CN" altLang="en-US">
                    <a:noFill/>
                  </a:rPr>
                  <a:t> </a:t>
                </a:r>
              </a:p>
            </p:txBody>
          </p:sp>
        </mc:Fallback>
      </mc:AlternateContent>
      <p:pic>
        <p:nvPicPr>
          <p:cNvPr id="3" name="image179.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719344" y="1052703"/>
            <a:ext cx="2789237" cy="2238711"/>
          </a:xfrm>
          <a:prstGeom prst="rect">
            <a:avLst/>
          </a:prstGeom>
        </p:spPr>
      </p:pic>
    </p:spTree>
    <p:extLst>
      <p:ext uri="{BB962C8B-B14F-4D97-AF65-F5344CB8AC3E}">
        <p14:creationId xmlns:p14="http://schemas.microsoft.com/office/powerpoint/2010/main" val="1426579886"/>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4"/>
          <p:cNvSpPr txBox="1"/>
          <p:nvPr/>
        </p:nvSpPr>
        <p:spPr>
          <a:xfrm>
            <a:off x="6730587" y="2582775"/>
            <a:ext cx="1080135" cy="553998"/>
          </a:xfrm>
          <a:prstGeom prst="rect">
            <a:avLst/>
          </a:prstGeom>
          <a:noFill/>
        </p:spPr>
        <p:txBody>
          <a:bodyPr wrap="square" rtlCol="0">
            <a:spAutoFit/>
          </a:bodyPr>
          <a:lstStyle/>
          <a:p>
            <a:r>
              <a:rPr lang="en-US" altLang="zh-CN" sz="3000" b="1" dirty="0">
                <a:solidFill>
                  <a:srgbClr val="C00000"/>
                </a:solidFill>
                <a:latin typeface="Times New Roman" pitchFamily="18" charset="0"/>
                <a:ea typeface="华文细黑" pitchFamily="2" charset="-122"/>
                <a:cs typeface="Times New Roman" pitchFamily="18" charset="0"/>
              </a:rPr>
              <a:t>C</a:t>
            </a:r>
            <a:endParaRPr lang="zh-CN" altLang="en-US" sz="3000" b="1" dirty="0">
              <a:solidFill>
                <a:srgbClr val="C00000"/>
              </a:solidFill>
              <a:latin typeface="Times New Roman" pitchFamily="18" charset="0"/>
              <a:ea typeface="华文细黑" pitchFamily="2" charset="-122"/>
              <a:cs typeface="Times New Roman" pitchFamily="18" charset="0"/>
            </a:endParaRPr>
          </a:p>
        </p:txBody>
      </p:sp>
      <p:sp>
        <p:nvSpPr>
          <p:cNvPr id="5" name="矩形 4"/>
          <p:cNvSpPr/>
          <p:nvPr/>
        </p:nvSpPr>
        <p:spPr>
          <a:xfrm>
            <a:off x="94740" y="629665"/>
            <a:ext cx="11810444" cy="2459560"/>
          </a:xfrm>
          <a:prstGeom prst="rect">
            <a:avLst/>
          </a:prstGeom>
        </p:spPr>
        <p:txBody>
          <a:bodyPr wrap="square" lIns="121898" tIns="60948" rIns="121898" bIns="60948">
            <a:spAutoFit/>
          </a:bodyPr>
          <a:lstStyle/>
          <a:p>
            <a:pPr marL="252000" indent="-457200">
              <a:lnSpc>
                <a:spcPct val="150000"/>
              </a:lnSpc>
              <a:spcAft>
                <a:spcPts val="0"/>
              </a:spcAft>
              <a:tabLst>
                <a:tab pos="2970530" algn="l"/>
              </a:tabLst>
            </a:pP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一</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束</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γ</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射线从气泡室底部进入而没有留下痕迹</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气泡室中充满液态氢。这束</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γ</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射线从一个氢原子中打出一个电子</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同时</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γ</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光子自身转变成一对正、负电子对</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分别称为正电子、负电子</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其径迹如图所示。已知匀强磁场的方向垂直照片平面向里</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正、负电子质量相等</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则下列说法正确的是</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dirty="0">
              <a:latin typeface="Calibri" panose="020F0502020204030204" pitchFamily="34" charset="0"/>
              <a:cs typeface="Times New Roman" panose="02020603050405020304" pitchFamily="18" charset="0"/>
            </a:endParaRPr>
          </a:p>
        </p:txBody>
      </p:sp>
      <p:sp>
        <p:nvSpPr>
          <p:cNvPr id="6" name="矩形 5"/>
          <p:cNvSpPr/>
          <p:nvPr/>
        </p:nvSpPr>
        <p:spPr>
          <a:xfrm>
            <a:off x="297940" y="3129710"/>
            <a:ext cx="11658044" cy="2459560"/>
          </a:xfrm>
          <a:prstGeom prst="rect">
            <a:avLst/>
          </a:prstGeom>
        </p:spPr>
        <p:txBody>
          <a:bodyPr wrap="square" lIns="121898" tIns="60948" rIns="121898" bIns="60948">
            <a:spAutoFit/>
          </a:bodyPr>
          <a:lstStyle/>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左侧螺旋轨迹为负电子运动的轨迹</a:t>
            </a:r>
            <a:endParaRPr lang="zh-CN" altLang="zh-CN" sz="115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正、负电子所受洛伦兹力大小时刻相等</a:t>
            </a:r>
            <a:endParaRPr lang="zh-CN" altLang="zh-CN" sz="115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分离瞬间</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正电子速度大于负电子速度</a:t>
            </a:r>
            <a:endParaRPr lang="zh-CN" altLang="zh-CN" sz="115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正、负电子和被打出的电子的动能均保持不变</a:t>
            </a:r>
            <a:endParaRPr lang="zh-CN" altLang="zh-CN" sz="1150">
              <a:latin typeface="Calibri" panose="020F0502020204030204" pitchFamily="34" charset="0"/>
              <a:cs typeface="Times New Roman" panose="02020603050405020304" pitchFamily="18" charset="0"/>
            </a:endParaRPr>
          </a:p>
        </p:txBody>
      </p:sp>
      <p:pic>
        <p:nvPicPr>
          <p:cNvPr id="7" name="image181.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172956" y="3212646"/>
            <a:ext cx="2485580" cy="1645877"/>
          </a:xfrm>
          <a:prstGeom prst="rect">
            <a:avLst/>
          </a:prstGeom>
        </p:spPr>
      </p:pic>
    </p:spTree>
    <p:extLst>
      <p:ext uri="{BB962C8B-B14F-4D97-AF65-F5344CB8AC3E}">
        <p14:creationId xmlns:p14="http://schemas.microsoft.com/office/powerpoint/2010/main" val="320616295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矩形 2"/>
              <p:cNvSpPr/>
              <p:nvPr/>
            </p:nvSpPr>
            <p:spPr>
              <a:xfrm>
                <a:off x="247140" y="653489"/>
                <a:ext cx="11658044" cy="5435887"/>
              </a:xfrm>
              <a:prstGeom prst="rect">
                <a:avLst/>
              </a:prstGeom>
            </p:spPr>
            <p:txBody>
              <a:bodyPr wrap="square" lIns="121898" tIns="60948" rIns="121898" bIns="60948">
                <a:spAutoFit/>
              </a:bodyPr>
              <a:lstStyle/>
              <a:p>
                <a:pPr>
                  <a:lnSpc>
                    <a:spcPct val="140000"/>
                  </a:lnSpc>
                  <a:spcAft>
                    <a:spcPts val="0"/>
                  </a:spcAft>
                  <a:tabLst>
                    <a:tab pos="2970530" algn="l"/>
                  </a:tabLst>
                </a:pPr>
                <a:r>
                  <a:rPr lang="zh-CN" altLang="zh-CN" sz="2600" b="1" dirty="0">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　</a:t>
                </a:r>
                <a:r>
                  <a:rPr lang="zh-CN" altLang="zh-CN" sz="2600" b="1" dirty="0">
                    <a:latin typeface="Times New Roman" panose="02020603050405020304" pitchFamily="18" charset="0"/>
                    <a:cs typeface="Times New Roman" panose="02020603050405020304" pitchFamily="18" charset="0"/>
                  </a:rPr>
                  <a:t>匀强磁场的方向垂直照片平面向里</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根据粒子运动轨迹结合左手定则可知</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左侧螺旋轨迹为正电子运动的轨迹</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右侧螺旋轨迹为负电子运动的轨迹</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故</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dirty="0">
                    <a:latin typeface="Times New Roman" panose="02020603050405020304" pitchFamily="18" charset="0"/>
                    <a:cs typeface="Times New Roman" panose="02020603050405020304" pitchFamily="18" charset="0"/>
                  </a:rPr>
                  <a:t>错误</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根据洛伦兹力提供向心力有</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i="1" dirty="0" err="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m</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𝒓</m:t>
                        </m:r>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解得</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𝒎𝒗</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𝒆𝑩</m:t>
                        </m:r>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根据运动轨迹可知正电子与负电子分离瞬间</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左侧正电子的轨迹半径大于右侧负电子的轨迹半径</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故分离瞬间</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正电子速度大于负电子速度</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由电子所受洛伦兹力大小</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i="1" dirty="0" err="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dirty="0">
                    <a:latin typeface="Times New Roman" panose="02020603050405020304" pitchFamily="18" charset="0"/>
                    <a:cs typeface="Times New Roman" panose="02020603050405020304" pitchFamily="18" charset="0"/>
                  </a:rPr>
                  <a:t>可知</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正电子、负电子所受洛伦兹力大小不是时刻相等</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故</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dirty="0">
                    <a:latin typeface="Times New Roman" panose="02020603050405020304" pitchFamily="18" charset="0"/>
                    <a:cs typeface="Times New Roman" panose="02020603050405020304" pitchFamily="18" charset="0"/>
                  </a:rPr>
                  <a:t>错误</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dirty="0">
                    <a:latin typeface="Times New Roman" panose="02020603050405020304" pitchFamily="18" charset="0"/>
                    <a:cs typeface="Times New Roman" panose="02020603050405020304" pitchFamily="18" charset="0"/>
                  </a:rPr>
                  <a:t>正确</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正、</a:t>
                </a:r>
                <a:r>
                  <a:rPr lang="zh-CN" altLang="zh-CN" sz="2600" b="1" dirty="0" smtClean="0">
                    <a:latin typeface="Times New Roman" panose="02020603050405020304" pitchFamily="18" charset="0"/>
                    <a:cs typeface="Times New Roman" panose="02020603050405020304" pitchFamily="18" charset="0"/>
                  </a:rPr>
                  <a:t>负电</a:t>
                </a:r>
                <a:endParaRPr lang="en-US" altLang="zh-CN" sz="2600" b="1" dirty="0" smtClean="0">
                  <a:latin typeface="Times New Roman" panose="02020603050405020304" pitchFamily="18" charset="0"/>
                  <a:cs typeface="Times New Roman" panose="02020603050405020304" pitchFamily="18" charset="0"/>
                </a:endParaRPr>
              </a:p>
              <a:p>
                <a:pPr>
                  <a:lnSpc>
                    <a:spcPct val="140000"/>
                  </a:lnSpc>
                  <a:spcAft>
                    <a:spcPts val="0"/>
                  </a:spcAft>
                  <a:tabLst>
                    <a:tab pos="2970530" algn="l"/>
                  </a:tabLst>
                </a:pPr>
                <a:r>
                  <a:rPr lang="zh-CN" altLang="zh-CN" sz="2600" b="1" dirty="0" smtClean="0">
                    <a:latin typeface="Times New Roman" panose="02020603050405020304" pitchFamily="18" charset="0"/>
                    <a:cs typeface="Times New Roman" panose="02020603050405020304" pitchFamily="18" charset="0"/>
                  </a:rPr>
                  <a:t>子</a:t>
                </a:r>
                <a:r>
                  <a:rPr lang="zh-CN" altLang="zh-CN" sz="2600" b="1" dirty="0">
                    <a:latin typeface="Times New Roman" panose="02020603050405020304" pitchFamily="18" charset="0"/>
                    <a:cs typeface="Times New Roman" panose="02020603050405020304" pitchFamily="18" charset="0"/>
                  </a:rPr>
                  <a:t>在气泡室运动时</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根据轨迹可知运动的轨迹半径逐渐减小</a:t>
                </a:r>
                <a:r>
                  <a:rPr lang="en-US" altLang="zh-CN" sz="2600" dirty="0" smtClean="0">
                    <a:effectLst/>
                    <a:latin typeface="Times New Roman" panose="02020603050405020304" pitchFamily="18" charset="0"/>
                    <a:ea typeface="微软雅黑" panose="020B0503020204020204" pitchFamily="34" charset="-122"/>
                    <a:cs typeface="Times New Roman" panose="02020603050405020304" pitchFamily="18" charset="0"/>
                  </a:rPr>
                  <a:t>,</a:t>
                </a:r>
              </a:p>
              <a:p>
                <a:pPr>
                  <a:lnSpc>
                    <a:spcPct val="140000"/>
                  </a:lnSpc>
                  <a:spcAft>
                    <a:spcPts val="0"/>
                  </a:spcAft>
                  <a:tabLst>
                    <a:tab pos="2970530" algn="l"/>
                  </a:tabLst>
                </a:pPr>
                <a:r>
                  <a:rPr lang="zh-CN" altLang="zh-CN" sz="2600" b="1" dirty="0" smtClean="0">
                    <a:latin typeface="Times New Roman" panose="02020603050405020304" pitchFamily="18" charset="0"/>
                    <a:cs typeface="Times New Roman" panose="02020603050405020304" pitchFamily="18" charset="0"/>
                  </a:rPr>
                  <a:t>则</a:t>
                </a:r>
                <a:r>
                  <a:rPr lang="zh-CN" altLang="zh-CN" sz="2600" b="1" dirty="0">
                    <a:latin typeface="Times New Roman" panose="02020603050405020304" pitchFamily="18" charset="0"/>
                    <a:cs typeface="Times New Roman" panose="02020603050405020304" pitchFamily="18" charset="0"/>
                  </a:rPr>
                  <a:t>速度逐渐减小</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动能逐渐减少</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被打出的电子在气泡室中</a:t>
                </a:r>
                <a:r>
                  <a:rPr lang="zh-CN" altLang="zh-CN" sz="2600" b="1" dirty="0" smtClean="0">
                    <a:latin typeface="Times New Roman" panose="02020603050405020304" pitchFamily="18" charset="0"/>
                    <a:cs typeface="Times New Roman" panose="02020603050405020304" pitchFamily="18" charset="0"/>
                  </a:rPr>
                  <a:t>克</a:t>
                </a:r>
                <a:endParaRPr lang="en-US" altLang="zh-CN" sz="2600" b="1" dirty="0" smtClean="0">
                  <a:latin typeface="Times New Roman" panose="02020603050405020304" pitchFamily="18" charset="0"/>
                  <a:cs typeface="Times New Roman" panose="02020603050405020304" pitchFamily="18" charset="0"/>
                </a:endParaRPr>
              </a:p>
              <a:p>
                <a:pPr>
                  <a:lnSpc>
                    <a:spcPct val="140000"/>
                  </a:lnSpc>
                  <a:spcAft>
                    <a:spcPts val="0"/>
                  </a:spcAft>
                  <a:tabLst>
                    <a:tab pos="2970530" algn="l"/>
                  </a:tabLst>
                </a:pPr>
                <a:r>
                  <a:rPr lang="zh-CN" altLang="zh-CN" sz="2600" b="1" dirty="0" smtClean="0">
                    <a:latin typeface="Times New Roman" panose="02020603050405020304" pitchFamily="18" charset="0"/>
                    <a:cs typeface="Times New Roman" panose="02020603050405020304" pitchFamily="18" charset="0"/>
                  </a:rPr>
                  <a:t>服</a:t>
                </a:r>
                <a:r>
                  <a:rPr lang="zh-CN" altLang="zh-CN" sz="2600" b="1" dirty="0">
                    <a:latin typeface="Times New Roman" panose="02020603050405020304" pitchFamily="18" charset="0"/>
                    <a:cs typeface="Times New Roman" panose="02020603050405020304" pitchFamily="18" charset="0"/>
                  </a:rPr>
                  <a:t>阻力做功</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动能也逐渐减少</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故</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dirty="0">
                    <a:latin typeface="Times New Roman" panose="02020603050405020304" pitchFamily="18" charset="0"/>
                    <a:cs typeface="Times New Roman" panose="02020603050405020304" pitchFamily="18" charset="0"/>
                  </a:rPr>
                  <a:t>错误。</a:t>
                </a:r>
                <a:endParaRPr lang="zh-CN" altLang="zh-CN" sz="1150" dirty="0">
                  <a:latin typeface="Calibri" panose="020F0502020204030204" pitchFamily="34" charset="0"/>
                  <a:cs typeface="Times New Roman" panose="02020603050405020304" pitchFamily="18" charset="0"/>
                </a:endParaRPr>
              </a:p>
            </p:txBody>
          </p:sp>
        </mc:Choice>
        <mc:Fallback xmlns="">
          <p:sp>
            <p:nvSpPr>
              <p:cNvPr id="3" name="矩形 2"/>
              <p:cNvSpPr>
                <a:spLocks noRot="1" noChangeAspect="1" noMove="1" noResize="1" noEditPoints="1" noAdjustHandles="1" noChangeArrowheads="1" noChangeShapeType="1" noTextEdit="1"/>
              </p:cNvSpPr>
              <p:nvPr/>
            </p:nvSpPr>
            <p:spPr>
              <a:xfrm>
                <a:off x="247140" y="653489"/>
                <a:ext cx="11658044" cy="5435887"/>
              </a:xfrm>
              <a:prstGeom prst="rect">
                <a:avLst/>
              </a:prstGeom>
              <a:blipFill rotWithShape="0">
                <a:blip r:embed="rId2"/>
                <a:stretch>
                  <a:fillRect l="-680" r="-941" b="-1570"/>
                </a:stretch>
              </a:blipFill>
            </p:spPr>
            <p:txBody>
              <a:bodyPr/>
              <a:lstStyle/>
              <a:p>
                <a:r>
                  <a:rPr lang="zh-CN" altLang="en-US">
                    <a:noFill/>
                  </a:rPr>
                  <a:t> </a:t>
                </a:r>
              </a:p>
            </p:txBody>
          </p:sp>
        </mc:Fallback>
      </mc:AlternateContent>
      <p:pic>
        <p:nvPicPr>
          <p:cNvPr id="4" name="image181.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172956" y="3861054"/>
            <a:ext cx="2485580" cy="1645877"/>
          </a:xfrm>
          <a:prstGeom prst="rect">
            <a:avLst/>
          </a:prstGeom>
        </p:spPr>
      </p:pic>
    </p:spTree>
    <p:extLst>
      <p:ext uri="{BB962C8B-B14F-4D97-AF65-F5344CB8AC3E}">
        <p14:creationId xmlns:p14="http://schemas.microsoft.com/office/powerpoint/2010/main" val="266764577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4"/>
          <p:cNvSpPr txBox="1"/>
          <p:nvPr/>
        </p:nvSpPr>
        <p:spPr>
          <a:xfrm>
            <a:off x="986885" y="3129129"/>
            <a:ext cx="1080135" cy="553998"/>
          </a:xfrm>
          <a:prstGeom prst="rect">
            <a:avLst/>
          </a:prstGeom>
          <a:noFill/>
        </p:spPr>
        <p:txBody>
          <a:bodyPr wrap="square" rtlCol="0">
            <a:spAutoFit/>
          </a:bodyPr>
          <a:lstStyle/>
          <a:p>
            <a:r>
              <a:rPr lang="en-US" altLang="zh-CN" sz="3000" b="1">
                <a:solidFill>
                  <a:srgbClr val="C00000"/>
                </a:solidFill>
                <a:latin typeface="Times New Roman" pitchFamily="18" charset="0"/>
                <a:ea typeface="华文细黑" pitchFamily="2" charset="-122"/>
                <a:cs typeface="Times New Roman" pitchFamily="18" charset="0"/>
              </a:rPr>
              <a:t>A</a:t>
            </a:r>
            <a:endParaRPr lang="zh-CN" altLang="en-US" sz="3000" b="1" dirty="0">
              <a:solidFill>
                <a:srgbClr val="C00000"/>
              </a:solidFill>
              <a:latin typeface="Times New Roman" pitchFamily="18" charset="0"/>
              <a:ea typeface="华文细黑" pitchFamily="2" charset="-122"/>
              <a:cs typeface="Times New Roman" pitchFamily="18" charset="0"/>
            </a:endParaRPr>
          </a:p>
        </p:txBody>
      </p:sp>
      <p:sp>
        <p:nvSpPr>
          <p:cNvPr id="5" name="矩形 4"/>
          <p:cNvSpPr/>
          <p:nvPr/>
        </p:nvSpPr>
        <p:spPr>
          <a:xfrm>
            <a:off x="94740" y="629665"/>
            <a:ext cx="11810444" cy="3059724"/>
          </a:xfrm>
          <a:prstGeom prst="rect">
            <a:avLst/>
          </a:prstGeom>
        </p:spPr>
        <p:txBody>
          <a:bodyPr wrap="square" lIns="121898" tIns="60948" rIns="121898" bIns="60948">
            <a:spAutoFit/>
          </a:bodyPr>
          <a:lstStyle/>
          <a:p>
            <a:pPr marL="252000" indent="-457200">
              <a:lnSpc>
                <a:spcPct val="150000"/>
              </a:lnSpc>
              <a:spcAft>
                <a:spcPts val="0"/>
              </a:spcAft>
              <a:tabLst>
                <a:tab pos="2970530" algn="l"/>
              </a:tabLst>
            </a:pPr>
            <a:r>
              <a:rPr lang="zh-CN" altLang="zh-CN" sz="2600" b="1" dirty="0">
                <a:latin typeface="Times New Roman" panose="02020603050405020304" pitchFamily="18" charset="0"/>
                <a:ea typeface="黑体" panose="02010609060101010101" pitchFamily="49" charset="-122"/>
                <a:cs typeface="Times New Roman" panose="02020603050405020304" pitchFamily="18" charset="0"/>
              </a:rPr>
              <a:t>对点练</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dirty="0">
                <a:latin typeface="Times New Roman" panose="02020603050405020304" pitchFamily="18" charset="0"/>
                <a:ea typeface="黑体" panose="02010609060101010101" pitchFamily="49" charset="-122"/>
                <a:cs typeface="Times New Roman" panose="02020603050405020304" pitchFamily="18" charset="0"/>
              </a:rPr>
              <a:t>带电粒子在匀强磁场中的运动</a:t>
            </a:r>
            <a:endParaRPr lang="zh-CN" altLang="zh-CN" sz="1150" dirty="0">
              <a:latin typeface="Calibri" panose="020F0502020204030204" pitchFamily="34" charset="0"/>
              <a:cs typeface="Times New Roman" panose="02020603050405020304" pitchFamily="18" charset="0"/>
            </a:endParaRPr>
          </a:p>
          <a:p>
            <a:pPr marL="252000" indent="-457200">
              <a:lnSpc>
                <a:spcPct val="150000"/>
              </a:lnSpc>
              <a:spcAft>
                <a:spcPts val="0"/>
              </a:spcAft>
              <a:tabLst>
                <a:tab pos="2970530" algn="l"/>
              </a:tabLst>
            </a:pP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3.(</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2025·</a:t>
            </a:r>
            <a:r>
              <a:rPr lang="zh-CN" altLang="zh-CN" sz="2600" b="1" dirty="0">
                <a:latin typeface="Times New Roman" panose="02020603050405020304" pitchFamily="18" charset="0"/>
                <a:cs typeface="Times New Roman" panose="02020603050405020304" pitchFamily="18" charset="0"/>
              </a:rPr>
              <a:t>新课标卷</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,5)</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如图</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正方形</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abcd</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内有方向垂直于纸面的匀强磁场</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电子在纸面内从顶点</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以速度</a:t>
            </a:r>
            <a:r>
              <a:rPr lang="en-US" altLang="zh-CN" sz="2600" i="1" dirty="0" err="1">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0</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射入磁场</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速度方向垂直于</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ab</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。磁感应强度的大小不同时</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电子可分别从</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ab</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边的中点、</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点和</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点射出</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在磁场中运动的时间分别为</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和</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3</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则</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dirty="0">
              <a:latin typeface="Calibri" panose="020F0502020204030204" pitchFamily="34" charset="0"/>
              <a:cs typeface="Times New Roman" panose="02020603050405020304" pitchFamily="18" charset="0"/>
            </a:endParaRPr>
          </a:p>
        </p:txBody>
      </p:sp>
      <p:sp>
        <p:nvSpPr>
          <p:cNvPr id="6" name="矩形 5"/>
          <p:cNvSpPr/>
          <p:nvPr/>
        </p:nvSpPr>
        <p:spPr>
          <a:xfrm>
            <a:off x="272540" y="3631158"/>
            <a:ext cx="11658044" cy="923305"/>
          </a:xfrm>
          <a:prstGeom prst="rect">
            <a:avLst/>
          </a:prstGeom>
        </p:spPr>
        <p:txBody>
          <a:bodyPr wrap="square" lIns="121898" tIns="60948" rIns="121898" bIns="60948">
            <a:spAutoFit/>
          </a:bodyPr>
          <a:lstStyle/>
          <a:p>
            <a:pPr>
              <a:spcAft>
                <a:spcPts val="0"/>
              </a:spcAft>
              <a:tabLst>
                <a:tab pos="2970530" algn="l"/>
              </a:tabLst>
            </a:pPr>
            <a:r>
              <a:rPr lang="en-US" altLang="zh-CN" sz="2600" dirty="0" err="1">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&lt;</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3</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err="1">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&lt;</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&lt;</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3</a:t>
            </a:r>
            <a:endParaRPr lang="zh-CN" altLang="zh-CN" sz="1150" dirty="0">
              <a:latin typeface="Calibri" panose="020F0502020204030204" pitchFamily="34" charset="0"/>
              <a:cs typeface="Times New Roman" panose="02020603050405020304" pitchFamily="18" charset="0"/>
            </a:endParaRPr>
          </a:p>
          <a:p>
            <a:pPr>
              <a:spcAft>
                <a:spcPts val="0"/>
              </a:spcAft>
              <a:tabLst>
                <a:tab pos="2970530" algn="l"/>
              </a:tabLst>
            </a:pPr>
            <a:r>
              <a:rPr lang="en-US" altLang="zh-CN" sz="2600" dirty="0" err="1">
                <a:latin typeface="Times New Roman" panose="02020603050405020304" pitchFamily="18" charset="0"/>
                <a:ea typeface="微软雅黑" panose="020B0503020204020204" pitchFamily="34" charset="-122"/>
                <a:cs typeface="Times New Roman" panose="02020603050405020304" pitchFamily="18" charset="0"/>
              </a:rPr>
              <a:t>C.</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&gt;</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3</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err="1">
                <a:latin typeface="Times New Roman" panose="02020603050405020304" pitchFamily="18" charset="0"/>
                <a:ea typeface="微软雅黑" panose="020B0503020204020204" pitchFamily="34" charset="-122"/>
                <a:cs typeface="Times New Roman" panose="02020603050405020304" pitchFamily="18" charset="0"/>
              </a:rPr>
              <a:t>D.</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&gt;</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&gt;</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3</a:t>
            </a:r>
            <a:endParaRPr lang="zh-CN" altLang="zh-CN" sz="1150" dirty="0">
              <a:latin typeface="Calibri" panose="020F0502020204030204" pitchFamily="34" charset="0"/>
              <a:cs typeface="Times New Roman" panose="02020603050405020304" pitchFamily="18" charset="0"/>
            </a:endParaRPr>
          </a:p>
        </p:txBody>
      </p:sp>
      <p:pic>
        <p:nvPicPr>
          <p:cNvPr id="7" name="image182.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865457" y="3302000"/>
            <a:ext cx="2701607" cy="2609705"/>
          </a:xfrm>
          <a:prstGeom prst="rect">
            <a:avLst/>
          </a:prstGeom>
        </p:spPr>
      </p:pic>
      <mc:AlternateContent xmlns:mc="http://schemas.openxmlformats.org/markup-compatibility/2006" xmlns:a14="http://schemas.microsoft.com/office/drawing/2010/main">
        <mc:Choice Requires="a14">
          <p:sp>
            <p:nvSpPr>
              <p:cNvPr id="9" name="矩形 8"/>
              <p:cNvSpPr/>
              <p:nvPr/>
            </p:nvSpPr>
            <p:spPr>
              <a:xfrm>
                <a:off x="234440" y="4585335"/>
                <a:ext cx="8058660" cy="1688130"/>
              </a:xfrm>
              <a:prstGeom prst="rect">
                <a:avLst/>
              </a:prstGeom>
            </p:spPr>
            <p:txBody>
              <a:bodyPr wrap="square" lIns="121898" tIns="60948" rIns="121898" bIns="60948">
                <a:spAutoFit/>
              </a:bodyPr>
              <a:lstStyle/>
              <a:p>
                <a:pPr>
                  <a:spcAft>
                    <a:spcPts val="600"/>
                  </a:spcAft>
                  <a:tabLst>
                    <a:tab pos="297053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　</a:t>
                </a:r>
                <a:r>
                  <a:rPr lang="zh-CN" altLang="zh-CN" sz="2600" b="1">
                    <a:latin typeface="Times New Roman" panose="02020603050405020304" pitchFamily="18" charset="0"/>
                    <a:cs typeface="Times New Roman" panose="02020603050405020304" pitchFamily="18" charset="0"/>
                  </a:rPr>
                  <a:t>由于带电粒子在磁场中做匀速圆周运动</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则电子在磁场中运动的时间</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𝒔</m:t>
                        </m:r>
                      </m:num>
                      <m:den>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设正方形</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abcd</a:t>
                </a:r>
                <a:r>
                  <a:rPr lang="zh-CN" altLang="zh-CN" sz="2600" b="1">
                    <a:latin typeface="Times New Roman" panose="02020603050405020304" pitchFamily="18" charset="0"/>
                    <a:cs typeface="Times New Roman" panose="02020603050405020304" pitchFamily="18" charset="0"/>
                  </a:rPr>
                  <a:t>的边长为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l</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则</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=π</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𝒍</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𝟒</m:t>
                        </m:r>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=π</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𝒍</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3</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𝝅</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·l</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则有</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&lt;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3</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正确。</a:t>
                </a:r>
                <a:endParaRPr lang="zh-CN" altLang="zh-CN" sz="1150">
                  <a:latin typeface="Calibri" panose="020F0502020204030204" pitchFamily="34" charset="0"/>
                  <a:cs typeface="Times New Roman" panose="02020603050405020304" pitchFamily="18" charset="0"/>
                </a:endParaRPr>
              </a:p>
            </p:txBody>
          </p:sp>
        </mc:Choice>
        <mc:Fallback xmlns="">
          <p:sp>
            <p:nvSpPr>
              <p:cNvPr id="9" name="矩形 8"/>
              <p:cNvSpPr>
                <a:spLocks noRot="1" noChangeAspect="1" noMove="1" noResize="1" noEditPoints="1" noAdjustHandles="1" noChangeArrowheads="1" noChangeShapeType="1" noTextEdit="1"/>
              </p:cNvSpPr>
              <p:nvPr/>
            </p:nvSpPr>
            <p:spPr>
              <a:xfrm>
                <a:off x="234440" y="4585335"/>
                <a:ext cx="8058660" cy="1688130"/>
              </a:xfrm>
              <a:prstGeom prst="rect">
                <a:avLst/>
              </a:prstGeom>
              <a:blipFill rotWithShape="0">
                <a:blip r:embed="rId3"/>
                <a:stretch>
                  <a:fillRect l="-983" t="-3249" b="-2166"/>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320616295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blinds(horizontal)">
                                      <p:cBhvr>
                                        <p:cTn id="1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9"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4"/>
          <p:cNvSpPr txBox="1"/>
          <p:nvPr/>
        </p:nvSpPr>
        <p:spPr>
          <a:xfrm>
            <a:off x="3757009" y="2569948"/>
            <a:ext cx="1080135" cy="553998"/>
          </a:xfrm>
          <a:prstGeom prst="rect">
            <a:avLst/>
          </a:prstGeom>
          <a:noFill/>
        </p:spPr>
        <p:txBody>
          <a:bodyPr wrap="square" rtlCol="0">
            <a:spAutoFit/>
          </a:bodyPr>
          <a:lstStyle/>
          <a:p>
            <a:r>
              <a:rPr lang="en-US" altLang="zh-CN" sz="3000" b="1" dirty="0">
                <a:solidFill>
                  <a:srgbClr val="C00000"/>
                </a:solidFill>
                <a:latin typeface="Times New Roman" pitchFamily="18" charset="0"/>
                <a:ea typeface="华文细黑" pitchFamily="2" charset="-122"/>
                <a:cs typeface="Times New Roman" pitchFamily="18" charset="0"/>
              </a:rPr>
              <a:t>C</a:t>
            </a:r>
            <a:endParaRPr lang="zh-CN" altLang="en-US" sz="3000" b="1" dirty="0">
              <a:solidFill>
                <a:srgbClr val="C00000"/>
              </a:solidFill>
              <a:latin typeface="Times New Roman" pitchFamily="18" charset="0"/>
              <a:ea typeface="华文细黑" pitchFamily="2" charset="-122"/>
              <a:cs typeface="Times New Roman" pitchFamily="18" charset="0"/>
            </a:endParaRPr>
          </a:p>
        </p:txBody>
      </p:sp>
      <p:sp>
        <p:nvSpPr>
          <p:cNvPr id="5" name="矩形 4"/>
          <p:cNvSpPr/>
          <p:nvPr/>
        </p:nvSpPr>
        <p:spPr>
          <a:xfrm>
            <a:off x="94740" y="629665"/>
            <a:ext cx="11810444" cy="2459560"/>
          </a:xfrm>
          <a:prstGeom prst="rect">
            <a:avLst/>
          </a:prstGeom>
        </p:spPr>
        <p:txBody>
          <a:bodyPr wrap="square" lIns="121898" tIns="60948" rIns="121898" bIns="60948">
            <a:spAutoFit/>
          </a:bodyPr>
          <a:lstStyle/>
          <a:p>
            <a:pPr marL="252000" indent="-457200">
              <a:lnSpc>
                <a:spcPct val="150000"/>
              </a:lnSpc>
              <a:spcAft>
                <a:spcPts val="0"/>
              </a:spcAft>
              <a:tabLst>
                <a:tab pos="2970530" algn="l"/>
              </a:tabLst>
            </a:pP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4.(</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2024·</a:t>
            </a:r>
            <a:r>
              <a:rPr lang="zh-CN" altLang="zh-CN" sz="2600" b="1" dirty="0">
                <a:latin typeface="Times New Roman" panose="02020603050405020304" pitchFamily="18" charset="0"/>
                <a:cs typeface="Times New Roman" panose="02020603050405020304" pitchFamily="18" charset="0"/>
              </a:rPr>
              <a:t>广西卷</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,5)</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Oxy</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坐标平面内一有界匀强磁场区域如图所示</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磁感应强度大小为</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方向垂直纸面向里。质量为</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、电荷量为</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q</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的粒子</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以初速度</a:t>
            </a:r>
            <a:r>
              <a:rPr lang="en-US" altLang="zh-CN" sz="2600" i="1" dirty="0">
                <a:latin typeface="Book Antiqua" panose="02040602050305030304" pitchFamily="18" charset="0"/>
                <a:ea typeface="微软雅黑" panose="020B0503020204020204" pitchFamily="34" charset="-122"/>
                <a:cs typeface="Times New Roman" panose="02020603050405020304" pitchFamily="18" charset="0"/>
              </a:rPr>
              <a:t>v</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从</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O</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点沿</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x</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轴正向开始运动</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粒子过</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y</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轴时速度与</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y</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轴正向夹角为</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45°,</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交点为</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P</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。不计粒子重力</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则</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P</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点至</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O</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点的距离为</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dirty="0">
              <a:latin typeface="Calibri" panose="020F0502020204030204" pitchFamily="34"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6" name="矩形 5"/>
              <p:cNvSpPr/>
              <p:nvPr/>
            </p:nvSpPr>
            <p:spPr>
              <a:xfrm>
                <a:off x="297940" y="3118092"/>
                <a:ext cx="11658044" cy="2039124"/>
              </a:xfrm>
              <a:prstGeom prst="rect">
                <a:avLst/>
              </a:prstGeom>
            </p:spPr>
            <p:txBody>
              <a:bodyPr wrap="square" lIns="121898" tIns="60948" rIns="121898" bIns="60948">
                <a:spAutoFit/>
              </a:bodyPr>
              <a:lstStyle/>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𝒎𝒗</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𝒒𝑩</m:t>
                        </m:r>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	B.</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𝒎𝒗</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𝒒𝑩</m:t>
                        </m:r>
                      </m:den>
                    </m:f>
                  </m:oMath>
                </a14:m>
                <a:endParaRPr lang="zh-CN" altLang="zh-CN" sz="115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C.(1+</a:t>
                </a:r>
                <a14:m>
                  <m:oMath xmlns:m="http://schemas.openxmlformats.org/officeDocument/2006/math">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e>
                    </m:rad>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𝒎𝒗</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𝒒𝑩</m:t>
                        </m:r>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	D.</a:t>
                </a:r>
                <a14:m>
                  <m:oMath xmlns:m="http://schemas.openxmlformats.org/officeDocument/2006/math">
                    <m:d>
                      <m:d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d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e>
                            </m:rad>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e>
                    </m:d>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𝒎𝒗</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𝒒𝑩</m:t>
                        </m:r>
                      </m:den>
                    </m:f>
                  </m:oMath>
                </a14:m>
                <a:endParaRPr lang="zh-CN" altLang="zh-CN" sz="1150">
                  <a:latin typeface="Calibri" panose="020F0502020204030204" pitchFamily="34" charset="0"/>
                  <a:cs typeface="Times New Roman" panose="02020603050405020304" pitchFamily="18" charset="0"/>
                </a:endParaRPr>
              </a:p>
            </p:txBody>
          </p:sp>
        </mc:Choice>
        <mc:Fallback xmlns="">
          <p:sp>
            <p:nvSpPr>
              <p:cNvPr id="6" name="矩形 5"/>
              <p:cNvSpPr>
                <a:spLocks noRot="1" noChangeAspect="1" noMove="1" noResize="1" noEditPoints="1" noAdjustHandles="1" noChangeArrowheads="1" noChangeShapeType="1" noTextEdit="1"/>
              </p:cNvSpPr>
              <p:nvPr/>
            </p:nvSpPr>
            <p:spPr>
              <a:xfrm>
                <a:off x="297940" y="3118092"/>
                <a:ext cx="11658044" cy="2039124"/>
              </a:xfrm>
              <a:prstGeom prst="rect">
                <a:avLst/>
              </a:prstGeom>
              <a:blipFill rotWithShape="0">
                <a:blip r:embed="rId2"/>
                <a:stretch>
                  <a:fillRect l="-680"/>
                </a:stretch>
              </a:blipFill>
            </p:spPr>
            <p:txBody>
              <a:bodyPr/>
              <a:lstStyle/>
              <a:p>
                <a:r>
                  <a:rPr lang="zh-CN" altLang="en-US">
                    <a:noFill/>
                  </a:rPr>
                  <a:t> </a:t>
                </a:r>
              </a:p>
            </p:txBody>
          </p:sp>
        </mc:Fallback>
      </mc:AlternateContent>
      <p:pic>
        <p:nvPicPr>
          <p:cNvPr id="7" name="image183.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274590" y="2695067"/>
            <a:ext cx="3221291" cy="2678176"/>
          </a:xfrm>
          <a:prstGeom prst="rect">
            <a:avLst/>
          </a:prstGeom>
        </p:spPr>
      </p:pic>
    </p:spTree>
    <p:extLst>
      <p:ext uri="{BB962C8B-B14F-4D97-AF65-F5344CB8AC3E}">
        <p14:creationId xmlns:p14="http://schemas.microsoft.com/office/powerpoint/2010/main" val="320616295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矩形 2"/>
              <p:cNvSpPr/>
              <p:nvPr/>
            </p:nvSpPr>
            <p:spPr>
              <a:xfrm>
                <a:off x="247140" y="653489"/>
                <a:ext cx="11658044" cy="2752781"/>
              </a:xfrm>
              <a:prstGeom prst="rect">
                <a:avLst/>
              </a:prstGeom>
            </p:spPr>
            <p:txBody>
              <a:bodyPr wrap="square" lIns="121898" tIns="60948" rIns="121898" bIns="60948">
                <a:spAutoFit/>
              </a:bodyPr>
              <a:lstStyle/>
              <a:p>
                <a:pPr>
                  <a:lnSpc>
                    <a:spcPct val="150000"/>
                  </a:lnSpc>
                  <a:spcAft>
                    <a:spcPts val="0"/>
                  </a:spcAft>
                  <a:tabLst>
                    <a:tab pos="2970530" algn="l"/>
                  </a:tabLst>
                </a:pPr>
                <a:r>
                  <a:rPr lang="zh-CN" altLang="zh-CN" sz="2600" b="1" dirty="0">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　</a:t>
                </a:r>
                <a:r>
                  <a:rPr lang="zh-CN" altLang="zh-CN" sz="2600" b="1" dirty="0">
                    <a:latin typeface="Times New Roman" panose="02020603050405020304" pitchFamily="18" charset="0"/>
                    <a:cs typeface="Times New Roman" panose="02020603050405020304" pitchFamily="18" charset="0"/>
                  </a:rPr>
                  <a:t>粒子运动轨迹如图所示</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在磁场中</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根据洛伦兹力提供向心力</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有</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q</a:t>
                </a:r>
                <a:r>
                  <a:rPr lang="en-US" altLang="zh-CN" sz="2600" i="1" dirty="0" err="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m</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𝒓</m:t>
                        </m:r>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可得粒子做圆周运动的半径</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𝒎𝒗</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𝒒𝑩</m:t>
                        </m:r>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根据几何关系可得</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P</a:t>
                </a:r>
                <a:r>
                  <a:rPr lang="zh-CN" altLang="zh-CN" sz="2600" b="1" dirty="0">
                    <a:latin typeface="Times New Roman" panose="02020603050405020304" pitchFamily="18" charset="0"/>
                    <a:cs typeface="Times New Roman" panose="02020603050405020304" pitchFamily="18" charset="0"/>
                  </a:rPr>
                  <a:t>点至</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O</a:t>
                </a:r>
                <a:r>
                  <a:rPr lang="zh-CN" altLang="zh-CN" sz="2600" b="1" dirty="0">
                    <a:latin typeface="Times New Roman" panose="02020603050405020304" pitchFamily="18" charset="0"/>
                    <a:cs typeface="Times New Roman" panose="02020603050405020304" pitchFamily="18" charset="0"/>
                  </a:rPr>
                  <a:t>点的距离</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L</a:t>
                </a:r>
                <a:r>
                  <a:rPr lang="en-US" altLang="zh-CN" sz="2600" i="1"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PO</a:t>
                </a:r>
                <a:r>
                  <a:rPr lang="en-US" altLang="zh-CN" sz="2600" dirty="0" smtClean="0">
                    <a:effectLst/>
                    <a:latin typeface="Times New Roman" panose="02020603050405020304" pitchFamily="18" charset="0"/>
                    <a:ea typeface="微软雅黑" panose="020B0503020204020204" pitchFamily="34" charset="-122"/>
                    <a:cs typeface="Times New Roman" panose="02020603050405020304" pitchFamily="18" charset="0"/>
                  </a:rPr>
                  <a:t>=</a:t>
                </a:r>
              </a:p>
              <a:p>
                <a:pPr>
                  <a:lnSpc>
                    <a:spcPct val="150000"/>
                  </a:lnSpc>
                  <a:spcAft>
                    <a:spcPts val="0"/>
                  </a:spcAft>
                  <a:tabLst>
                    <a:tab pos="2970530" algn="l"/>
                  </a:tabLst>
                </a:pPr>
                <a:r>
                  <a:rPr lang="en-US" altLang="zh-CN" sz="2600" i="1" dirty="0" smtClean="0">
                    <a:effectLst/>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𝒓</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𝐬𝐢𝐧𝟒𝟓</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=(1+</a:t>
                </a:r>
                <a14:m>
                  <m:oMath xmlns:m="http://schemas.openxmlformats.org/officeDocument/2006/math">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e>
                    </m:rad>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𝒎𝒗</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𝒒𝑩</m:t>
                        </m:r>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故</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dirty="0">
                    <a:latin typeface="Times New Roman" panose="02020603050405020304" pitchFamily="18" charset="0"/>
                    <a:cs typeface="Times New Roman" panose="02020603050405020304" pitchFamily="18" charset="0"/>
                  </a:rPr>
                  <a:t>正确。</a:t>
                </a:r>
                <a:endParaRPr lang="zh-CN" altLang="zh-CN" sz="1150" dirty="0">
                  <a:latin typeface="Calibri" panose="020F0502020204030204" pitchFamily="34" charset="0"/>
                  <a:cs typeface="Times New Roman" panose="02020603050405020304" pitchFamily="18" charset="0"/>
                </a:endParaRPr>
              </a:p>
            </p:txBody>
          </p:sp>
        </mc:Choice>
        <mc:Fallback xmlns="">
          <p:sp>
            <p:nvSpPr>
              <p:cNvPr id="3" name="矩形 2"/>
              <p:cNvSpPr>
                <a:spLocks noRot="1" noChangeAspect="1" noMove="1" noResize="1" noEditPoints="1" noAdjustHandles="1" noChangeArrowheads="1" noChangeShapeType="1" noTextEdit="1"/>
              </p:cNvSpPr>
              <p:nvPr/>
            </p:nvSpPr>
            <p:spPr>
              <a:xfrm>
                <a:off x="247140" y="653489"/>
                <a:ext cx="11658044" cy="2752781"/>
              </a:xfrm>
              <a:prstGeom prst="rect">
                <a:avLst/>
              </a:prstGeom>
              <a:blipFill rotWithShape="0">
                <a:blip r:embed="rId2"/>
                <a:stretch>
                  <a:fillRect l="-680"/>
                </a:stretch>
              </a:blipFill>
            </p:spPr>
            <p:txBody>
              <a:bodyPr/>
              <a:lstStyle/>
              <a:p>
                <a:r>
                  <a:rPr lang="zh-CN" altLang="en-US">
                    <a:noFill/>
                  </a:rPr>
                  <a:t> </a:t>
                </a:r>
              </a:p>
            </p:txBody>
          </p:sp>
        </mc:Fallback>
      </mc:AlternateContent>
      <p:pic>
        <p:nvPicPr>
          <p:cNvPr id="4" name="image184.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039449" y="2780919"/>
            <a:ext cx="3221291" cy="2678176"/>
          </a:xfrm>
          <a:prstGeom prst="rect">
            <a:avLst/>
          </a:prstGeom>
        </p:spPr>
      </p:pic>
    </p:spTree>
    <p:extLst>
      <p:ext uri="{BB962C8B-B14F-4D97-AF65-F5344CB8AC3E}">
        <p14:creationId xmlns:p14="http://schemas.microsoft.com/office/powerpoint/2010/main" val="266764577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4"/>
          <p:cNvSpPr txBox="1"/>
          <p:nvPr/>
        </p:nvSpPr>
        <p:spPr>
          <a:xfrm>
            <a:off x="5904579" y="2544548"/>
            <a:ext cx="1080135" cy="553998"/>
          </a:xfrm>
          <a:prstGeom prst="rect">
            <a:avLst/>
          </a:prstGeom>
          <a:noFill/>
        </p:spPr>
        <p:txBody>
          <a:bodyPr wrap="square" rtlCol="0">
            <a:spAutoFit/>
          </a:bodyPr>
          <a:lstStyle/>
          <a:p>
            <a:r>
              <a:rPr lang="en-US" altLang="zh-CN" sz="3000" b="1">
                <a:solidFill>
                  <a:srgbClr val="C00000"/>
                </a:solidFill>
                <a:latin typeface="Times New Roman" pitchFamily="18" charset="0"/>
                <a:ea typeface="华文细黑" pitchFamily="2" charset="-122"/>
                <a:cs typeface="Times New Roman" pitchFamily="18" charset="0"/>
              </a:rPr>
              <a:t>A</a:t>
            </a:r>
            <a:endParaRPr lang="zh-CN" altLang="en-US" sz="3000" b="1" dirty="0">
              <a:solidFill>
                <a:srgbClr val="C00000"/>
              </a:solidFill>
              <a:latin typeface="Times New Roman" pitchFamily="18" charset="0"/>
              <a:ea typeface="华文细黑" pitchFamily="2" charset="-122"/>
              <a:cs typeface="Times New Roman" pitchFamily="18" charset="0"/>
            </a:endParaRPr>
          </a:p>
        </p:txBody>
      </p:sp>
      <p:sp>
        <p:nvSpPr>
          <p:cNvPr id="5" name="矩形 4"/>
          <p:cNvSpPr/>
          <p:nvPr/>
        </p:nvSpPr>
        <p:spPr>
          <a:xfrm>
            <a:off x="94740" y="629665"/>
            <a:ext cx="11810444" cy="2459560"/>
          </a:xfrm>
          <a:prstGeom prst="rect">
            <a:avLst/>
          </a:prstGeom>
        </p:spPr>
        <p:txBody>
          <a:bodyPr wrap="square" lIns="121898" tIns="60948" rIns="121898" bIns="60948">
            <a:spAutoFit/>
          </a:bodyPr>
          <a:lstStyle/>
          <a:p>
            <a:pPr marL="252000" indent="-457200">
              <a:lnSpc>
                <a:spcPct val="150000"/>
              </a:lnSpc>
              <a:spcAft>
                <a:spcPts val="0"/>
              </a:spcAft>
              <a:tabLst>
                <a:tab pos="2970530" algn="l"/>
              </a:tabLst>
            </a:pPr>
            <a:r>
              <a:rPr lang="en-US" altLang="zh-CN" sz="2600" smtClean="0">
                <a:latin typeface="Times New Roman" panose="02020603050405020304" pitchFamily="18" charset="0"/>
                <a:ea typeface="微软雅黑" panose="020B0503020204020204" pitchFamily="34" charset="-122"/>
                <a:cs typeface="Times New Roman" panose="02020603050405020304" pitchFamily="18" charset="0"/>
              </a:rPr>
              <a:t>5.</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如图所示</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四分之一圆区域</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OMN</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内存在方向垂直纸面向外的匀强磁场</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P</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点为半径</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OM</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的中点。现有两个带电粒子</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以相同的速度先后从</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P</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点沿平行</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ON</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方向射入磁场</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并分别从</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N</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两点射出磁场。不计粒子所受重力及粒子间相互作用。则粒子</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在磁场中运动周期之比为</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dirty="0">
              <a:latin typeface="Calibri" panose="020F0502020204030204" pitchFamily="34" charset="0"/>
              <a:cs typeface="Times New Roman" panose="02020603050405020304" pitchFamily="18" charset="0"/>
            </a:endParaRPr>
          </a:p>
        </p:txBody>
      </p:sp>
      <p:sp>
        <p:nvSpPr>
          <p:cNvPr id="6" name="矩形 5"/>
          <p:cNvSpPr/>
          <p:nvPr/>
        </p:nvSpPr>
        <p:spPr>
          <a:xfrm>
            <a:off x="333391" y="3127264"/>
            <a:ext cx="11658044" cy="1254871"/>
          </a:xfrm>
          <a:prstGeom prst="rect">
            <a:avLst/>
          </a:prstGeom>
        </p:spPr>
        <p:txBody>
          <a:bodyPr wrap="square" lIns="121898" tIns="60948" rIns="121898" bIns="60948">
            <a:spAutoFit/>
          </a:bodyPr>
          <a:lstStyle/>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A.5</a:t>
            </a:r>
            <a:r>
              <a:rPr lang="zh-CN" altLang="zh-CN" sz="2600">
                <a:latin typeface="宋体" panose="02010600030101010101" pitchFamily="2" charset="-122"/>
                <a:ea typeface="微软雅黑" panose="020B0503020204020204" pitchFamily="34" charset="-122"/>
                <a:cs typeface="宋体" panose="02010600030101010101" pitchFamily="2" charset="-122"/>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	B.1</a:t>
            </a:r>
            <a:r>
              <a:rPr lang="zh-CN" altLang="zh-CN" sz="2600">
                <a:latin typeface="宋体" panose="02010600030101010101" pitchFamily="2" charset="-122"/>
                <a:ea typeface="微软雅黑" panose="020B0503020204020204" pitchFamily="34" charset="-122"/>
                <a:cs typeface="宋体" panose="02010600030101010101" pitchFamily="2" charset="-122"/>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5	</a:t>
            </a:r>
            <a:endParaRPr lang="zh-CN" altLang="zh-CN" sz="115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C.2</a:t>
            </a:r>
            <a:r>
              <a:rPr lang="zh-CN" altLang="zh-CN" sz="2600">
                <a:latin typeface="宋体" panose="02010600030101010101" pitchFamily="2" charset="-122"/>
                <a:ea typeface="微软雅黑" panose="020B0503020204020204" pitchFamily="34" charset="-122"/>
                <a:cs typeface="宋体" panose="02010600030101010101" pitchFamily="2" charset="-122"/>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	D.3</a:t>
            </a:r>
            <a:r>
              <a:rPr lang="zh-CN" altLang="zh-CN" sz="2600">
                <a:latin typeface="宋体" panose="02010600030101010101" pitchFamily="2" charset="-122"/>
                <a:ea typeface="微软雅黑" panose="020B0503020204020204" pitchFamily="34" charset="-122"/>
                <a:cs typeface="宋体" panose="02010600030101010101" pitchFamily="2" charset="-122"/>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endParaRPr lang="zh-CN" altLang="zh-CN" sz="1150">
              <a:latin typeface="Calibri" panose="020F0502020204030204" pitchFamily="34" charset="0"/>
              <a:cs typeface="Times New Roman" panose="02020603050405020304" pitchFamily="18" charset="0"/>
            </a:endParaRPr>
          </a:p>
        </p:txBody>
      </p:sp>
      <p:pic>
        <p:nvPicPr>
          <p:cNvPr id="7" name="image185.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209468" y="2642940"/>
            <a:ext cx="2412555" cy="2317688"/>
          </a:xfrm>
          <a:prstGeom prst="rect">
            <a:avLst/>
          </a:prstGeom>
        </p:spPr>
      </p:pic>
    </p:spTree>
    <p:extLst>
      <p:ext uri="{BB962C8B-B14F-4D97-AF65-F5344CB8AC3E}">
        <p14:creationId xmlns:p14="http://schemas.microsoft.com/office/powerpoint/2010/main" val="320616295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5"/>
          <p:cNvSpPr/>
          <p:nvPr>
            <p:custDataLst>
              <p:tags r:id="rId1"/>
            </p:custDataLst>
          </p:nvPr>
        </p:nvSpPr>
        <p:spPr>
          <a:xfrm>
            <a:off x="717550" y="1079250"/>
            <a:ext cx="11474450" cy="4096389"/>
          </a:xfrm>
          <a:prstGeom prst="rect">
            <a:avLst/>
          </a:prstGeom>
          <a:solidFill>
            <a:srgbClr val="2E75B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kumimoji="1" lang="zh-CN" altLang="en-US">
              <a:solidFill>
                <a:schemeClr val="accent6">
                  <a:lumMod val="75000"/>
                </a:schemeClr>
              </a:solidFill>
            </a:endParaRPr>
          </a:p>
        </p:txBody>
      </p:sp>
      <p:sp>
        <p:nvSpPr>
          <p:cNvPr id="7" name="五边形 6"/>
          <p:cNvSpPr/>
          <p:nvPr>
            <p:custDataLst>
              <p:tags r:id="rId2"/>
            </p:custDataLst>
          </p:nvPr>
        </p:nvSpPr>
        <p:spPr>
          <a:xfrm>
            <a:off x="4763" y="1079250"/>
            <a:ext cx="3287712" cy="4094802"/>
          </a:xfrm>
          <a:prstGeom prst="homePlate">
            <a:avLst>
              <a:gd name="adj" fmla="val 59526"/>
            </a:avLst>
          </a:prstGeom>
          <a:solidFill>
            <a:srgbClr val="1F4E7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kumimoji="1" lang="zh-CN" altLang="en-US">
              <a:solidFill>
                <a:prstClr val="white"/>
              </a:solidFill>
            </a:endParaRPr>
          </a:p>
        </p:txBody>
      </p:sp>
      <p:sp>
        <p:nvSpPr>
          <p:cNvPr id="8" name="燕尾形 7"/>
          <p:cNvSpPr/>
          <p:nvPr>
            <p:custDataLst>
              <p:tags r:id="rId3"/>
            </p:custDataLst>
          </p:nvPr>
        </p:nvSpPr>
        <p:spPr>
          <a:xfrm>
            <a:off x="1582739" y="1079250"/>
            <a:ext cx="2333625" cy="4096389"/>
          </a:xfrm>
          <a:prstGeom prst="chevron">
            <a:avLst>
              <a:gd name="adj" fmla="val 85127"/>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kumimoji="1" lang="zh-CN" altLang="en-US">
              <a:solidFill>
                <a:prstClr val="black"/>
              </a:solidFill>
            </a:endParaRPr>
          </a:p>
        </p:txBody>
      </p:sp>
      <p:sp>
        <p:nvSpPr>
          <p:cNvPr id="25604" name="文本框 44"/>
          <p:cNvSpPr txBox="1">
            <a:spLocks noChangeArrowheads="1"/>
          </p:cNvSpPr>
          <p:nvPr/>
        </p:nvSpPr>
        <p:spPr bwMode="auto">
          <a:xfrm>
            <a:off x="4368800" y="2598137"/>
            <a:ext cx="6515100" cy="1006242"/>
          </a:xfrm>
          <a:prstGeom prst="rect">
            <a:avLst/>
          </a:prstGeom>
          <a:noFill/>
          <a:ln w="9525">
            <a:noFill/>
            <a:miter lim="800000"/>
          </a:ln>
        </p:spPr>
        <p:txBody>
          <a:bodyPr>
            <a:spAutoFit/>
          </a:bodyPr>
          <a:lstStyle/>
          <a:p>
            <a:r>
              <a:rPr lang="zh-CN" altLang="en-US" sz="60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夯实必备知识</a:t>
            </a:r>
          </a:p>
        </p:txBody>
      </p:sp>
      <p:sp>
        <p:nvSpPr>
          <p:cNvPr id="25605" name="文本框 18"/>
          <p:cNvSpPr txBox="1">
            <a:spLocks noChangeArrowheads="1"/>
          </p:cNvSpPr>
          <p:nvPr>
            <p:custDataLst>
              <p:tags r:id="rId4"/>
            </p:custDataLst>
          </p:nvPr>
        </p:nvSpPr>
        <p:spPr bwMode="auto">
          <a:xfrm>
            <a:off x="1104901" y="2341021"/>
            <a:ext cx="1928813" cy="1726800"/>
          </a:xfrm>
          <a:prstGeom prst="rect">
            <a:avLst/>
          </a:prstGeom>
          <a:noFill/>
          <a:ln w="9525">
            <a:noFill/>
            <a:miter lim="800000"/>
          </a:ln>
        </p:spPr>
        <p:txBody>
          <a:bodyPr/>
          <a:lstStyle/>
          <a:p>
            <a:pPr algn="dist"/>
            <a:r>
              <a:rPr kumimoji="1" lang="en-US" altLang="zh-CN" sz="8800" b="1">
                <a:solidFill>
                  <a:srgbClr val="FFFFFF"/>
                </a:solidFill>
                <a:latin typeface="微软雅黑" panose="020B0503020204020204" pitchFamily="34" charset="-122"/>
                <a:ea typeface="微软雅黑" panose="020B0503020204020204" pitchFamily="34" charset="-122"/>
                <a:cs typeface="微软雅黑" panose="020B0503020204020204" pitchFamily="34" charset="-122"/>
              </a:rPr>
              <a:t>1</a:t>
            </a:r>
          </a:p>
        </p:txBody>
      </p:sp>
    </p:spTree>
    <p:extLst>
      <p:ext uri="{BB962C8B-B14F-4D97-AF65-F5344CB8AC3E}">
        <p14:creationId xmlns:p14="http://schemas.microsoft.com/office/powerpoint/2010/main" val="3312819970"/>
      </p:ext>
    </p:extLst>
  </p:cSld>
  <p:clrMapOvr>
    <a:masterClrMapping/>
  </p:clrMapOvr>
  <p:transition spd="slow"/>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矩形 2"/>
              <p:cNvSpPr/>
              <p:nvPr/>
            </p:nvSpPr>
            <p:spPr>
              <a:xfrm>
                <a:off x="247140" y="653489"/>
                <a:ext cx="8731760" cy="3228488"/>
              </a:xfrm>
              <a:prstGeom prst="rect">
                <a:avLst/>
              </a:prstGeom>
            </p:spPr>
            <p:txBody>
              <a:bodyPr wrap="square" lIns="121898" tIns="60948" rIns="121898" bIns="60948">
                <a:spAutoFit/>
              </a:bodyPr>
              <a:lstStyle/>
              <a:p>
                <a:pPr>
                  <a:lnSpc>
                    <a:spcPct val="150000"/>
                  </a:lnSpc>
                  <a:spcAft>
                    <a:spcPts val="0"/>
                  </a:spcAft>
                  <a:tabLst>
                    <a:tab pos="297053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　</a:t>
                </a:r>
                <a:r>
                  <a:rPr lang="zh-CN" altLang="zh-CN" sz="2600" b="1">
                    <a:latin typeface="Times New Roman" panose="02020603050405020304" pitchFamily="18" charset="0"/>
                    <a:cs typeface="Times New Roman" panose="02020603050405020304" pitchFamily="18" charset="0"/>
                  </a:rPr>
                  <a:t>设四分之一圆的半径为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画出</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两个粒子的运动轨迹如图所示</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根据几何关系可知</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𝑹</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𝟒</m:t>
                        </m:r>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𝒓</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𝐚</m:t>
                            </m:r>
                          </m:sub>
                        </m:sSub>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baseline="30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d>
                          <m:d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dPr>
                          <m:e>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𝒓</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𝐚</m:t>
                                </m:r>
                              </m:sub>
                            </m:sSub>
                            <m:r>
                              <a:rPr lang="en-US" altLang="zh-CN" sz="2600" i="1">
                                <a:effectLst/>
                                <a:latin typeface="Cambria Math" panose="02040503050406030204" pitchFamily="18" charset="0"/>
                                <a:ea typeface="微软雅黑" panose="020B0503020204020204" pitchFamily="34" charset="-122"/>
                                <a:cs typeface="Times New Roman" panose="02020603050405020304" pitchFamily="18" charset="0"/>
                              </a:rPr>
                              <m:t>−</m:t>
                            </m:r>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𝑹</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e>
                        </m:d>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可得</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𝟓</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𝟒</m:t>
                        </m:r>
                      </m:den>
                    </m:f>
                  </m:oMath>
                </a14:m>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又因为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𝛑</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𝒓</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可得</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effectLst/>
                    <a:latin typeface="宋体" panose="02010600030101010101" pitchFamily="2" charset="-122"/>
                    <a:ea typeface="微软雅黑" panose="020B0503020204020204" pitchFamily="34" charset="-122"/>
                    <a:cs typeface="宋体" panose="02010600030101010101" pitchFamily="2" charset="-122"/>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effectLst/>
                    <a:latin typeface="宋体" panose="02010600030101010101" pitchFamily="2" charset="-122"/>
                    <a:ea typeface="微软雅黑" panose="020B0503020204020204" pitchFamily="34" charset="-122"/>
                    <a:cs typeface="宋体" panose="02010600030101010101" pitchFamily="2" charset="-122"/>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=5</a:t>
                </a:r>
                <a:r>
                  <a:rPr lang="zh-CN" altLang="zh-CN" sz="2600">
                    <a:effectLst/>
                    <a:latin typeface="宋体" panose="02010600030101010101" pitchFamily="2" charset="-122"/>
                    <a:ea typeface="微软雅黑" panose="020B0503020204020204" pitchFamily="34" charset="-122"/>
                    <a:cs typeface="宋体" panose="02010600030101010101" pitchFamily="2" charset="-122"/>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1,A</a:t>
                </a:r>
                <a:r>
                  <a:rPr lang="zh-CN" altLang="zh-CN" sz="2600" b="1">
                    <a:latin typeface="Times New Roman" panose="02020603050405020304" pitchFamily="18" charset="0"/>
                    <a:cs typeface="Times New Roman" panose="02020603050405020304" pitchFamily="18" charset="0"/>
                  </a:rPr>
                  <a:t>正确</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a:latin typeface="Times New Roman" panose="02020603050405020304" pitchFamily="18" charset="0"/>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a:latin typeface="Times New Roman" panose="02020603050405020304" pitchFamily="18" charset="0"/>
                    <a:cs typeface="Times New Roman" panose="02020603050405020304" pitchFamily="18" charset="0"/>
                  </a:rPr>
                  <a:t>错误。</a:t>
                </a:r>
                <a:endParaRPr lang="zh-CN" altLang="zh-CN" sz="1150">
                  <a:latin typeface="Calibri" panose="020F0502020204030204" pitchFamily="34" charset="0"/>
                  <a:cs typeface="Times New Roman" panose="02020603050405020304" pitchFamily="18" charset="0"/>
                </a:endParaRPr>
              </a:p>
            </p:txBody>
          </p:sp>
        </mc:Choice>
        <mc:Fallback xmlns="">
          <p:sp>
            <p:nvSpPr>
              <p:cNvPr id="3" name="矩形 2"/>
              <p:cNvSpPr>
                <a:spLocks noRot="1" noChangeAspect="1" noMove="1" noResize="1" noEditPoints="1" noAdjustHandles="1" noChangeArrowheads="1" noChangeShapeType="1" noTextEdit="1"/>
              </p:cNvSpPr>
              <p:nvPr/>
            </p:nvSpPr>
            <p:spPr>
              <a:xfrm>
                <a:off x="247140" y="653489"/>
                <a:ext cx="8731760" cy="3228488"/>
              </a:xfrm>
              <a:prstGeom prst="rect">
                <a:avLst/>
              </a:prstGeom>
              <a:blipFill rotWithShape="0">
                <a:blip r:embed="rId2"/>
                <a:stretch>
                  <a:fillRect l="-908" r="-4679" b="-1132"/>
                </a:stretch>
              </a:blipFill>
            </p:spPr>
            <p:txBody>
              <a:bodyPr/>
              <a:lstStyle/>
              <a:p>
                <a:r>
                  <a:rPr lang="zh-CN" altLang="en-US">
                    <a:noFill/>
                  </a:rPr>
                  <a:t> </a:t>
                </a:r>
              </a:p>
            </p:txBody>
          </p:sp>
        </mc:Fallback>
      </mc:AlternateContent>
      <p:pic>
        <p:nvPicPr>
          <p:cNvPr id="4" name="image186.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335611" y="836676"/>
            <a:ext cx="2196528" cy="3036421"/>
          </a:xfrm>
          <a:prstGeom prst="rect">
            <a:avLst/>
          </a:prstGeom>
        </p:spPr>
      </p:pic>
    </p:spTree>
    <p:extLst>
      <p:ext uri="{BB962C8B-B14F-4D97-AF65-F5344CB8AC3E}">
        <p14:creationId xmlns:p14="http://schemas.microsoft.com/office/powerpoint/2010/main" val="266764577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4"/>
          <p:cNvSpPr txBox="1"/>
          <p:nvPr/>
        </p:nvSpPr>
        <p:spPr>
          <a:xfrm>
            <a:off x="2994628" y="2531848"/>
            <a:ext cx="1080135" cy="553998"/>
          </a:xfrm>
          <a:prstGeom prst="rect">
            <a:avLst/>
          </a:prstGeom>
          <a:noFill/>
        </p:spPr>
        <p:txBody>
          <a:bodyPr wrap="square" rtlCol="0">
            <a:spAutoFit/>
          </a:bodyPr>
          <a:lstStyle/>
          <a:p>
            <a:r>
              <a:rPr lang="en-US" altLang="zh-CN" sz="3000" b="1">
                <a:solidFill>
                  <a:srgbClr val="C00000"/>
                </a:solidFill>
                <a:latin typeface="Times New Roman" pitchFamily="18" charset="0"/>
                <a:ea typeface="华文细黑" pitchFamily="2" charset="-122"/>
                <a:cs typeface="Times New Roman" pitchFamily="18" charset="0"/>
              </a:rPr>
              <a:t>D</a:t>
            </a:r>
            <a:endParaRPr lang="zh-CN" altLang="en-US" sz="3000" b="1" dirty="0">
              <a:solidFill>
                <a:srgbClr val="C00000"/>
              </a:solidFill>
              <a:latin typeface="Times New Roman" pitchFamily="18" charset="0"/>
              <a:ea typeface="华文细黑" pitchFamily="2" charset="-122"/>
              <a:cs typeface="Times New Roman" pitchFamily="18" charset="0"/>
            </a:endParaRPr>
          </a:p>
        </p:txBody>
      </p:sp>
      <p:sp>
        <p:nvSpPr>
          <p:cNvPr id="5" name="矩形 4"/>
          <p:cNvSpPr/>
          <p:nvPr/>
        </p:nvSpPr>
        <p:spPr>
          <a:xfrm>
            <a:off x="94740" y="629665"/>
            <a:ext cx="11810444" cy="2459560"/>
          </a:xfrm>
          <a:prstGeom prst="rect">
            <a:avLst/>
          </a:prstGeom>
        </p:spPr>
        <p:txBody>
          <a:bodyPr wrap="square" lIns="121898" tIns="60948" rIns="121898" bIns="60948">
            <a:spAutoFit/>
          </a:bodyPr>
          <a:lstStyle/>
          <a:p>
            <a:pPr marL="252000" indent="-457200">
              <a:lnSpc>
                <a:spcPct val="150000"/>
              </a:lnSpc>
              <a:spcAft>
                <a:spcPts val="0"/>
              </a:spcAft>
              <a:tabLst>
                <a:tab pos="2970530" algn="l"/>
              </a:tabLst>
            </a:pPr>
            <a:r>
              <a:rPr lang="en-US" altLang="zh-CN" sz="2600" smtClean="0">
                <a:latin typeface="Times New Roman" panose="02020603050405020304" pitchFamily="18" charset="0"/>
                <a:ea typeface="微软雅黑" panose="020B0503020204020204" pitchFamily="34" charset="-122"/>
                <a:cs typeface="Times New Roman" panose="02020603050405020304" pitchFamily="18" charset="0"/>
              </a:rPr>
              <a:t>6.(</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2026·</a:t>
            </a:r>
            <a:r>
              <a:rPr lang="zh-CN" altLang="zh-CN" sz="2600" b="1" dirty="0">
                <a:latin typeface="Times New Roman" panose="02020603050405020304" pitchFamily="18" charset="0"/>
                <a:cs typeface="Times New Roman" panose="02020603050405020304" pitchFamily="18" charset="0"/>
              </a:rPr>
              <a:t>广东部分学校联考</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如图</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边长为</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L</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的等边三角形</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ABC</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内、外分布着与平面垂直、方向相反、磁感应强度大小相等的匀强磁场。现有两个电子</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依次从顶点</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处竖直向上和竖直向下射出</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不计电子的重力</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则电子</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分别经过</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点的最短时间之比为</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dirty="0">
              <a:latin typeface="Calibri" panose="020F0502020204030204" pitchFamily="34" charset="0"/>
              <a:cs typeface="Times New Roman" panose="02020603050405020304" pitchFamily="18" charset="0"/>
            </a:endParaRPr>
          </a:p>
        </p:txBody>
      </p:sp>
      <p:sp>
        <p:nvSpPr>
          <p:cNvPr id="6" name="矩形 5"/>
          <p:cNvSpPr/>
          <p:nvPr/>
        </p:nvSpPr>
        <p:spPr>
          <a:xfrm>
            <a:off x="336040" y="3152664"/>
            <a:ext cx="11658044" cy="1254871"/>
          </a:xfrm>
          <a:prstGeom prst="rect">
            <a:avLst/>
          </a:prstGeom>
        </p:spPr>
        <p:txBody>
          <a:bodyPr wrap="square" lIns="121898" tIns="60948" rIns="121898" bIns="60948">
            <a:spAutoFit/>
          </a:bodyPr>
          <a:lstStyle/>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A.1</a:t>
            </a:r>
            <a:r>
              <a:rPr lang="zh-CN" altLang="zh-CN" sz="2600">
                <a:latin typeface="宋体" panose="02010600030101010101" pitchFamily="2" charset="-122"/>
                <a:ea typeface="微软雅黑" panose="020B0503020204020204" pitchFamily="34" charset="-122"/>
                <a:cs typeface="宋体" panose="02010600030101010101" pitchFamily="2" charset="-122"/>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	B.1</a:t>
            </a:r>
            <a:r>
              <a:rPr lang="zh-CN" altLang="zh-CN" sz="2600">
                <a:latin typeface="宋体" panose="02010600030101010101" pitchFamily="2" charset="-122"/>
                <a:ea typeface="微软雅黑" panose="020B0503020204020204" pitchFamily="34" charset="-122"/>
                <a:cs typeface="宋体" panose="02010600030101010101" pitchFamily="2" charset="-122"/>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	</a:t>
            </a:r>
            <a:endParaRPr lang="zh-CN" altLang="zh-CN" sz="115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C.2</a:t>
            </a:r>
            <a:r>
              <a:rPr lang="zh-CN" altLang="zh-CN" sz="2600">
                <a:latin typeface="宋体" panose="02010600030101010101" pitchFamily="2" charset="-122"/>
                <a:ea typeface="微软雅黑" panose="020B0503020204020204" pitchFamily="34" charset="-122"/>
                <a:cs typeface="宋体" panose="02010600030101010101" pitchFamily="2" charset="-122"/>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	D.5</a:t>
            </a:r>
            <a:r>
              <a:rPr lang="zh-CN" altLang="zh-CN" sz="2600">
                <a:latin typeface="宋体" panose="02010600030101010101" pitchFamily="2" charset="-122"/>
                <a:ea typeface="微软雅黑" panose="020B0503020204020204" pitchFamily="34" charset="-122"/>
                <a:cs typeface="宋体" panose="02010600030101010101" pitchFamily="2" charset="-122"/>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endParaRPr lang="zh-CN" altLang="zh-CN" sz="1150">
              <a:latin typeface="Calibri" panose="020F0502020204030204" pitchFamily="34" charset="0"/>
              <a:cs typeface="Times New Roman" panose="02020603050405020304" pitchFamily="18" charset="0"/>
            </a:endParaRPr>
          </a:p>
        </p:txBody>
      </p:sp>
      <p:pic>
        <p:nvPicPr>
          <p:cNvPr id="7" name="image187.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817358" y="2679319"/>
            <a:ext cx="3653345" cy="2825303"/>
          </a:xfrm>
          <a:prstGeom prst="rect">
            <a:avLst/>
          </a:prstGeom>
        </p:spPr>
      </p:pic>
    </p:spTree>
    <p:extLst>
      <p:ext uri="{BB962C8B-B14F-4D97-AF65-F5344CB8AC3E}">
        <p14:creationId xmlns:p14="http://schemas.microsoft.com/office/powerpoint/2010/main" val="320616295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矩形 2"/>
              <p:cNvSpPr/>
              <p:nvPr/>
            </p:nvSpPr>
            <p:spPr>
              <a:xfrm>
                <a:off x="247140" y="653489"/>
                <a:ext cx="11658044" cy="2125494"/>
              </a:xfrm>
              <a:prstGeom prst="rect">
                <a:avLst/>
              </a:prstGeom>
            </p:spPr>
            <p:txBody>
              <a:bodyPr wrap="square" lIns="121898" tIns="60948" rIns="121898" bIns="60948">
                <a:spAutoFit/>
              </a:bodyPr>
              <a:lstStyle/>
              <a:p>
                <a:pPr>
                  <a:lnSpc>
                    <a:spcPct val="150000"/>
                  </a:lnSpc>
                  <a:spcAft>
                    <a:spcPts val="0"/>
                  </a:spcAft>
                  <a:tabLst>
                    <a:tab pos="297053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　</a:t>
                </a:r>
                <a:r>
                  <a:rPr lang="zh-CN" altLang="zh-CN" sz="2600" b="1">
                    <a:latin typeface="Times New Roman" panose="02020603050405020304" pitchFamily="18" charset="0"/>
                    <a:cs typeface="Times New Roman" panose="02020603050405020304" pitchFamily="18" charset="0"/>
                  </a:rPr>
                  <a:t>电子</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分别经过</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点的最短时间</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都是第一次到达</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点</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轨迹如图所示</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电子</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运动轨迹对应的圆心角分别为</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300°</a:t>
                </a:r>
                <a:r>
                  <a:rPr lang="zh-CN" altLang="zh-CN" sz="2600" b="1">
                    <a:latin typeface="Times New Roman" panose="02020603050405020304" pitchFamily="18" charset="0"/>
                    <a:cs typeface="Times New Roman" panose="02020603050405020304" pitchFamily="18" charset="0"/>
                  </a:rPr>
                  <a:t>和</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60°,</a:t>
                </a:r>
                <a:r>
                  <a:rPr lang="zh-CN" altLang="zh-CN" sz="2600" b="1">
                    <a:latin typeface="Times New Roman" panose="02020603050405020304" pitchFamily="18" charset="0"/>
                    <a:cs typeface="Times New Roman" panose="02020603050405020304" pitchFamily="18" charset="0"/>
                  </a:rPr>
                  <a:t>而运动周期相同</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根据</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𝜽</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𝟑𝟔𝟎</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den>
                    </m:f>
                  </m:oMath>
                </a14:m>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可得电子</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分别经过</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点的最短时间之比为</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5</a:t>
                </a:r>
                <a:r>
                  <a:rPr lang="zh-CN" altLang="zh-CN" sz="2600">
                    <a:effectLst/>
                    <a:latin typeface="宋体" panose="02010600030101010101" pitchFamily="2" charset="-122"/>
                    <a:ea typeface="微软雅黑" panose="020B0503020204020204" pitchFamily="34" charset="-122"/>
                    <a:cs typeface="宋体" panose="02010600030101010101" pitchFamily="2" charset="-122"/>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a:latin typeface="Times New Roman" panose="02020603050405020304" pitchFamily="18" charset="0"/>
                    <a:cs typeface="Times New Roman" panose="02020603050405020304" pitchFamily="18" charset="0"/>
                  </a:rPr>
                  <a:t>正确。</a:t>
                </a:r>
                <a:endParaRPr lang="zh-CN" altLang="zh-CN" sz="1150">
                  <a:latin typeface="Calibri" panose="020F0502020204030204" pitchFamily="34" charset="0"/>
                  <a:cs typeface="Times New Roman" panose="02020603050405020304" pitchFamily="18" charset="0"/>
                </a:endParaRPr>
              </a:p>
            </p:txBody>
          </p:sp>
        </mc:Choice>
        <mc:Fallback xmlns="">
          <p:sp>
            <p:nvSpPr>
              <p:cNvPr id="3" name="矩形 2"/>
              <p:cNvSpPr>
                <a:spLocks noRot="1" noChangeAspect="1" noMove="1" noResize="1" noEditPoints="1" noAdjustHandles="1" noChangeArrowheads="1" noChangeShapeType="1" noTextEdit="1"/>
              </p:cNvSpPr>
              <p:nvPr/>
            </p:nvSpPr>
            <p:spPr>
              <a:xfrm>
                <a:off x="247140" y="653489"/>
                <a:ext cx="11658044" cy="2125494"/>
              </a:xfrm>
              <a:prstGeom prst="rect">
                <a:avLst/>
              </a:prstGeom>
              <a:blipFill rotWithShape="0">
                <a:blip r:embed="rId2"/>
                <a:stretch>
                  <a:fillRect l="-680" b="-5444"/>
                </a:stretch>
              </a:blipFill>
            </p:spPr>
            <p:txBody>
              <a:bodyPr/>
              <a:lstStyle/>
              <a:p>
                <a:r>
                  <a:rPr lang="zh-CN" altLang="en-US">
                    <a:noFill/>
                  </a:rPr>
                  <a:t> </a:t>
                </a:r>
              </a:p>
            </p:txBody>
          </p:sp>
        </mc:Fallback>
      </mc:AlternateContent>
      <p:pic>
        <p:nvPicPr>
          <p:cNvPr id="4" name="image188.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580728" y="2895346"/>
            <a:ext cx="7041668" cy="3123921"/>
          </a:xfrm>
          <a:prstGeom prst="rect">
            <a:avLst/>
          </a:prstGeom>
        </p:spPr>
      </p:pic>
    </p:spTree>
    <p:extLst>
      <p:ext uri="{BB962C8B-B14F-4D97-AF65-F5344CB8AC3E}">
        <p14:creationId xmlns:p14="http://schemas.microsoft.com/office/powerpoint/2010/main" val="266764577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4"/>
          <p:cNvSpPr txBox="1"/>
          <p:nvPr/>
        </p:nvSpPr>
        <p:spPr>
          <a:xfrm>
            <a:off x="6311233" y="3645027"/>
            <a:ext cx="1080135" cy="553998"/>
          </a:xfrm>
          <a:prstGeom prst="rect">
            <a:avLst/>
          </a:prstGeom>
          <a:noFill/>
        </p:spPr>
        <p:txBody>
          <a:bodyPr wrap="square" rtlCol="0">
            <a:spAutoFit/>
          </a:bodyPr>
          <a:lstStyle/>
          <a:p>
            <a:r>
              <a:rPr lang="en-US" altLang="zh-CN" sz="3000" b="1" dirty="0">
                <a:solidFill>
                  <a:srgbClr val="C00000"/>
                </a:solidFill>
                <a:latin typeface="Times New Roman" pitchFamily="18" charset="0"/>
                <a:ea typeface="华文细黑" pitchFamily="2" charset="-122"/>
                <a:cs typeface="Times New Roman" pitchFamily="18" charset="0"/>
              </a:rPr>
              <a:t>C</a:t>
            </a:r>
            <a:endParaRPr lang="zh-CN" altLang="en-US" sz="3000" b="1" dirty="0">
              <a:solidFill>
                <a:srgbClr val="C00000"/>
              </a:solidFill>
              <a:latin typeface="Times New Roman" pitchFamily="18" charset="0"/>
              <a:ea typeface="华文细黑" pitchFamily="2" charset="-122"/>
              <a:cs typeface="Times New Roman" pitchFamily="18" charset="0"/>
            </a:endParaRPr>
          </a:p>
        </p:txBody>
      </p:sp>
      <p:sp>
        <p:nvSpPr>
          <p:cNvPr id="5" name="矩形 4"/>
          <p:cNvSpPr/>
          <p:nvPr/>
        </p:nvSpPr>
        <p:spPr>
          <a:xfrm>
            <a:off x="94740" y="1183119"/>
            <a:ext cx="11810444" cy="3123908"/>
          </a:xfrm>
          <a:prstGeom prst="rect">
            <a:avLst/>
          </a:prstGeom>
        </p:spPr>
        <p:txBody>
          <a:bodyPr wrap="square" lIns="121898" tIns="60948" rIns="121898" bIns="60948">
            <a:spAutoFit/>
          </a:bodyPr>
          <a:lstStyle/>
          <a:p>
            <a:pPr marL="252000" indent="-457200">
              <a:lnSpc>
                <a:spcPct val="150000"/>
              </a:lnSpc>
              <a:spcAft>
                <a:spcPts val="0"/>
              </a:spcAft>
              <a:tabLst>
                <a:tab pos="2970530" algn="l"/>
              </a:tabLst>
            </a:pP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7.(</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2025·</a:t>
            </a:r>
            <a:r>
              <a:rPr lang="zh-CN" altLang="zh-CN" sz="2600" b="1" dirty="0">
                <a:latin typeface="Times New Roman" panose="02020603050405020304" pitchFamily="18" charset="0"/>
                <a:cs typeface="Times New Roman" panose="02020603050405020304" pitchFamily="18" charset="0"/>
              </a:rPr>
              <a:t>江西南昌模拟</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如图</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方向垂直于纸面向里的匀强磁场区域中有一边界截面为圆形的无场区</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O</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为圆形边界的圆心</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P</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Q</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为边界上的两点</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OP</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与</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OQ</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的夹角为</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60°</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。一带电粒子从</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P</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点沿垂直磁场方向射入匀强磁场区域后经过时间</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从</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Q</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点第一次回到无场区</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粒子在</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P</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点的速度方向与</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OP</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的夹角为</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20°</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。若磁感应强度大小为</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粒子的比荷为</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k</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不计粒子重力</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则</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为</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dirty="0">
              <a:latin typeface="Calibri" panose="020F0502020204030204" pitchFamily="34"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6" name="矩形 5"/>
              <p:cNvSpPr/>
              <p:nvPr/>
            </p:nvSpPr>
            <p:spPr>
              <a:xfrm>
                <a:off x="348740" y="4101295"/>
                <a:ext cx="11658044" cy="1792902"/>
              </a:xfrm>
              <a:prstGeom prst="rect">
                <a:avLst/>
              </a:prstGeom>
            </p:spPr>
            <p:txBody>
              <a:bodyPr wrap="square" lIns="121898" tIns="60948" rIns="121898" bIns="60948">
                <a:spAutoFit/>
              </a:bodyPr>
              <a:lstStyle/>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𝟒</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𝛑</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𝟗</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𝒌𝑩</m:t>
                        </m:r>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	B.</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𝟖</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𝛑</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𝟗</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𝒌𝑩</m:t>
                        </m:r>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15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𝟏𝟒</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𝛑</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𝟗</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𝒌𝑩</m:t>
                        </m:r>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	D.</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𝟓</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𝛑</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𝒌𝑩</m:t>
                        </m:r>
                      </m:den>
                    </m:f>
                  </m:oMath>
                </a14:m>
                <a:endParaRPr lang="zh-CN" altLang="zh-CN" sz="1150">
                  <a:latin typeface="Calibri" panose="020F0502020204030204" pitchFamily="34" charset="0"/>
                  <a:cs typeface="Times New Roman" panose="02020603050405020304" pitchFamily="18" charset="0"/>
                </a:endParaRPr>
              </a:p>
            </p:txBody>
          </p:sp>
        </mc:Choice>
        <mc:Fallback xmlns="">
          <p:sp>
            <p:nvSpPr>
              <p:cNvPr id="6" name="矩形 5"/>
              <p:cNvSpPr>
                <a:spLocks noRot="1" noChangeAspect="1" noMove="1" noResize="1" noEditPoints="1" noAdjustHandles="1" noChangeArrowheads="1" noChangeShapeType="1" noTextEdit="1"/>
              </p:cNvSpPr>
              <p:nvPr/>
            </p:nvSpPr>
            <p:spPr>
              <a:xfrm>
                <a:off x="348740" y="4101295"/>
                <a:ext cx="11658044" cy="1792902"/>
              </a:xfrm>
              <a:prstGeom prst="rect">
                <a:avLst/>
              </a:prstGeom>
              <a:blipFill rotWithShape="0">
                <a:blip r:embed="rId2"/>
                <a:stretch>
                  <a:fillRect l="-680" b="-2041"/>
                </a:stretch>
              </a:blipFill>
            </p:spPr>
            <p:txBody>
              <a:bodyPr/>
              <a:lstStyle/>
              <a:p>
                <a:r>
                  <a:rPr lang="zh-CN" altLang="en-US">
                    <a:noFill/>
                  </a:rPr>
                  <a:t> </a:t>
                </a:r>
              </a:p>
            </p:txBody>
          </p:sp>
        </mc:Fallback>
      </mc:AlternateContent>
      <p:sp>
        <p:nvSpPr>
          <p:cNvPr id="7" name="矩形 6"/>
          <p:cNvSpPr/>
          <p:nvPr/>
        </p:nvSpPr>
        <p:spPr>
          <a:xfrm>
            <a:off x="213273" y="552915"/>
            <a:ext cx="11810444" cy="648230"/>
          </a:xfrm>
          <a:prstGeom prst="rect">
            <a:avLst/>
          </a:prstGeom>
        </p:spPr>
        <p:txBody>
          <a:bodyPr wrap="square" lIns="121898" tIns="60948" rIns="121898" bIns="60948">
            <a:spAutoFit/>
          </a:bodyPr>
          <a:lstStyle/>
          <a:p>
            <a:pPr algn="ctr">
              <a:lnSpc>
                <a:spcPct val="150000"/>
              </a:lnSpc>
              <a:spcAft>
                <a:spcPts val="0"/>
              </a:spcAft>
              <a:tabLst>
                <a:tab pos="2700655" algn="l"/>
              </a:tabLst>
            </a:pPr>
            <a:r>
              <a:rPr lang="en-US" altLang="zh-CN" sz="2600" kern="100" dirty="0" smtClean="0">
                <a:latin typeface="Times New Roman"/>
                <a:ea typeface="微软雅黑"/>
                <a:cs typeface="Courier New"/>
              </a:rPr>
              <a:t>B</a:t>
            </a:r>
            <a:r>
              <a:rPr lang="zh-CN" altLang="zh-CN" sz="2600" kern="100" dirty="0" smtClean="0">
                <a:latin typeface="Times New Roman"/>
                <a:ea typeface="微软雅黑"/>
                <a:cs typeface="Times New Roman"/>
              </a:rPr>
              <a:t>级</a:t>
            </a:r>
            <a:r>
              <a:rPr lang="zh-CN" altLang="zh-CN" sz="2600" kern="100" dirty="0">
                <a:latin typeface="Times New Roman"/>
                <a:ea typeface="微软雅黑"/>
                <a:cs typeface="Times New Roman"/>
              </a:rPr>
              <a:t>　</a:t>
            </a:r>
            <a:r>
              <a:rPr lang="zh-CN" altLang="en-US" sz="2600" kern="100" dirty="0" smtClean="0">
                <a:latin typeface="Times New Roman"/>
                <a:ea typeface="微软雅黑"/>
                <a:cs typeface="Times New Roman"/>
              </a:rPr>
              <a:t>综合提升</a:t>
            </a:r>
            <a:r>
              <a:rPr lang="zh-CN" altLang="zh-CN" sz="2600" kern="100" dirty="0" smtClean="0">
                <a:latin typeface="Times New Roman"/>
                <a:ea typeface="微软雅黑"/>
                <a:cs typeface="Times New Roman"/>
              </a:rPr>
              <a:t>练</a:t>
            </a:r>
            <a:endParaRPr lang="zh-CN" altLang="zh-CN" sz="1050" kern="100" dirty="0">
              <a:effectLst/>
              <a:latin typeface="宋体"/>
              <a:cs typeface="Courier New"/>
            </a:endParaRPr>
          </a:p>
        </p:txBody>
      </p:sp>
      <p:pic>
        <p:nvPicPr>
          <p:cNvPr id="9" name="image189.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687530" y="3694308"/>
            <a:ext cx="2808351" cy="2417082"/>
          </a:xfrm>
          <a:prstGeom prst="rect">
            <a:avLst/>
          </a:prstGeom>
        </p:spPr>
      </p:pic>
    </p:spTree>
    <p:extLst>
      <p:ext uri="{BB962C8B-B14F-4D97-AF65-F5344CB8AC3E}">
        <p14:creationId xmlns:p14="http://schemas.microsoft.com/office/powerpoint/2010/main" val="320616295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矩形 2"/>
              <p:cNvSpPr/>
              <p:nvPr/>
            </p:nvSpPr>
            <p:spPr>
              <a:xfrm>
                <a:off x="247140" y="653489"/>
                <a:ext cx="8363460" cy="3818265"/>
              </a:xfrm>
              <a:prstGeom prst="rect">
                <a:avLst/>
              </a:prstGeom>
            </p:spPr>
            <p:txBody>
              <a:bodyPr wrap="square" lIns="121898" tIns="60948" rIns="121898" bIns="60948">
                <a:spAutoFit/>
              </a:bodyPr>
              <a:lstStyle/>
              <a:p>
                <a:pPr>
                  <a:lnSpc>
                    <a:spcPct val="150000"/>
                  </a:lnSpc>
                  <a:spcAft>
                    <a:spcPts val="0"/>
                  </a:spcAft>
                  <a:tabLst>
                    <a:tab pos="297053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　</a:t>
                </a:r>
                <a:r>
                  <a:rPr lang="zh-CN" altLang="zh-CN" sz="2600" b="1">
                    <a:latin typeface="Times New Roman" panose="02020603050405020304" pitchFamily="18" charset="0"/>
                    <a:cs typeface="Times New Roman" panose="02020603050405020304" pitchFamily="18" charset="0"/>
                  </a:rPr>
                  <a:t>粒子从</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P</a:t>
                </a:r>
                <a:r>
                  <a:rPr lang="zh-CN" altLang="zh-CN" sz="2600" b="1">
                    <a:latin typeface="Times New Roman" panose="02020603050405020304" pitchFamily="18" charset="0"/>
                    <a:cs typeface="Times New Roman" panose="02020603050405020304" pitchFamily="18" charset="0"/>
                  </a:rPr>
                  <a:t>点沿垂直磁场方向射入匀强磁场区域</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在</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P</a:t>
                </a:r>
                <a:r>
                  <a:rPr lang="zh-CN" altLang="zh-CN" sz="2600" b="1">
                    <a:latin typeface="Times New Roman" panose="02020603050405020304" pitchFamily="18" charset="0"/>
                    <a:cs typeface="Times New Roman" panose="02020603050405020304" pitchFamily="18" charset="0"/>
                  </a:rPr>
                  <a:t>点的速度方向与</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OP</a:t>
                </a:r>
                <a:r>
                  <a:rPr lang="zh-CN" altLang="zh-CN" sz="2600" b="1">
                    <a:latin typeface="Times New Roman" panose="02020603050405020304" pitchFamily="18" charset="0"/>
                    <a:cs typeface="Times New Roman" panose="02020603050405020304" pitchFamily="18" charset="0"/>
                  </a:rPr>
                  <a:t>的夹角为</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20°,</a:t>
                </a:r>
                <a:r>
                  <a:rPr lang="zh-CN" altLang="zh-CN" sz="2600" b="1">
                    <a:latin typeface="Times New Roman" panose="02020603050405020304" pitchFamily="18" charset="0"/>
                    <a:cs typeface="Times New Roman" panose="02020603050405020304" pitchFamily="18" charset="0"/>
                  </a:rPr>
                  <a:t>粒子在磁场中运动轨迹如图所示</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结合几何关系可知</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轨迹所对的圆心角为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θ</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=280°,</a:t>
                </a:r>
                <a:r>
                  <a:rPr lang="zh-CN" altLang="zh-CN" sz="2600" b="1">
                    <a:latin typeface="Times New Roman" panose="02020603050405020304" pitchFamily="18" charset="0"/>
                    <a:cs typeface="Times New Roman" panose="02020603050405020304" pitchFamily="18" charset="0"/>
                  </a:rPr>
                  <a:t>根据牛顿第二定律可得</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q</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𝒓</m:t>
                        </m:r>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又粒子在磁场中运动的周期为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𝛑</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𝒓</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𝛑</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𝒒𝑩</m:t>
                        </m:r>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𝛑</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𝒌𝑩</m:t>
                        </m:r>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所以</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𝜽</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𝟑𝟔𝟎</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den>
                    </m:f>
                  </m:oMath>
                </a14:m>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𝟏𝟒</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𝛑</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𝟗</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𝒌𝑩</m:t>
                        </m:r>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a:latin typeface="Times New Roman" panose="02020603050405020304" pitchFamily="18" charset="0"/>
                    <a:cs typeface="Times New Roman" panose="02020603050405020304" pitchFamily="18" charset="0"/>
                  </a:rPr>
                  <a:t>正确。</a:t>
                </a:r>
                <a:endParaRPr lang="zh-CN" altLang="zh-CN" sz="1150">
                  <a:latin typeface="Calibri" panose="020F0502020204030204" pitchFamily="34" charset="0"/>
                  <a:cs typeface="Times New Roman" panose="02020603050405020304" pitchFamily="18" charset="0"/>
                </a:endParaRPr>
              </a:p>
            </p:txBody>
          </p:sp>
        </mc:Choice>
        <mc:Fallback xmlns="">
          <p:sp>
            <p:nvSpPr>
              <p:cNvPr id="3" name="矩形 2"/>
              <p:cNvSpPr>
                <a:spLocks noRot="1" noChangeAspect="1" noMove="1" noResize="1" noEditPoints="1" noAdjustHandles="1" noChangeArrowheads="1" noChangeShapeType="1" noTextEdit="1"/>
              </p:cNvSpPr>
              <p:nvPr/>
            </p:nvSpPr>
            <p:spPr>
              <a:xfrm>
                <a:off x="247140" y="653489"/>
                <a:ext cx="8363460" cy="3818265"/>
              </a:xfrm>
              <a:prstGeom prst="rect">
                <a:avLst/>
              </a:prstGeom>
              <a:blipFill rotWithShape="0">
                <a:blip r:embed="rId2"/>
                <a:stretch>
                  <a:fillRect l="-948" r="-1822"/>
                </a:stretch>
              </a:blipFill>
            </p:spPr>
            <p:txBody>
              <a:bodyPr/>
              <a:lstStyle/>
              <a:p>
                <a:r>
                  <a:rPr lang="zh-CN" altLang="en-US">
                    <a:noFill/>
                  </a:rPr>
                  <a:t> </a:t>
                </a:r>
              </a:p>
            </p:txBody>
          </p:sp>
        </mc:Fallback>
      </mc:AlternateContent>
      <p:pic>
        <p:nvPicPr>
          <p:cNvPr id="4" name="image190.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903557" y="836676"/>
            <a:ext cx="2789237" cy="3358067"/>
          </a:xfrm>
          <a:prstGeom prst="rect">
            <a:avLst/>
          </a:prstGeom>
        </p:spPr>
      </p:pic>
    </p:spTree>
    <p:extLst>
      <p:ext uri="{BB962C8B-B14F-4D97-AF65-F5344CB8AC3E}">
        <p14:creationId xmlns:p14="http://schemas.microsoft.com/office/powerpoint/2010/main" val="266764577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3223355" y="3124073"/>
            <a:ext cx="1080135" cy="553998"/>
          </a:xfrm>
          <a:prstGeom prst="rect">
            <a:avLst/>
          </a:prstGeom>
          <a:noFill/>
        </p:spPr>
        <p:txBody>
          <a:bodyPr wrap="square" rtlCol="0">
            <a:spAutoFit/>
          </a:bodyPr>
          <a:lstStyle/>
          <a:p>
            <a:r>
              <a:rPr lang="en-US" altLang="zh-CN" sz="3000" b="1">
                <a:solidFill>
                  <a:srgbClr val="C00000"/>
                </a:solidFill>
                <a:latin typeface="Times New Roman" pitchFamily="18" charset="0"/>
                <a:ea typeface="华文细黑" pitchFamily="2" charset="-122"/>
                <a:cs typeface="Times New Roman" pitchFamily="18" charset="0"/>
              </a:rPr>
              <a:t>BC</a:t>
            </a:r>
            <a:endParaRPr lang="zh-CN" altLang="en-US" sz="3000" b="1" dirty="0">
              <a:solidFill>
                <a:srgbClr val="C00000"/>
              </a:solidFill>
              <a:latin typeface="Times New Roman" pitchFamily="18" charset="0"/>
              <a:ea typeface="华文细黑" pitchFamily="2" charset="-122"/>
              <a:cs typeface="Times New Roman" pitchFamily="18" charset="0"/>
            </a:endParaRPr>
          </a:p>
        </p:txBody>
      </p:sp>
      <p:sp>
        <p:nvSpPr>
          <p:cNvPr id="6" name="矩形 5"/>
          <p:cNvSpPr/>
          <p:nvPr/>
        </p:nvSpPr>
        <p:spPr>
          <a:xfrm>
            <a:off x="94740" y="620649"/>
            <a:ext cx="11810444" cy="3123908"/>
          </a:xfrm>
          <a:prstGeom prst="rect">
            <a:avLst/>
          </a:prstGeom>
        </p:spPr>
        <p:txBody>
          <a:bodyPr wrap="square" lIns="121898" tIns="60948" rIns="121898" bIns="60948">
            <a:spAutoFit/>
          </a:bodyPr>
          <a:lstStyle/>
          <a:p>
            <a:pPr marL="252000" indent="-457200">
              <a:lnSpc>
                <a:spcPct val="150000"/>
              </a:lnSpc>
              <a:spcAft>
                <a:spcPts val="0"/>
              </a:spcAft>
              <a:tabLst>
                <a:tab pos="2970530" algn="l"/>
              </a:tabLst>
            </a:pP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8.(</a:t>
            </a:r>
            <a:r>
              <a:rPr lang="zh-CN" altLang="zh-CN" sz="2600" b="1" dirty="0">
                <a:latin typeface="Times New Roman" panose="02020603050405020304" pitchFamily="18" charset="0"/>
                <a:cs typeface="Times New Roman" panose="02020603050405020304" pitchFamily="18" charset="0"/>
              </a:rPr>
              <a:t>多选</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)(2025·</a:t>
            </a:r>
            <a:r>
              <a:rPr lang="zh-CN" altLang="zh-CN" sz="2600" b="1" dirty="0">
                <a:latin typeface="Times New Roman" panose="02020603050405020304" pitchFamily="18" charset="0"/>
                <a:cs typeface="Times New Roman" panose="02020603050405020304" pitchFamily="18" charset="0"/>
              </a:rPr>
              <a:t>云南昭通模拟</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如图所示</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O</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点为半圆形区域的圆心</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该区域内有垂直纸面向外的匀强磁场</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磁感应强度为</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dirty="0" err="1">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ON</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为圆的半径</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长度为</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现有比荷相等的两个带电粒子</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以不同的速度先后从</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点沿</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AO</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方向和从</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点沿</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BO</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方向射入磁场</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并均从</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N</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点射出磁场</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若</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粒子的速率为</a:t>
            </a:r>
            <a:r>
              <a:rPr lang="en-US" altLang="zh-CN" sz="2600" i="1" dirty="0">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不计粒子的重力。已知</a:t>
            </a:r>
            <a:r>
              <a:rPr lang="zh-CN" altLang="zh-CN" sz="2600" dirty="0">
                <a:latin typeface="宋体" panose="02010600030101010101" pitchFamily="2" charset="-122"/>
                <a:ea typeface="微软雅黑" panose="020B0503020204020204" pitchFamily="34" charset="-122"/>
                <a:cs typeface="宋体" panose="02010600030101010101" pitchFamily="2" charset="-122"/>
              </a:rPr>
              <a:t>∠</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AON</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=60°,</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下列说法正确的是</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dirty="0">
              <a:latin typeface="Calibri" panose="020F0502020204030204" pitchFamily="34"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7" name="矩形 6"/>
              <p:cNvSpPr/>
              <p:nvPr/>
            </p:nvSpPr>
            <p:spPr>
              <a:xfrm>
                <a:off x="409591" y="3666446"/>
                <a:ext cx="11658044" cy="2469178"/>
              </a:xfrm>
              <a:prstGeom prst="rect">
                <a:avLst/>
              </a:prstGeom>
            </p:spPr>
            <p:txBody>
              <a:bodyPr wrap="square" lIns="121898" tIns="60948" rIns="121898" bIns="60948">
                <a:spAutoFit/>
              </a:bodyPr>
              <a:lstStyle/>
              <a:p>
                <a:pPr>
                  <a:lnSpc>
                    <a:spcPct val="13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粒子做圆周运动的半径为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R</a:t>
                </a:r>
                <a:endParaRPr lang="zh-CN" altLang="zh-CN" sz="1150">
                  <a:latin typeface="Calibri" panose="020F0502020204030204" pitchFamily="34" charset="0"/>
                  <a:cs typeface="Times New Roman" panose="02020603050405020304" pitchFamily="18" charset="0"/>
                </a:endParaRPr>
              </a:p>
              <a:p>
                <a:pPr>
                  <a:lnSpc>
                    <a:spcPct val="130000"/>
                  </a:lnSpc>
                  <a:spcAft>
                    <a:spcPts val="0"/>
                  </a:spcAft>
                  <a:tabLst>
                    <a:tab pos="297053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B.b</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粒子的速率为</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3</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endParaRPr lang="zh-CN" altLang="zh-CN" sz="1150">
                  <a:latin typeface="Calibri" panose="020F0502020204030204" pitchFamily="34" charset="0"/>
                  <a:cs typeface="Times New Roman" panose="02020603050405020304" pitchFamily="18" charset="0"/>
                </a:endParaRPr>
              </a:p>
              <a:p>
                <a:pPr>
                  <a:lnSpc>
                    <a:spcPct val="130000"/>
                  </a:lnSpc>
                  <a:spcAft>
                    <a:spcPts val="0"/>
                  </a:spcAft>
                  <a:tabLst>
                    <a:tab pos="297053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粒子的比荷为</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e>
                        </m:rad>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𝑩𝑹</m:t>
                        </m:r>
                      </m:den>
                    </m:f>
                  </m:oMath>
                </a14:m>
                <a:endParaRPr lang="zh-CN" altLang="zh-CN" sz="1150">
                  <a:latin typeface="Calibri" panose="020F0502020204030204" pitchFamily="34" charset="0"/>
                  <a:cs typeface="Times New Roman" panose="02020603050405020304" pitchFamily="18" charset="0"/>
                </a:endParaRPr>
              </a:p>
              <a:p>
                <a:pPr>
                  <a:lnSpc>
                    <a:spcPct val="130000"/>
                  </a:lnSpc>
                  <a:spcAft>
                    <a:spcPts val="0"/>
                  </a:spcAft>
                  <a:tabLst>
                    <a:tab pos="297053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D.a</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两粒子在磁场中的运动时间之比为</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effectLst/>
                    <a:latin typeface="宋体" panose="02010600030101010101" pitchFamily="2" charset="-122"/>
                    <a:ea typeface="微软雅黑" panose="020B0503020204020204" pitchFamily="34" charset="-122"/>
                    <a:cs typeface="宋体" panose="02010600030101010101" pitchFamily="2" charset="-122"/>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a:t>
                </a:r>
                <a:endParaRPr lang="zh-CN" altLang="zh-CN" sz="1150">
                  <a:latin typeface="Calibri" panose="020F0502020204030204" pitchFamily="34" charset="0"/>
                  <a:cs typeface="Times New Roman" panose="02020603050405020304" pitchFamily="18" charset="0"/>
                </a:endParaRPr>
              </a:p>
            </p:txBody>
          </p:sp>
        </mc:Choice>
        <mc:Fallback xmlns="">
          <p:sp>
            <p:nvSpPr>
              <p:cNvPr id="7" name="矩形 6"/>
              <p:cNvSpPr>
                <a:spLocks noRot="1" noChangeAspect="1" noMove="1" noResize="1" noEditPoints="1" noAdjustHandles="1" noChangeArrowheads="1" noChangeShapeType="1" noTextEdit="1"/>
              </p:cNvSpPr>
              <p:nvPr/>
            </p:nvSpPr>
            <p:spPr>
              <a:xfrm>
                <a:off x="409591" y="3666446"/>
                <a:ext cx="11658044" cy="2469178"/>
              </a:xfrm>
              <a:prstGeom prst="rect">
                <a:avLst/>
              </a:prstGeom>
              <a:blipFill rotWithShape="0">
                <a:blip r:embed="rId2"/>
                <a:stretch>
                  <a:fillRect l="-680" b="-4433"/>
                </a:stretch>
              </a:blipFill>
            </p:spPr>
            <p:txBody>
              <a:bodyPr/>
              <a:lstStyle/>
              <a:p>
                <a:r>
                  <a:rPr lang="zh-CN" altLang="en-US">
                    <a:noFill/>
                  </a:rPr>
                  <a:t> </a:t>
                </a:r>
              </a:p>
            </p:txBody>
          </p:sp>
        </mc:Fallback>
      </mc:AlternateContent>
      <p:pic>
        <p:nvPicPr>
          <p:cNvPr id="8" name="image191.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292687" y="3264465"/>
            <a:ext cx="3203194" cy="1879629"/>
          </a:xfrm>
          <a:prstGeom prst="rect">
            <a:avLst/>
          </a:prstGeom>
        </p:spPr>
      </p:pic>
    </p:spTree>
    <p:extLst>
      <p:ext uri="{BB962C8B-B14F-4D97-AF65-F5344CB8AC3E}">
        <p14:creationId xmlns:p14="http://schemas.microsoft.com/office/powerpoint/2010/main" val="320616295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矩形 2"/>
              <p:cNvSpPr/>
              <p:nvPr/>
            </p:nvSpPr>
            <p:spPr>
              <a:xfrm>
                <a:off x="247140" y="602689"/>
                <a:ext cx="11658044" cy="5112466"/>
              </a:xfrm>
              <a:prstGeom prst="rect">
                <a:avLst/>
              </a:prstGeom>
            </p:spPr>
            <p:txBody>
              <a:bodyPr wrap="square" lIns="121898" tIns="60948" rIns="121898" bIns="60948">
                <a:spAutoFit/>
              </a:bodyPr>
              <a:lstStyle/>
              <a:p>
                <a:pPr>
                  <a:lnSpc>
                    <a:spcPct val="130000"/>
                  </a:lnSpc>
                  <a:spcAft>
                    <a:spcPts val="0"/>
                  </a:spcAft>
                  <a:tabLst>
                    <a:tab pos="297053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　</a:t>
                </a:r>
                <a:r>
                  <a:rPr lang="zh-CN" altLang="zh-CN" sz="2600" b="1">
                    <a:latin typeface="Times New Roman" panose="02020603050405020304" pitchFamily="18" charset="0"/>
                    <a:cs typeface="Times New Roman" panose="02020603050405020304" pitchFamily="18" charset="0"/>
                  </a:rPr>
                  <a:t>粒子的运动轨迹如图所示</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设粒子</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做圆周运动的轨迹半径为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粒子</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射出磁场时速度偏转角为</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𝛑</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由几何关系可知</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𝑹</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𝐭𝐚𝐧</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 </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𝟔𝟎</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e>
                        </m:rad>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den>
                    </m:f>
                  </m:oMath>
                </a14:m>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tan</a:t>
                </a:r>
                <a:r>
                  <a:rPr lang="en-US" altLang="zh-CN" sz="2600" b="1">
                    <a:latin typeface="Times New Roman" panose="02020603050405020304" pitchFamily="18" charset="0"/>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60°=</a:t>
                </a:r>
                <a14:m>
                  <m:oMath xmlns:m="http://schemas.openxmlformats.org/officeDocument/2006/math">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e>
                    </m:rad>
                  </m:oMath>
                </a14:m>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由洛伦兹力提供向心力可得</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q</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𝒓</m:t>
                        </m:r>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解得</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𝐚</m:t>
                            </m:r>
                          </m:sub>
                        </m:sSub>
                      </m:num>
                      <m:den>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𝐛</m:t>
                            </m:r>
                          </m:sub>
                        </m:sSub>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则</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=3</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错误</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正确</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由</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q</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𝒓</m:t>
                        </m:r>
                      </m:den>
                    </m:f>
                  </m:oMath>
                </a14:m>
                <a:r>
                  <a:rPr lang="zh-CN" altLang="zh-CN" sz="2600" b="1">
                    <a:latin typeface="Times New Roman" panose="02020603050405020304" pitchFamily="18" charset="0"/>
                    <a:cs typeface="Times New Roman" panose="02020603050405020304" pitchFamily="18" charset="0"/>
                  </a:rPr>
                  <a:t>得</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粒子的比荷为</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𝒒</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m:t>
                        </m:r>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e>
                        </m:rad>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𝑩𝑹</m:t>
                        </m:r>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a:latin typeface="Times New Roman" panose="02020603050405020304" pitchFamily="18" charset="0"/>
                    <a:cs typeface="Times New Roman" panose="02020603050405020304" pitchFamily="18" charset="0"/>
                  </a:rPr>
                  <a:t>正确</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粒子在磁场中运动的周期</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𝛑</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𝒒𝑩</m:t>
                        </m:r>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可知两粒子在磁场中做圆周运动的周期相同</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由几何关系可知</a:t>
                </a:r>
                <a:r>
                  <a:rPr lang="zh-CN" altLang="zh-CN" sz="2600">
                    <a:effectLst/>
                    <a:latin typeface="宋体" panose="02010600030101010101" pitchFamily="2" charset="-122"/>
                    <a:ea typeface="微软雅黑" panose="020B0503020204020204" pitchFamily="34" charset="-122"/>
                    <a:cs typeface="宋体" panose="02010600030101010101" pitchFamily="2" charset="-122"/>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AO</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N</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𝛑</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effectLst/>
                    <a:latin typeface="宋体" panose="02010600030101010101" pitchFamily="2" charset="-122"/>
                    <a:ea typeface="微软雅黑" panose="020B0503020204020204" pitchFamily="34" charset="-122"/>
                    <a:cs typeface="宋体" panose="02010600030101010101" pitchFamily="2" charset="-122"/>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BO</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N</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𝛑</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两粒子在磁场中的运动时间之比为</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𝒕</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𝐚</m:t>
                            </m:r>
                          </m:sub>
                        </m:sSub>
                      </m:num>
                      <m:den>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𝒕</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𝐛</m:t>
                            </m:r>
                          </m:sub>
                        </m:sSub>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𝑨</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𝑶</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𝑵</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𝛑</m:t>
                            </m:r>
                          </m:den>
                        </m:f>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𝑻</m:t>
                        </m:r>
                      </m:num>
                      <m:den>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𝑩</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𝑶</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b>
                            </m:s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𝑵</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𝛑</m:t>
                            </m:r>
                          </m:den>
                        </m:f>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𝑻</m:t>
                        </m:r>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a:latin typeface="Times New Roman" panose="02020603050405020304" pitchFamily="18" charset="0"/>
                    <a:cs typeface="Times New Roman" panose="02020603050405020304" pitchFamily="18" charset="0"/>
                  </a:rPr>
                  <a:t>错误。</a:t>
                </a:r>
                <a:endParaRPr lang="zh-CN" altLang="zh-CN" sz="1150">
                  <a:latin typeface="Calibri" panose="020F0502020204030204" pitchFamily="34" charset="0"/>
                  <a:cs typeface="Times New Roman" panose="02020603050405020304" pitchFamily="18" charset="0"/>
                </a:endParaRPr>
              </a:p>
            </p:txBody>
          </p:sp>
        </mc:Choice>
        <mc:Fallback xmlns="">
          <p:sp>
            <p:nvSpPr>
              <p:cNvPr id="3" name="矩形 2"/>
              <p:cNvSpPr>
                <a:spLocks noRot="1" noChangeAspect="1" noMove="1" noResize="1" noEditPoints="1" noAdjustHandles="1" noChangeArrowheads="1" noChangeShapeType="1" noTextEdit="1"/>
              </p:cNvSpPr>
              <p:nvPr/>
            </p:nvSpPr>
            <p:spPr>
              <a:xfrm>
                <a:off x="247140" y="602689"/>
                <a:ext cx="11658044" cy="5112466"/>
              </a:xfrm>
              <a:prstGeom prst="rect">
                <a:avLst/>
              </a:prstGeom>
              <a:blipFill rotWithShape="0">
                <a:blip r:embed="rId2"/>
                <a:stretch>
                  <a:fillRect l="-680"/>
                </a:stretch>
              </a:blipFill>
            </p:spPr>
            <p:txBody>
              <a:bodyPr/>
              <a:lstStyle/>
              <a:p>
                <a:r>
                  <a:rPr lang="zh-CN" altLang="en-US">
                    <a:noFill/>
                  </a:rPr>
                  <a:t> </a:t>
                </a:r>
              </a:p>
            </p:txBody>
          </p:sp>
        </mc:Fallback>
      </mc:AlternateContent>
      <p:pic>
        <p:nvPicPr>
          <p:cNvPr id="4" name="image192.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166449" y="4293108"/>
            <a:ext cx="2592324" cy="1965568"/>
          </a:xfrm>
          <a:prstGeom prst="rect">
            <a:avLst/>
          </a:prstGeom>
        </p:spPr>
      </p:pic>
    </p:spTree>
    <p:extLst>
      <p:ext uri="{BB962C8B-B14F-4D97-AF65-F5344CB8AC3E}">
        <p14:creationId xmlns:p14="http://schemas.microsoft.com/office/powerpoint/2010/main" val="266764577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4"/>
          <p:cNvSpPr txBox="1"/>
          <p:nvPr/>
        </p:nvSpPr>
        <p:spPr>
          <a:xfrm>
            <a:off x="7531195" y="3116429"/>
            <a:ext cx="1080135" cy="553998"/>
          </a:xfrm>
          <a:prstGeom prst="rect">
            <a:avLst/>
          </a:prstGeom>
          <a:noFill/>
        </p:spPr>
        <p:txBody>
          <a:bodyPr wrap="square" rtlCol="0">
            <a:spAutoFit/>
          </a:bodyPr>
          <a:lstStyle/>
          <a:p>
            <a:r>
              <a:rPr lang="en-US" altLang="zh-CN" sz="3000" b="1">
                <a:solidFill>
                  <a:srgbClr val="C00000"/>
                </a:solidFill>
                <a:latin typeface="Times New Roman" pitchFamily="18" charset="0"/>
                <a:ea typeface="华文细黑" pitchFamily="2" charset="-122"/>
                <a:cs typeface="Times New Roman" pitchFamily="18" charset="0"/>
              </a:rPr>
              <a:t>AD</a:t>
            </a:r>
            <a:endParaRPr lang="zh-CN" altLang="en-US" sz="3000" b="1" dirty="0">
              <a:solidFill>
                <a:srgbClr val="C00000"/>
              </a:solidFill>
              <a:latin typeface="Times New Roman" pitchFamily="18" charset="0"/>
              <a:ea typeface="华文细黑" pitchFamily="2" charset="-122"/>
              <a:cs typeface="Times New Roman" pitchFamily="18" charset="0"/>
            </a:endParaRPr>
          </a:p>
        </p:txBody>
      </p:sp>
      <p:sp>
        <p:nvSpPr>
          <p:cNvPr id="5" name="矩形 4"/>
          <p:cNvSpPr/>
          <p:nvPr/>
        </p:nvSpPr>
        <p:spPr>
          <a:xfrm>
            <a:off x="94740" y="629665"/>
            <a:ext cx="11810444" cy="3123908"/>
          </a:xfrm>
          <a:prstGeom prst="rect">
            <a:avLst/>
          </a:prstGeom>
        </p:spPr>
        <p:txBody>
          <a:bodyPr wrap="square" lIns="121898" tIns="60948" rIns="121898" bIns="60948">
            <a:spAutoFit/>
          </a:bodyPr>
          <a:lstStyle/>
          <a:p>
            <a:pPr marL="252000" indent="-457200">
              <a:lnSpc>
                <a:spcPct val="150000"/>
              </a:lnSpc>
              <a:spcAft>
                <a:spcPts val="0"/>
              </a:spcAft>
              <a:tabLst>
                <a:tab pos="2970530" algn="l"/>
              </a:tabLst>
            </a:pP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9.(</a:t>
            </a:r>
            <a:r>
              <a:rPr lang="zh-CN" altLang="zh-CN" sz="2600" b="1" dirty="0">
                <a:latin typeface="Times New Roman" panose="02020603050405020304" pitchFamily="18" charset="0"/>
                <a:cs typeface="Times New Roman" panose="02020603050405020304" pitchFamily="18" charset="0"/>
              </a:rPr>
              <a:t>多选</a:t>
            </a:r>
            <a:r>
              <a:rPr lang="en-US" altLang="zh-CN" sz="2600" b="1" dirty="0">
                <a:latin typeface="Times New Roman" panose="02020603050405020304" pitchFamily="18" charset="0"/>
                <a:ea typeface="微软雅黑" panose="020B0503020204020204" pitchFamily="34" charset="-122"/>
                <a:cs typeface="Times New Roman" panose="02020603050405020304" pitchFamily="18" charset="0"/>
              </a:rPr>
              <a:t>)(2025·</a:t>
            </a:r>
            <a:r>
              <a:rPr lang="zh-CN" altLang="zh-CN" sz="2600" b="1" dirty="0">
                <a:latin typeface="Times New Roman" panose="02020603050405020304" pitchFamily="18" charset="0"/>
                <a:cs typeface="Times New Roman" panose="02020603050405020304" pitchFamily="18" charset="0"/>
              </a:rPr>
              <a:t>四川卷</a:t>
            </a:r>
            <a:r>
              <a:rPr lang="en-US" altLang="zh-CN" sz="2600" b="1"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10)</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如图所示</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Calibri" panose="020F0502020204030204" pitchFamily="34" charset="0"/>
                <a:cs typeface="宋体" panose="02010600030101010101" pitchFamily="2" charset="-122"/>
              </a:rPr>
              <a:t>Ⅰ</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区有垂直于纸面向里的匀强磁场</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其边界为正方形</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宋体" panose="02010600030101010101" pitchFamily="2" charset="-122"/>
                <a:ea typeface="微软雅黑" panose="020B0503020204020204" pitchFamily="34" charset="-122"/>
                <a:cs typeface="宋体" panose="02010600030101010101" pitchFamily="2" charset="-122"/>
              </a:rPr>
              <a:t>Ⅱ</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区有垂直于纸面向外的匀强磁场</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其外边界为圆形</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内边界与</a:t>
            </a:r>
            <a:r>
              <a:rPr lang="zh-CN" altLang="zh-CN" sz="2600" dirty="0">
                <a:latin typeface="Calibri" panose="020F0502020204030204" pitchFamily="34" charset="0"/>
                <a:cs typeface="宋体" panose="02010600030101010101" pitchFamily="2" charset="-122"/>
              </a:rPr>
              <a:t>Ⅰ</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区边界重合</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正方形与圆形中心同为</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O</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点。</a:t>
            </a:r>
            <a:r>
              <a:rPr lang="zh-CN" altLang="zh-CN" sz="2600" dirty="0">
                <a:latin typeface="Calibri" panose="020F0502020204030204" pitchFamily="34" charset="0"/>
                <a:cs typeface="宋体" panose="02010600030101010101" pitchFamily="2" charset="-122"/>
              </a:rPr>
              <a:t>Ⅰ</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区和</a:t>
            </a:r>
            <a:r>
              <a:rPr lang="zh-CN" altLang="zh-CN" sz="2600" dirty="0">
                <a:latin typeface="宋体" panose="02010600030101010101" pitchFamily="2" charset="-122"/>
                <a:ea typeface="微软雅黑" panose="020B0503020204020204" pitchFamily="34" charset="-122"/>
                <a:cs typeface="宋体" panose="02010600030101010101" pitchFamily="2" charset="-122"/>
              </a:rPr>
              <a:t>Ⅱ</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区的磁感应强度大小比值为</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4</a:t>
            </a:r>
            <a:r>
              <a:rPr lang="zh-CN" altLang="zh-CN" sz="2600" dirty="0">
                <a:latin typeface="宋体" panose="02010600030101010101" pitchFamily="2" charset="-122"/>
                <a:ea typeface="微软雅黑" panose="020B0503020204020204" pitchFamily="34" charset="-122"/>
                <a:cs typeface="宋体" panose="02010600030101010101" pitchFamily="2" charset="-122"/>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。一带正电的粒子从</a:t>
            </a:r>
            <a:r>
              <a:rPr lang="zh-CN" altLang="zh-CN" sz="2600" dirty="0">
                <a:latin typeface="宋体" panose="02010600030101010101" pitchFamily="2" charset="-122"/>
                <a:ea typeface="微软雅黑" panose="020B0503020204020204" pitchFamily="34" charset="-122"/>
                <a:cs typeface="宋体" panose="02010600030101010101" pitchFamily="2" charset="-122"/>
              </a:rPr>
              <a:t>Ⅱ</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区外边界上</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点沿正方形某一条边的中垂线方向进入磁场</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一段时间后从</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点离开。</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sin 37°=0.6</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。则带电粒子</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dirty="0">
              <a:latin typeface="Calibri" panose="020F0502020204030204" pitchFamily="34" charset="0"/>
              <a:cs typeface="Times New Roman" panose="02020603050405020304" pitchFamily="18" charset="0"/>
            </a:endParaRPr>
          </a:p>
        </p:txBody>
      </p:sp>
      <p:sp>
        <p:nvSpPr>
          <p:cNvPr id="6" name="矩形 5"/>
          <p:cNvSpPr/>
          <p:nvPr/>
        </p:nvSpPr>
        <p:spPr>
          <a:xfrm>
            <a:off x="310640" y="3619627"/>
            <a:ext cx="11658044" cy="2523744"/>
          </a:xfrm>
          <a:prstGeom prst="rect">
            <a:avLst/>
          </a:prstGeom>
        </p:spPr>
        <p:txBody>
          <a:bodyPr wrap="square" lIns="121898" tIns="60948" rIns="121898" bIns="60948">
            <a:spAutoFit/>
          </a:bodyPr>
          <a:lstStyle/>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在</a:t>
            </a:r>
            <a:r>
              <a:rPr lang="zh-CN" altLang="zh-CN" sz="2600">
                <a:latin typeface="Calibri" panose="020F0502020204030204" pitchFamily="34" charset="0"/>
                <a:cs typeface="宋体" panose="02010600030101010101" pitchFamily="2" charset="-122"/>
              </a:rPr>
              <a:t>Ⅰ</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区的轨迹圆心不在</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O</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点</a:t>
            </a:r>
            <a:endParaRPr lang="zh-CN" altLang="zh-CN" sz="115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在</a:t>
            </a:r>
            <a:r>
              <a:rPr lang="zh-CN" altLang="zh-CN" sz="2600">
                <a:latin typeface="Calibri" panose="020F0502020204030204" pitchFamily="34" charset="0"/>
                <a:cs typeface="宋体" panose="02010600030101010101" pitchFamily="2" charset="-122"/>
              </a:rPr>
              <a:t>Ⅰ</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区和</a:t>
            </a:r>
            <a:r>
              <a:rPr lang="zh-CN" altLang="zh-CN" sz="2600">
                <a:latin typeface="宋体" panose="02010600030101010101" pitchFamily="2" charset="-122"/>
                <a:ea typeface="微软雅黑" panose="020B0503020204020204" pitchFamily="34" charset="-122"/>
                <a:cs typeface="宋体" panose="02010600030101010101" pitchFamily="2" charset="-122"/>
              </a:rPr>
              <a:t>Ⅱ</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区的轨迹半径之比为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latin typeface="宋体" panose="02010600030101010101" pitchFamily="2" charset="-122"/>
                <a:ea typeface="微软雅黑" panose="020B0503020204020204" pitchFamily="34" charset="-122"/>
                <a:cs typeface="宋体" panose="02010600030101010101" pitchFamily="2" charset="-122"/>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endParaRPr lang="zh-CN" altLang="zh-CN" sz="115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在</a:t>
            </a:r>
            <a:r>
              <a:rPr lang="zh-CN" altLang="zh-CN" sz="2600">
                <a:latin typeface="Calibri" panose="020F0502020204030204" pitchFamily="34" charset="0"/>
                <a:cs typeface="宋体" panose="02010600030101010101" pitchFamily="2" charset="-122"/>
              </a:rPr>
              <a:t>Ⅰ</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区和</a:t>
            </a:r>
            <a:r>
              <a:rPr lang="zh-CN" altLang="zh-CN" sz="2600">
                <a:latin typeface="宋体" panose="02010600030101010101" pitchFamily="2" charset="-122"/>
                <a:ea typeface="微软雅黑" panose="020B0503020204020204" pitchFamily="34" charset="-122"/>
                <a:cs typeface="宋体" panose="02010600030101010101" pitchFamily="2" charset="-122"/>
              </a:rPr>
              <a:t>Ⅱ</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区的轨迹长度之比为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127</a:t>
            </a:r>
            <a:r>
              <a:rPr lang="zh-CN" altLang="zh-CN" sz="2600">
                <a:latin typeface="宋体" panose="02010600030101010101" pitchFamily="2" charset="-122"/>
                <a:ea typeface="微软雅黑" panose="020B0503020204020204" pitchFamily="34" charset="-122"/>
                <a:cs typeface="宋体" panose="02010600030101010101" pitchFamily="2" charset="-122"/>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37</a:t>
            </a:r>
            <a:endParaRPr lang="zh-CN" altLang="zh-CN" sz="115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在</a:t>
            </a:r>
            <a:r>
              <a:rPr lang="zh-CN" altLang="zh-CN" sz="2600">
                <a:latin typeface="Calibri" panose="020F0502020204030204" pitchFamily="34" charset="0"/>
                <a:cs typeface="宋体" panose="02010600030101010101" pitchFamily="2" charset="-122"/>
              </a:rPr>
              <a:t>Ⅰ</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区和</a:t>
            </a:r>
            <a:r>
              <a:rPr lang="zh-CN" altLang="zh-CN" sz="2600">
                <a:latin typeface="宋体" panose="02010600030101010101" pitchFamily="2" charset="-122"/>
                <a:ea typeface="微软雅黑" panose="020B0503020204020204" pitchFamily="34" charset="-122"/>
                <a:cs typeface="宋体" panose="02010600030101010101" pitchFamily="2" charset="-122"/>
              </a:rPr>
              <a:t>Ⅱ</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区的运动时间之比为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127</a:t>
            </a:r>
            <a:r>
              <a:rPr lang="zh-CN" altLang="zh-CN" sz="2600">
                <a:latin typeface="宋体" panose="02010600030101010101" pitchFamily="2" charset="-122"/>
                <a:ea typeface="微软雅黑" panose="020B0503020204020204" pitchFamily="34" charset="-122"/>
                <a:cs typeface="宋体" panose="02010600030101010101" pitchFamily="2" charset="-122"/>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148</a:t>
            </a:r>
            <a:endParaRPr lang="zh-CN" altLang="zh-CN" sz="1150">
              <a:latin typeface="Calibri" panose="020F0502020204030204" pitchFamily="34" charset="0"/>
              <a:cs typeface="Times New Roman" panose="02020603050405020304" pitchFamily="18" charset="0"/>
            </a:endParaRPr>
          </a:p>
        </p:txBody>
      </p:sp>
      <p:pic>
        <p:nvPicPr>
          <p:cNvPr id="7" name="image193.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743156" y="3212973"/>
            <a:ext cx="2752725" cy="2090360"/>
          </a:xfrm>
          <a:prstGeom prst="rect">
            <a:avLst/>
          </a:prstGeom>
        </p:spPr>
      </p:pic>
    </p:spTree>
    <p:extLst>
      <p:ext uri="{BB962C8B-B14F-4D97-AF65-F5344CB8AC3E}">
        <p14:creationId xmlns:p14="http://schemas.microsoft.com/office/powerpoint/2010/main" val="320616295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8" name="矩形 7"/>
              <p:cNvSpPr/>
              <p:nvPr/>
            </p:nvSpPr>
            <p:spPr>
              <a:xfrm>
                <a:off x="247140" y="653489"/>
                <a:ext cx="11658044" cy="5444993"/>
              </a:xfrm>
              <a:prstGeom prst="rect">
                <a:avLst/>
              </a:prstGeom>
            </p:spPr>
            <p:txBody>
              <a:bodyPr wrap="square" lIns="121898" tIns="60948" rIns="121898" bIns="60948">
                <a:spAutoFit/>
              </a:bodyPr>
              <a:lstStyle/>
              <a:p>
                <a:pPr>
                  <a:spcAft>
                    <a:spcPts val="0"/>
                  </a:spcAft>
                  <a:tabLst>
                    <a:tab pos="2970530" algn="l"/>
                  </a:tabLst>
                </a:pPr>
                <a:r>
                  <a:rPr lang="zh-CN" altLang="zh-CN" sz="2600" b="1" dirty="0" smtClean="0">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　</a:t>
                </a:r>
                <a:r>
                  <a:rPr lang="zh-CN" altLang="zh-CN" sz="2600" b="1" dirty="0">
                    <a:latin typeface="Times New Roman" panose="02020603050405020304" pitchFamily="18" charset="0"/>
                    <a:cs typeface="Times New Roman" panose="02020603050405020304" pitchFamily="18" charset="0"/>
                  </a:rPr>
                  <a:t>粒子的运动轨迹如图所示</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由图可知在</a:t>
                </a:r>
                <a:r>
                  <a:rPr lang="zh-CN" altLang="zh-CN" sz="2600" dirty="0">
                    <a:latin typeface="Calibri" panose="020F0502020204030204" pitchFamily="34" charset="0"/>
                    <a:cs typeface="宋体" panose="02010600030101010101" pitchFamily="2" charset="-122"/>
                  </a:rPr>
                  <a:t>Ⅰ</a:t>
                </a:r>
                <a:r>
                  <a:rPr lang="zh-CN" altLang="zh-CN" sz="2600" b="1" dirty="0">
                    <a:latin typeface="Times New Roman" panose="02020603050405020304" pitchFamily="18" charset="0"/>
                    <a:cs typeface="Times New Roman" panose="02020603050405020304" pitchFamily="18" charset="0"/>
                  </a:rPr>
                  <a:t>区的轨迹圆心不在</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O</a:t>
                </a:r>
                <a:r>
                  <a:rPr lang="zh-CN" altLang="zh-CN" sz="2600" b="1" dirty="0">
                    <a:latin typeface="Times New Roman" panose="02020603050405020304" pitchFamily="18" charset="0"/>
                    <a:cs typeface="Times New Roman" panose="02020603050405020304" pitchFamily="18" charset="0"/>
                  </a:rPr>
                  <a:t>点</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故</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dirty="0">
                    <a:latin typeface="Times New Roman" panose="02020603050405020304" pitchFamily="18" charset="0"/>
                    <a:cs typeface="Times New Roman" panose="02020603050405020304" pitchFamily="18" charset="0"/>
                  </a:rPr>
                  <a:t>正确</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由洛伦兹力提供向心力有</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q</a:t>
                </a:r>
                <a:r>
                  <a:rPr lang="en-US" altLang="zh-CN" sz="2600" i="1" dirty="0" err="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m</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𝒓</m:t>
                        </m:r>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可得</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𝒎𝒗</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𝒒𝑩</m:t>
                        </m:r>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则粒子在</a:t>
                </a:r>
                <a:r>
                  <a:rPr lang="zh-CN" altLang="zh-CN" sz="2600" dirty="0">
                    <a:latin typeface="Calibri" panose="020F0502020204030204" pitchFamily="34" charset="0"/>
                    <a:cs typeface="宋体" panose="02010600030101010101" pitchFamily="2" charset="-122"/>
                  </a:rPr>
                  <a:t>Ⅰ</a:t>
                </a:r>
                <a:r>
                  <a:rPr lang="zh-CN" altLang="zh-CN" sz="2600" b="1" dirty="0">
                    <a:latin typeface="Times New Roman" panose="02020603050405020304" pitchFamily="18" charset="0"/>
                    <a:cs typeface="Times New Roman" panose="02020603050405020304" pitchFamily="18" charset="0"/>
                  </a:rPr>
                  <a:t>区和</a:t>
                </a:r>
                <a:r>
                  <a:rPr lang="zh-CN" altLang="zh-CN" sz="2600" dirty="0">
                    <a:effectLst/>
                    <a:latin typeface="宋体" panose="02010600030101010101" pitchFamily="2" charset="-122"/>
                    <a:ea typeface="微软雅黑" panose="020B0503020204020204" pitchFamily="34" charset="-122"/>
                    <a:cs typeface="宋体" panose="02010600030101010101" pitchFamily="2" charset="-122"/>
                  </a:rPr>
                  <a:t>Ⅱ</a:t>
                </a:r>
                <a:r>
                  <a:rPr lang="zh-CN" altLang="zh-CN" sz="2600" b="1" dirty="0">
                    <a:latin typeface="Times New Roman" panose="02020603050405020304" pitchFamily="18" charset="0"/>
                    <a:cs typeface="Times New Roman" panose="02020603050405020304" pitchFamily="18" charset="0"/>
                  </a:rPr>
                  <a:t>区的轨迹半径之比为</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𝒓</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Sub>
                      </m:num>
                      <m:den>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𝒓</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b>
                        </m:sSub>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𝑩</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b>
                        </m:sSub>
                      </m:num>
                      <m:den>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𝑩</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Sub>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𝟒</m:t>
                        </m:r>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故</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dirty="0">
                    <a:latin typeface="Times New Roman" panose="02020603050405020304" pitchFamily="18" charset="0"/>
                    <a:cs typeface="Times New Roman" panose="02020603050405020304" pitchFamily="18" charset="0"/>
                  </a:rPr>
                  <a:t>错误</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粒子在磁场</a:t>
                </a:r>
                <a:r>
                  <a:rPr lang="zh-CN" altLang="zh-CN" sz="2600" dirty="0">
                    <a:effectLst/>
                    <a:latin typeface="宋体" panose="02010600030101010101" pitchFamily="2" charset="-122"/>
                    <a:ea typeface="微软雅黑" panose="020B0503020204020204" pitchFamily="34" charset="-122"/>
                    <a:cs typeface="宋体" panose="02010600030101010101" pitchFamily="2" charset="-122"/>
                  </a:rPr>
                  <a:t>Ⅱ</a:t>
                </a:r>
                <a:r>
                  <a:rPr lang="zh-CN" altLang="zh-CN" sz="2600" b="1" dirty="0">
                    <a:latin typeface="Times New Roman" panose="02020603050405020304" pitchFamily="18" charset="0"/>
                    <a:cs typeface="Times New Roman" panose="02020603050405020304" pitchFamily="18" charset="0"/>
                  </a:rPr>
                  <a:t>区每段圆弧对应的圆心角相等</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设为</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α</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由几何关系可知</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cos</a:t>
                </a:r>
                <a:r>
                  <a:rPr lang="en-US" altLang="zh-CN" sz="2600" b="1" dirty="0">
                    <a:latin typeface="Times New Roman" panose="02020603050405020304" pitchFamily="18" charset="0"/>
                    <a:cs typeface="Times New Roman" panose="02020603050405020304" pitchFamily="18" charset="0"/>
                  </a:rPr>
                  <a:t> </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α</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𝒓</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b>
                        </m:sSub>
                      </m:num>
                      <m:den>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𝒓</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Sub>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𝒓</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b>
                        </m:sSub>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𝟒</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𝟓</m:t>
                        </m:r>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可得</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α</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=37°,</a:t>
                </a:r>
                <a:r>
                  <a:rPr lang="zh-CN" altLang="zh-CN" sz="2600" b="1" dirty="0">
                    <a:latin typeface="Times New Roman" panose="02020603050405020304" pitchFamily="18" charset="0"/>
                    <a:cs typeface="Times New Roman" panose="02020603050405020304" pitchFamily="18" charset="0"/>
                  </a:rPr>
                  <a:t>故粒子在</a:t>
                </a:r>
                <a:r>
                  <a:rPr lang="zh-CN" altLang="zh-CN" sz="2600" dirty="0">
                    <a:latin typeface="Calibri" panose="020F0502020204030204" pitchFamily="34" charset="0"/>
                    <a:cs typeface="宋体" panose="02010600030101010101" pitchFamily="2" charset="-122"/>
                  </a:rPr>
                  <a:t>Ⅰ</a:t>
                </a:r>
                <a:r>
                  <a:rPr lang="zh-CN" altLang="zh-CN" sz="2600" b="1" dirty="0">
                    <a:latin typeface="Times New Roman" panose="02020603050405020304" pitchFamily="18" charset="0"/>
                    <a:cs typeface="Times New Roman" panose="02020603050405020304" pitchFamily="18" charset="0"/>
                  </a:rPr>
                  <a:t>区运动的时间为</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𝟑𝟔𝟎</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i="1">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𝟗𝟎</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i="1">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𝟑𝟕</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𝟑𝟔𝟎</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den>
                    </m:f>
                  </m:oMath>
                </a14:m>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𝟐𝟓𝟒</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𝟑𝟔𝟎</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den>
                    </m:f>
                  </m:oMath>
                </a14:m>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𝛑</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𝒒</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𝑩</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Sub>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粒子在</a:t>
                </a:r>
                <a:r>
                  <a:rPr lang="zh-CN" altLang="zh-CN" sz="2600" dirty="0">
                    <a:effectLst/>
                    <a:latin typeface="宋体" panose="02010600030101010101" pitchFamily="2" charset="-122"/>
                    <a:ea typeface="微软雅黑" panose="020B0503020204020204" pitchFamily="34" charset="-122"/>
                    <a:cs typeface="宋体" panose="02010600030101010101" pitchFamily="2" charset="-122"/>
                  </a:rPr>
                  <a:t>Ⅱ</a:t>
                </a:r>
                <a:r>
                  <a:rPr lang="zh-CN" altLang="zh-CN" sz="2600" b="1" dirty="0">
                    <a:latin typeface="Times New Roman" panose="02020603050405020304" pitchFamily="18" charset="0"/>
                    <a:cs typeface="Times New Roman" panose="02020603050405020304" pitchFamily="18" charset="0"/>
                  </a:rPr>
                  <a:t>区运动的时间</a:t>
                </a:r>
                <a:r>
                  <a:rPr lang="zh-CN" altLang="zh-CN" sz="2600" b="1" dirty="0" smtClean="0">
                    <a:latin typeface="Times New Roman" panose="02020603050405020304" pitchFamily="18" charset="0"/>
                    <a:cs typeface="Times New Roman" panose="02020603050405020304" pitchFamily="18" charset="0"/>
                  </a:rPr>
                  <a:t>为</a:t>
                </a:r>
                <a:endParaRPr lang="en-US" altLang="zh-CN" sz="2600" b="1" dirty="0" smtClean="0">
                  <a:latin typeface="Times New Roman" panose="02020603050405020304" pitchFamily="18" charset="0"/>
                  <a:cs typeface="Times New Roman" panose="02020603050405020304" pitchFamily="18" charset="0"/>
                </a:endParaRPr>
              </a:p>
              <a:p>
                <a:pPr>
                  <a:spcAft>
                    <a:spcPts val="0"/>
                  </a:spcAft>
                  <a:tabLst>
                    <a:tab pos="2970530" algn="l"/>
                  </a:tabLst>
                </a:pPr>
                <a:r>
                  <a:rPr lang="en-US" altLang="zh-CN" sz="2600" i="1" dirty="0" err="1" smtClean="0">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dirty="0" err="1" smtClean="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𝟑𝟕</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𝟑𝟔𝟎</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den>
                    </m:f>
                  </m:oMath>
                </a14:m>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𝟕𝟒</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𝟑𝟔𝟎</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den>
                    </m:f>
                  </m:oMath>
                </a14:m>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𝛑</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𝒒</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𝑩</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b>
                        </m:sSub>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则粒子在</a:t>
                </a:r>
                <a:r>
                  <a:rPr lang="zh-CN" altLang="zh-CN" sz="2600" b="1" dirty="0">
                    <a:latin typeface="Calibri" panose="020F0502020204030204" pitchFamily="34" charset="0"/>
                    <a:cs typeface="宋体" panose="02010600030101010101" pitchFamily="2" charset="-122"/>
                  </a:rPr>
                  <a:t>Ⅰ</a:t>
                </a:r>
                <a:r>
                  <a:rPr lang="zh-CN" altLang="zh-CN" sz="2600" b="1" dirty="0">
                    <a:latin typeface="Times New Roman" panose="02020603050405020304" pitchFamily="18" charset="0"/>
                    <a:cs typeface="Times New Roman" panose="02020603050405020304" pitchFamily="18" charset="0"/>
                  </a:rPr>
                  <a:t>区和</a:t>
                </a:r>
                <a:r>
                  <a:rPr lang="zh-CN" altLang="zh-CN" sz="2600" dirty="0">
                    <a:effectLst/>
                    <a:latin typeface="宋体" panose="02010600030101010101" pitchFamily="2" charset="-122"/>
                    <a:ea typeface="微软雅黑" panose="020B0503020204020204" pitchFamily="34" charset="-122"/>
                    <a:cs typeface="宋体" panose="02010600030101010101" pitchFamily="2" charset="-122"/>
                  </a:rPr>
                  <a:t>Ⅱ</a:t>
                </a:r>
                <a:r>
                  <a:rPr lang="zh-CN" altLang="zh-CN" sz="2600" b="1" dirty="0">
                    <a:latin typeface="Times New Roman" panose="02020603050405020304" pitchFamily="18" charset="0"/>
                    <a:cs typeface="Times New Roman" panose="02020603050405020304" pitchFamily="18" charset="0"/>
                  </a:rPr>
                  <a:t>区的运动时间</a:t>
                </a:r>
                <a:r>
                  <a:rPr lang="zh-CN" altLang="zh-CN" sz="2600" b="1" dirty="0" smtClean="0">
                    <a:latin typeface="Times New Roman" panose="02020603050405020304" pitchFamily="18" charset="0"/>
                    <a:cs typeface="Times New Roman" panose="02020603050405020304" pitchFamily="18" charset="0"/>
                  </a:rPr>
                  <a:t>之</a:t>
                </a:r>
                <a:endParaRPr lang="en-US" altLang="zh-CN" sz="2600" b="1" dirty="0" smtClean="0">
                  <a:latin typeface="Times New Roman" panose="02020603050405020304" pitchFamily="18" charset="0"/>
                  <a:cs typeface="Times New Roman" panose="02020603050405020304" pitchFamily="18" charset="0"/>
                </a:endParaRPr>
              </a:p>
              <a:p>
                <a:pPr>
                  <a:spcAft>
                    <a:spcPts val="0"/>
                  </a:spcAft>
                  <a:tabLst>
                    <a:tab pos="2970530" algn="l"/>
                  </a:tabLst>
                </a:pPr>
                <a:r>
                  <a:rPr lang="zh-CN" altLang="zh-CN" sz="2600" b="1" dirty="0" smtClean="0">
                    <a:latin typeface="Times New Roman" panose="02020603050405020304" pitchFamily="18" charset="0"/>
                    <a:cs typeface="Times New Roman" panose="02020603050405020304" pitchFamily="18" charset="0"/>
                  </a:rPr>
                  <a:t>比</a:t>
                </a:r>
                <a:r>
                  <a:rPr lang="zh-CN" altLang="zh-CN" sz="2600" b="1" dirty="0">
                    <a:latin typeface="Times New Roman" panose="02020603050405020304" pitchFamily="18" charset="0"/>
                    <a:cs typeface="Times New Roman" panose="02020603050405020304" pitchFamily="18" charset="0"/>
                  </a:rPr>
                  <a:t>为</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𝒕</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Sub>
                      </m:num>
                      <m:den>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𝒕</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b>
                        </m:sSub>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𝟏𝟐𝟕</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𝟏𝟒𝟖</m:t>
                        </m:r>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故</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dirty="0">
                    <a:latin typeface="Times New Roman" panose="02020603050405020304" pitchFamily="18" charset="0"/>
                    <a:cs typeface="Times New Roman" panose="02020603050405020304" pitchFamily="18" charset="0"/>
                  </a:rPr>
                  <a:t>正确</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粒子在</a:t>
                </a:r>
                <a:r>
                  <a:rPr lang="zh-CN" altLang="zh-CN" sz="2600" dirty="0">
                    <a:latin typeface="Calibri" panose="020F0502020204030204" pitchFamily="34" charset="0"/>
                    <a:cs typeface="宋体" panose="02010600030101010101" pitchFamily="2" charset="-122"/>
                  </a:rPr>
                  <a:t>Ⅰ</a:t>
                </a:r>
                <a:r>
                  <a:rPr lang="zh-CN" altLang="zh-CN" sz="2600" b="1" dirty="0">
                    <a:latin typeface="Times New Roman" panose="02020603050405020304" pitchFamily="18" charset="0"/>
                    <a:cs typeface="Times New Roman" panose="02020603050405020304" pitchFamily="18" charset="0"/>
                  </a:rPr>
                  <a:t>区和</a:t>
                </a:r>
                <a:r>
                  <a:rPr lang="zh-CN" altLang="zh-CN" sz="2600" dirty="0">
                    <a:effectLst/>
                    <a:latin typeface="宋体" panose="02010600030101010101" pitchFamily="2" charset="-122"/>
                    <a:ea typeface="微软雅黑" panose="020B0503020204020204" pitchFamily="34" charset="-122"/>
                    <a:cs typeface="宋体" panose="02010600030101010101" pitchFamily="2" charset="-122"/>
                  </a:rPr>
                  <a:t>Ⅱ</a:t>
                </a:r>
                <a:r>
                  <a:rPr lang="zh-CN" altLang="zh-CN" sz="2600" b="1" dirty="0">
                    <a:latin typeface="Times New Roman" panose="02020603050405020304" pitchFamily="18" charset="0"/>
                    <a:cs typeface="Times New Roman" panose="02020603050405020304" pitchFamily="18" charset="0"/>
                  </a:rPr>
                  <a:t>区的轨迹长度分别为</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l</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𝟑𝟔𝟎</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i="1">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𝟗𝟎</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i="1">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𝟑𝟕</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𝟑𝟔𝟎</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den>
                    </m:f>
                  </m:oMath>
                </a14:m>
                <a:r>
                  <a:rPr lang="en-US" altLang="zh-CN" sz="2600" b="1" dirty="0">
                    <a:latin typeface="宋体" panose="02010600030101010101" pitchFamily="2" charset="-122"/>
                    <a:cs typeface="Times New Roman" panose="02020603050405020304" pitchFamily="18" charset="0"/>
                  </a:rPr>
                  <a:t>×</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2π</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𝟐𝟓𝟒</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𝟑𝟔𝟎</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den>
                    </m:f>
                  </m:oMath>
                </a14:m>
                <a:r>
                  <a:rPr lang="en-US" altLang="zh-CN" sz="2600" b="1" dirty="0">
                    <a:latin typeface="宋体" panose="02010600030101010101" pitchFamily="2" charset="-122"/>
                    <a:cs typeface="Times New Roman" panose="02020603050405020304" pitchFamily="18" charset="0"/>
                  </a:rPr>
                  <a:t>×</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2π</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l</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𝟑𝟕</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𝟑𝟔𝟎</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den>
                    </m:f>
                  </m:oMath>
                </a14:m>
                <a:r>
                  <a:rPr lang="en-US" altLang="zh-CN" sz="2600" b="1" dirty="0">
                    <a:latin typeface="宋体" panose="02010600030101010101" pitchFamily="2" charset="-122"/>
                    <a:cs typeface="Times New Roman" panose="02020603050405020304" pitchFamily="18" charset="0"/>
                  </a:rPr>
                  <a:t>×</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2π</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𝟕𝟒</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𝟑𝟔𝟎</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den>
                    </m:f>
                  </m:oMath>
                </a14:m>
                <a:endParaRPr lang="en-US" altLang="zh-CN" sz="2600" dirty="0" smtClean="0">
                  <a:effectLst/>
                  <a:latin typeface="Times New Roman" panose="02020603050405020304" pitchFamily="18" charset="0"/>
                  <a:ea typeface="微软雅黑" panose="020B0503020204020204" pitchFamily="34" charset="-122"/>
                  <a:cs typeface="Times New Roman" panose="02020603050405020304" pitchFamily="18" charset="0"/>
                </a:endParaRPr>
              </a:p>
              <a:p>
                <a:pPr>
                  <a:spcAft>
                    <a:spcPts val="0"/>
                  </a:spcAft>
                  <a:tabLst>
                    <a:tab pos="2970530" algn="l"/>
                  </a:tabLst>
                </a:pPr>
                <a:r>
                  <a:rPr lang="en-US" altLang="zh-CN" sz="2600" b="1" dirty="0">
                    <a:latin typeface="宋体" panose="02010600030101010101" pitchFamily="2" charset="-122"/>
                    <a:cs typeface="Times New Roman" panose="02020603050405020304" pitchFamily="18" charset="0"/>
                  </a:rPr>
                  <a:t>×</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2π</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则粒子在</a:t>
                </a:r>
                <a:r>
                  <a:rPr lang="zh-CN" altLang="zh-CN" sz="2600" dirty="0">
                    <a:latin typeface="Calibri" panose="020F0502020204030204" pitchFamily="34" charset="0"/>
                    <a:cs typeface="宋体" panose="02010600030101010101" pitchFamily="2" charset="-122"/>
                  </a:rPr>
                  <a:t>Ⅰ</a:t>
                </a:r>
                <a:r>
                  <a:rPr lang="zh-CN" altLang="zh-CN" sz="2600" b="1" dirty="0">
                    <a:latin typeface="Times New Roman" panose="02020603050405020304" pitchFamily="18" charset="0"/>
                    <a:cs typeface="Times New Roman" panose="02020603050405020304" pitchFamily="18" charset="0"/>
                  </a:rPr>
                  <a:t>区和</a:t>
                </a:r>
                <a:r>
                  <a:rPr lang="zh-CN" altLang="zh-CN" sz="2600" dirty="0">
                    <a:effectLst/>
                    <a:latin typeface="宋体" panose="02010600030101010101" pitchFamily="2" charset="-122"/>
                    <a:ea typeface="微软雅黑" panose="020B0503020204020204" pitchFamily="34" charset="-122"/>
                    <a:cs typeface="宋体" panose="02010600030101010101" pitchFamily="2" charset="-122"/>
                  </a:rPr>
                  <a:t>Ⅱ</a:t>
                </a:r>
                <a:r>
                  <a:rPr lang="zh-CN" altLang="zh-CN" sz="2600" b="1" dirty="0">
                    <a:latin typeface="Times New Roman" panose="02020603050405020304" pitchFamily="18" charset="0"/>
                    <a:cs typeface="Times New Roman" panose="02020603050405020304" pitchFamily="18" charset="0"/>
                  </a:rPr>
                  <a:t>区的轨迹长度之比为</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𝒍</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Sub>
                      </m:num>
                      <m:den>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𝒍</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b>
                        </m:sSub>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𝟏𝟐𝟕</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𝟏𝟒𝟖</m:t>
                        </m:r>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故</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dirty="0">
                    <a:latin typeface="Times New Roman" panose="02020603050405020304" pitchFamily="18" charset="0"/>
                    <a:cs typeface="Times New Roman" panose="02020603050405020304" pitchFamily="18" charset="0"/>
                  </a:rPr>
                  <a:t>错误。</a:t>
                </a:r>
                <a:endParaRPr lang="zh-CN" altLang="zh-CN" sz="1150" dirty="0">
                  <a:latin typeface="Calibri" panose="020F0502020204030204" pitchFamily="34" charset="0"/>
                  <a:cs typeface="Times New Roman" panose="02020603050405020304" pitchFamily="18" charset="0"/>
                </a:endParaRPr>
              </a:p>
            </p:txBody>
          </p:sp>
        </mc:Choice>
        <mc:Fallback xmlns="">
          <p:sp>
            <p:nvSpPr>
              <p:cNvPr id="8" name="矩形 7"/>
              <p:cNvSpPr>
                <a:spLocks noRot="1" noChangeAspect="1" noMove="1" noResize="1" noEditPoints="1" noAdjustHandles="1" noChangeArrowheads="1" noChangeShapeType="1" noTextEdit="1"/>
              </p:cNvSpPr>
              <p:nvPr/>
            </p:nvSpPr>
            <p:spPr>
              <a:xfrm>
                <a:off x="247140" y="653489"/>
                <a:ext cx="11658044" cy="5444993"/>
              </a:xfrm>
              <a:prstGeom prst="rect">
                <a:avLst/>
              </a:prstGeom>
              <a:blipFill rotWithShape="0">
                <a:blip r:embed="rId2"/>
                <a:stretch>
                  <a:fillRect l="-680" t="-1008" r="-418"/>
                </a:stretch>
              </a:blipFill>
            </p:spPr>
            <p:txBody>
              <a:bodyPr/>
              <a:lstStyle/>
              <a:p>
                <a:r>
                  <a:rPr lang="zh-CN" altLang="en-US">
                    <a:noFill/>
                  </a:rPr>
                  <a:t> </a:t>
                </a:r>
              </a:p>
            </p:txBody>
          </p:sp>
        </mc:Fallback>
      </mc:AlternateContent>
      <p:pic>
        <p:nvPicPr>
          <p:cNvPr id="3" name="image194.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335611" y="2996946"/>
            <a:ext cx="2376297" cy="2303709"/>
          </a:xfrm>
          <a:prstGeom prst="rect">
            <a:avLst/>
          </a:prstGeom>
        </p:spPr>
      </p:pic>
    </p:spTree>
    <p:extLst>
      <p:ext uri="{BB962C8B-B14F-4D97-AF65-F5344CB8AC3E}">
        <p14:creationId xmlns:p14="http://schemas.microsoft.com/office/powerpoint/2010/main" val="266764577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132" name="Picture 4" descr="F:\image-asset.jpe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6332" b="21"/>
          <a:stretch/>
        </p:blipFill>
        <p:spPr bwMode="auto">
          <a:xfrm>
            <a:off x="636" y="0"/>
            <a:ext cx="12190413"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矩形 1"/>
          <p:cNvSpPr/>
          <p:nvPr/>
        </p:nvSpPr>
        <p:spPr>
          <a:xfrm>
            <a:off x="6351" y="4239260"/>
            <a:ext cx="12184699" cy="2618740"/>
          </a:xfrm>
          <a:prstGeom prst="rect">
            <a:avLst/>
          </a:prstGeom>
          <a:solidFill>
            <a:schemeClr val="tx2">
              <a:lumMod val="75000"/>
              <a:alpha val="5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26" tIns="45712" rIns="91426" bIns="45712" rtlCol="0" anchor="ctr"/>
          <a:lstStyle/>
          <a:p>
            <a:pPr algn="ctr"/>
            <a:endParaRPr lang="zh-CN" altLang="en-US"/>
          </a:p>
        </p:txBody>
      </p:sp>
      <p:sp>
        <p:nvSpPr>
          <p:cNvPr id="33" name="文本框 32">
            <a:hlinkClick r:id="rId3" action="ppaction://hlinksldjump"/>
          </p:cNvPr>
          <p:cNvSpPr txBox="1"/>
          <p:nvPr/>
        </p:nvSpPr>
        <p:spPr>
          <a:xfrm>
            <a:off x="3695220" y="4721154"/>
            <a:ext cx="5193624" cy="1938020"/>
          </a:xfrm>
          <a:prstGeom prst="rect">
            <a:avLst/>
          </a:prstGeom>
          <a:noFill/>
        </p:spPr>
        <p:txBody>
          <a:bodyPr wrap="square" lIns="91426" tIns="45712" rIns="91426" bIns="45712" rtlCol="0">
            <a:spAutoFit/>
          </a:bodyPr>
          <a:lstStyle/>
          <a:p>
            <a:pPr defTabSz="914377">
              <a:defRPr/>
            </a:pPr>
            <a:r>
              <a:rPr lang="zh-CN" altLang="en-US" sz="6000" dirty="0">
                <a:solidFill>
                  <a:schemeClr val="tx2">
                    <a:lumMod val="20000"/>
                    <a:lumOff val="80000"/>
                  </a:schemeClr>
                </a:solidFill>
                <a:latin typeface="微软雅黑" panose="020B0503020204020204" pitchFamily="34" charset="-122"/>
                <a:ea typeface="微软雅黑" panose="020B0503020204020204" pitchFamily="34" charset="-122"/>
                <a:sym typeface="+mn-ea"/>
              </a:rPr>
              <a:t>本节内容结束</a:t>
            </a:r>
          </a:p>
          <a:p>
            <a:pPr defTabSz="914377">
              <a:defRPr/>
            </a:pPr>
            <a:r>
              <a:rPr lang="en-US" altLang="zh-CN" sz="6000" dirty="0">
                <a:solidFill>
                  <a:schemeClr val="tx2">
                    <a:lumMod val="20000"/>
                    <a:lumOff val="80000"/>
                  </a:schemeClr>
                </a:solidFill>
                <a:latin typeface="微软雅黑" panose="020B0503020204020204" pitchFamily="34" charset="-122"/>
                <a:ea typeface="微软雅黑" panose="020B0503020204020204" pitchFamily="34" charset="-122"/>
                <a:sym typeface="+mn-ea"/>
              </a:rPr>
              <a:t>THANKS</a:t>
            </a:r>
          </a:p>
        </p:txBody>
      </p:sp>
      <p:pic>
        <p:nvPicPr>
          <p:cNvPr id="8" name="图片 7" descr="创新设计字体-01"/>
          <p:cNvPicPr>
            <a:picLocks noChangeAspect="1"/>
          </p:cNvPicPr>
          <p:nvPr/>
        </p:nvPicPr>
        <p:blipFill>
          <a:blip r:embed="rId4">
            <a:lum bright="100000"/>
          </a:blip>
          <a:stretch>
            <a:fillRect/>
          </a:stretch>
        </p:blipFill>
        <p:spPr>
          <a:xfrm>
            <a:off x="-199889" y="11262"/>
            <a:ext cx="1682751" cy="1682360"/>
          </a:xfrm>
          <a:prstGeom prst="rect">
            <a:avLst/>
          </a:prstGeom>
        </p:spPr>
      </p:pic>
    </p:spTree>
    <p:extLst>
      <p:ext uri="{BB962C8B-B14F-4D97-AF65-F5344CB8AC3E}">
        <p14:creationId xmlns:p14="http://schemas.microsoft.com/office/powerpoint/2010/main" val="2671371550"/>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3388455" y="817710"/>
            <a:ext cx="1210560" cy="400093"/>
          </a:xfrm>
          <a:prstGeom prst="rect">
            <a:avLst/>
          </a:prstGeom>
        </p:spPr>
        <p:txBody>
          <a:bodyPr wrap="none" lIns="91426" tIns="45712" rIns="91426" bIns="45712">
            <a:spAutoFit/>
          </a:bodyPr>
          <a:lstStyle/>
          <a:p>
            <a:r>
              <a:rPr lang="zh-CN" altLang="zh-CN" sz="2000" kern="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a:t>运动电荷</a:t>
            </a:r>
            <a:endParaRPr lang="zh-CN" altLang="en-US" sz="2000" dirty="0">
              <a:solidFill>
                <a:srgbClr val="C00000"/>
              </a:solidFill>
              <a:latin typeface="微软雅黑" pitchFamily="34" charset="-122"/>
              <a:ea typeface="微软雅黑" pitchFamily="34" charset="-122"/>
            </a:endParaRPr>
          </a:p>
        </p:txBody>
      </p:sp>
      <p:sp>
        <p:nvSpPr>
          <p:cNvPr id="3" name="矩形 2"/>
          <p:cNvSpPr/>
          <p:nvPr/>
        </p:nvSpPr>
        <p:spPr>
          <a:xfrm>
            <a:off x="106615" y="2996946"/>
            <a:ext cx="11810444" cy="648230"/>
          </a:xfrm>
          <a:prstGeom prst="rect">
            <a:avLst/>
          </a:prstGeom>
        </p:spPr>
        <p:txBody>
          <a:bodyPr wrap="square" lIns="121898" tIns="60948" rIns="121898" bIns="60948">
            <a:spAutoFit/>
          </a:bodyPr>
          <a:lstStyle/>
          <a:p>
            <a:pPr marL="252000" indent="-457200" algn="just">
              <a:lnSpc>
                <a:spcPct val="150000"/>
              </a:lnSpc>
              <a:spcAft>
                <a:spcPts val="0"/>
              </a:spcAft>
              <a:tabLst>
                <a:tab pos="2700655" algn="l"/>
              </a:tabLst>
            </a:pPr>
            <a:r>
              <a:rPr lang="en-US" altLang="zh-CN" sz="2600" kern="100" dirty="0" smtClean="0">
                <a:latin typeface="Times New Roman"/>
                <a:ea typeface="微软雅黑"/>
                <a:cs typeface="Times New Roman"/>
              </a:rPr>
              <a:t>1.</a:t>
            </a:r>
            <a:endParaRPr lang="zh-CN" altLang="zh-CN" sz="1050" kern="100" dirty="0">
              <a:effectLst/>
              <a:latin typeface="宋体"/>
              <a:cs typeface="Courier New"/>
            </a:endParaRPr>
          </a:p>
        </p:txBody>
      </p:sp>
      <p:pic>
        <p:nvPicPr>
          <p:cNvPr id="4" name="image65.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94530" y="807466"/>
            <a:ext cx="7992999" cy="5637295"/>
          </a:xfrm>
          <a:prstGeom prst="rect">
            <a:avLst/>
          </a:prstGeom>
        </p:spPr>
      </p:pic>
      <p:sp>
        <p:nvSpPr>
          <p:cNvPr id="5" name="矩形 4"/>
          <p:cNvSpPr/>
          <p:nvPr/>
        </p:nvSpPr>
        <p:spPr>
          <a:xfrm>
            <a:off x="3286855" y="1542118"/>
            <a:ext cx="312878" cy="400093"/>
          </a:xfrm>
          <a:prstGeom prst="rect">
            <a:avLst/>
          </a:prstGeom>
        </p:spPr>
        <p:txBody>
          <a:bodyPr wrap="none" lIns="91426" tIns="45712" rIns="91426" bIns="45712">
            <a:spAutoFit/>
          </a:bodyPr>
          <a:lstStyle/>
          <a:p>
            <a:r>
              <a:rPr lang="en-US" altLang="zh-CN" sz="2000" kern="0">
                <a:solidFill>
                  <a:srgbClr val="C00000"/>
                </a:solidFill>
                <a:latin typeface="Times New Roman" panose="02020603050405020304" pitchFamily="18" charset="0"/>
                <a:ea typeface="微软雅黑" panose="020B0503020204020204" pitchFamily="34" charset="-122"/>
              </a:rPr>
              <a:t>0</a:t>
            </a:r>
            <a:endParaRPr lang="zh-CN" altLang="en-US" sz="2000" dirty="0">
              <a:solidFill>
                <a:srgbClr val="C00000"/>
              </a:solidFill>
              <a:latin typeface="微软雅黑" pitchFamily="34" charset="-122"/>
              <a:ea typeface="微软雅黑" pitchFamily="34" charset="-122"/>
            </a:endParaRPr>
          </a:p>
        </p:txBody>
      </p:sp>
      <p:sp>
        <p:nvSpPr>
          <p:cNvPr id="6" name="矩形 5"/>
          <p:cNvSpPr/>
          <p:nvPr/>
        </p:nvSpPr>
        <p:spPr>
          <a:xfrm>
            <a:off x="3185128" y="2024972"/>
            <a:ext cx="598212" cy="400093"/>
          </a:xfrm>
          <a:prstGeom prst="rect">
            <a:avLst/>
          </a:prstGeom>
        </p:spPr>
        <p:txBody>
          <a:bodyPr wrap="none" lIns="91426" tIns="45712" rIns="91426" bIns="45712">
            <a:spAutoFit/>
          </a:bodyPr>
          <a:lstStyle/>
          <a:p>
            <a:r>
              <a:rPr lang="en-US" altLang="zh-CN" sz="2000" i="1" kern="0">
                <a:solidFill>
                  <a:srgbClr val="C00000"/>
                </a:solidFill>
                <a:latin typeface="Times New Roman" panose="02020603050405020304" pitchFamily="18" charset="0"/>
                <a:ea typeface="微软雅黑" panose="020B0503020204020204" pitchFamily="34" charset="-122"/>
              </a:rPr>
              <a:t>q</a:t>
            </a:r>
            <a:r>
              <a:rPr lang="en-US" altLang="zh-CN" sz="2000" i="1" kern="0">
                <a:solidFill>
                  <a:srgbClr val="C00000"/>
                </a:solidFill>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000" i="1" kern="0">
                <a:solidFill>
                  <a:srgbClr val="C00000"/>
                </a:solidFill>
                <a:latin typeface="Times New Roman" panose="02020603050405020304" pitchFamily="18" charset="0"/>
                <a:ea typeface="微软雅黑" panose="020B0503020204020204" pitchFamily="34" charset="-122"/>
              </a:rPr>
              <a:t>B</a:t>
            </a:r>
            <a:endParaRPr lang="zh-CN" altLang="en-US" sz="2000" dirty="0">
              <a:solidFill>
                <a:srgbClr val="C00000"/>
              </a:solidFill>
              <a:latin typeface="微软雅黑" pitchFamily="34" charset="-122"/>
              <a:ea typeface="微软雅黑" pitchFamily="34" charset="-122"/>
            </a:endParaRPr>
          </a:p>
        </p:txBody>
      </p:sp>
      <p:sp>
        <p:nvSpPr>
          <p:cNvPr id="7" name="矩形 6"/>
          <p:cNvSpPr/>
          <p:nvPr/>
        </p:nvSpPr>
        <p:spPr>
          <a:xfrm>
            <a:off x="7939131" y="3206834"/>
            <a:ext cx="697599" cy="400093"/>
          </a:xfrm>
          <a:prstGeom prst="rect">
            <a:avLst/>
          </a:prstGeom>
        </p:spPr>
        <p:txBody>
          <a:bodyPr wrap="none" lIns="91426" tIns="45712" rIns="91426" bIns="45712">
            <a:spAutoFit/>
          </a:bodyPr>
          <a:lstStyle/>
          <a:p>
            <a:r>
              <a:rPr lang="zh-CN" altLang="zh-CN" sz="2000" kern="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a:t>垂直</a:t>
            </a:r>
            <a:endParaRPr lang="zh-CN" altLang="en-US" sz="2000" dirty="0">
              <a:solidFill>
                <a:srgbClr val="C00000"/>
              </a:solidFill>
              <a:latin typeface="微软雅黑" pitchFamily="34" charset="-122"/>
              <a:ea typeface="微软雅黑" pitchFamily="34" charset="-122"/>
            </a:endParaRPr>
          </a:p>
        </p:txBody>
      </p:sp>
      <p:sp>
        <p:nvSpPr>
          <p:cNvPr id="8" name="矩形 7"/>
          <p:cNvSpPr/>
          <p:nvPr/>
        </p:nvSpPr>
        <p:spPr>
          <a:xfrm>
            <a:off x="5230027" y="4032842"/>
            <a:ext cx="954079" cy="400093"/>
          </a:xfrm>
          <a:prstGeom prst="rect">
            <a:avLst/>
          </a:prstGeom>
        </p:spPr>
        <p:txBody>
          <a:bodyPr wrap="none" lIns="91426" tIns="45712" rIns="91426" bIns="45712">
            <a:spAutoFit/>
          </a:bodyPr>
          <a:lstStyle/>
          <a:p>
            <a:r>
              <a:rPr lang="zh-CN" altLang="zh-CN" sz="2000" kern="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a:t>正电荷</a:t>
            </a:r>
            <a:endParaRPr lang="zh-CN" altLang="en-US" sz="2000" dirty="0">
              <a:solidFill>
                <a:srgbClr val="C00000"/>
              </a:solidFill>
              <a:latin typeface="微软雅黑" pitchFamily="34" charset="-122"/>
              <a:ea typeface="微软雅黑" pitchFamily="34" charset="-122"/>
            </a:endParaRPr>
          </a:p>
        </p:txBody>
      </p:sp>
      <p:sp>
        <p:nvSpPr>
          <p:cNvPr id="9" name="矩形 8"/>
          <p:cNvSpPr/>
          <p:nvPr/>
        </p:nvSpPr>
        <p:spPr>
          <a:xfrm>
            <a:off x="4799044" y="4884250"/>
            <a:ext cx="1210560" cy="400093"/>
          </a:xfrm>
          <a:prstGeom prst="rect">
            <a:avLst/>
          </a:prstGeom>
        </p:spPr>
        <p:txBody>
          <a:bodyPr wrap="none" lIns="91426" tIns="45712" rIns="91426" bIns="45712">
            <a:spAutoFit/>
          </a:bodyPr>
          <a:lstStyle/>
          <a:p>
            <a:r>
              <a:rPr lang="zh-CN" altLang="zh-CN" sz="2000" kern="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a:t>洛伦兹力</a:t>
            </a:r>
            <a:endParaRPr lang="zh-CN" altLang="en-US" sz="2000" dirty="0">
              <a:solidFill>
                <a:srgbClr val="C00000"/>
              </a:solidFill>
              <a:latin typeface="微软雅黑" pitchFamily="34" charset="-122"/>
              <a:ea typeface="微软雅黑" pitchFamily="34" charset="-122"/>
            </a:endParaRPr>
          </a:p>
        </p:txBody>
      </p:sp>
      <p:sp>
        <p:nvSpPr>
          <p:cNvPr id="10" name="矩形 9"/>
          <p:cNvSpPr/>
          <p:nvPr/>
        </p:nvSpPr>
        <p:spPr>
          <a:xfrm>
            <a:off x="5090327" y="5989785"/>
            <a:ext cx="954079" cy="400093"/>
          </a:xfrm>
          <a:prstGeom prst="rect">
            <a:avLst/>
          </a:prstGeom>
        </p:spPr>
        <p:txBody>
          <a:bodyPr wrap="none" lIns="91426" tIns="45712" rIns="91426" bIns="45712">
            <a:spAutoFit/>
          </a:bodyPr>
          <a:lstStyle/>
          <a:p>
            <a:r>
              <a:rPr lang="zh-CN" altLang="zh-CN" sz="2000" kern="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a:t>不做功</a:t>
            </a:r>
            <a:endParaRPr lang="zh-CN" altLang="en-US" sz="2000" dirty="0">
              <a:solidFill>
                <a:srgbClr val="C00000"/>
              </a:solidFill>
              <a:latin typeface="微软雅黑" pitchFamily="34" charset="-122"/>
              <a:ea typeface="微软雅黑" pitchFamily="34" charset="-122"/>
            </a:endParaRPr>
          </a:p>
        </p:txBody>
      </p:sp>
    </p:spTree>
    <p:extLst>
      <p:ext uri="{BB962C8B-B14F-4D97-AF65-F5344CB8AC3E}">
        <p14:creationId xmlns:p14="http://schemas.microsoft.com/office/powerpoint/2010/main" val="71104193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linds(horizontal)">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blinds(horizontal)">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blinds(horizontal)">
                                      <p:cBhvr>
                                        <p:cTn id="22" dur="500"/>
                                        <p:tgtEl>
                                          <p:spTgt spid="7"/>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blinds(horizontal)">
                                      <p:cBhvr>
                                        <p:cTn id="27" dur="500"/>
                                        <p:tgtEl>
                                          <p:spTgt spid="8"/>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grpId="0" nodeType="clickEffect">
                                  <p:stCondLst>
                                    <p:cond delay="0"/>
                                  </p:stCondLst>
                                  <p:childTnLst>
                                    <p:set>
                                      <p:cBhvr>
                                        <p:cTn id="31" dur="1" fill="hold">
                                          <p:stCondLst>
                                            <p:cond delay="0"/>
                                          </p:stCondLst>
                                        </p:cTn>
                                        <p:tgtEl>
                                          <p:spTgt spid="9"/>
                                        </p:tgtEl>
                                        <p:attrNameLst>
                                          <p:attrName>style.visibility</p:attrName>
                                        </p:attrNameLst>
                                      </p:cBhvr>
                                      <p:to>
                                        <p:strVal val="visible"/>
                                      </p:to>
                                    </p:set>
                                    <p:animEffect transition="in" filter="blinds(horizontal)">
                                      <p:cBhvr>
                                        <p:cTn id="32" dur="500"/>
                                        <p:tgtEl>
                                          <p:spTgt spid="9"/>
                                        </p:tgtEl>
                                      </p:cBhvr>
                                    </p:animEffect>
                                  </p:childTnLst>
                                </p:cTn>
                              </p:par>
                            </p:childTnLst>
                          </p:cTn>
                        </p:par>
                      </p:childTnLst>
                    </p:cTn>
                  </p:par>
                  <p:par>
                    <p:cTn id="33" fill="hold">
                      <p:stCondLst>
                        <p:cond delay="indefinite"/>
                      </p:stCondLst>
                      <p:childTnLst>
                        <p:par>
                          <p:cTn id="34" fill="hold">
                            <p:stCondLst>
                              <p:cond delay="0"/>
                            </p:stCondLst>
                            <p:childTnLst>
                              <p:par>
                                <p:cTn id="35" presetID="3" presetClass="entr" presetSubtype="10" fill="hold" grpId="0" nodeType="clickEffect">
                                  <p:stCondLst>
                                    <p:cond delay="0"/>
                                  </p:stCondLst>
                                  <p:childTnLst>
                                    <p:set>
                                      <p:cBhvr>
                                        <p:cTn id="36" dur="1" fill="hold">
                                          <p:stCondLst>
                                            <p:cond delay="0"/>
                                          </p:stCondLst>
                                        </p:cTn>
                                        <p:tgtEl>
                                          <p:spTgt spid="10"/>
                                        </p:tgtEl>
                                        <p:attrNameLst>
                                          <p:attrName>style.visibility</p:attrName>
                                        </p:attrNameLst>
                                      </p:cBhvr>
                                      <p:to>
                                        <p:strVal val="visible"/>
                                      </p:to>
                                    </p:set>
                                    <p:animEffect transition="in" filter="blinds(horizontal)">
                                      <p:cBhvr>
                                        <p:cTn id="3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P spid="6" grpId="0"/>
      <p:bldP spid="7" grpId="0"/>
      <p:bldP spid="8" grpId="0"/>
      <p:bldP spid="9" grpId="0"/>
      <p:bldP spid="10"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6438360" y="1068531"/>
            <a:ext cx="1518336" cy="492426"/>
          </a:xfrm>
          <a:prstGeom prst="rect">
            <a:avLst/>
          </a:prstGeom>
        </p:spPr>
        <p:txBody>
          <a:bodyPr wrap="none" lIns="91426" tIns="45712" rIns="91426" bIns="45712">
            <a:spAutoFit/>
          </a:bodyPr>
          <a:lstStyle/>
          <a:p>
            <a:r>
              <a:rPr lang="zh-CN" altLang="zh-CN" sz="2600" kern="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a:t>匀速直线</a:t>
            </a:r>
            <a:endParaRPr lang="zh-CN" altLang="en-US" sz="2600" dirty="0">
              <a:solidFill>
                <a:srgbClr val="C00000"/>
              </a:solidFill>
              <a:latin typeface="微软雅黑" pitchFamily="34" charset="-122"/>
              <a:ea typeface="微软雅黑" pitchFamily="34" charset="-122"/>
            </a:endParaRPr>
          </a:p>
        </p:txBody>
      </p:sp>
      <p:sp>
        <p:nvSpPr>
          <p:cNvPr id="3" name="矩形 2"/>
          <p:cNvSpPr/>
          <p:nvPr/>
        </p:nvSpPr>
        <p:spPr>
          <a:xfrm>
            <a:off x="106615" y="2132689"/>
            <a:ext cx="11810444" cy="648230"/>
          </a:xfrm>
          <a:prstGeom prst="rect">
            <a:avLst/>
          </a:prstGeom>
        </p:spPr>
        <p:txBody>
          <a:bodyPr wrap="square" lIns="121898" tIns="60948" rIns="121898" bIns="60948">
            <a:spAutoFit/>
          </a:bodyPr>
          <a:lstStyle/>
          <a:p>
            <a:pPr marL="252000" indent="-457200" algn="just">
              <a:lnSpc>
                <a:spcPct val="150000"/>
              </a:lnSpc>
              <a:spcAft>
                <a:spcPts val="0"/>
              </a:spcAft>
              <a:tabLst>
                <a:tab pos="2700655" algn="l"/>
              </a:tabLst>
            </a:pPr>
            <a:r>
              <a:rPr lang="en-US" altLang="zh-CN" sz="2600" kern="100" dirty="0" smtClean="0">
                <a:latin typeface="Times New Roman"/>
                <a:ea typeface="微软雅黑"/>
                <a:cs typeface="Times New Roman"/>
              </a:rPr>
              <a:t>2.</a:t>
            </a:r>
            <a:endParaRPr lang="zh-CN" altLang="zh-CN" sz="1050" kern="100" dirty="0">
              <a:effectLst/>
              <a:latin typeface="宋体"/>
              <a:cs typeface="Courier New"/>
            </a:endParaRPr>
          </a:p>
        </p:txBody>
      </p:sp>
      <p:pic>
        <p:nvPicPr>
          <p:cNvPr id="4" name="image66.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81831" y="1141625"/>
            <a:ext cx="9254631" cy="3799564"/>
          </a:xfrm>
          <a:prstGeom prst="rect">
            <a:avLst/>
          </a:prstGeom>
        </p:spPr>
      </p:pic>
      <p:sp>
        <p:nvSpPr>
          <p:cNvPr id="5" name="矩形 4"/>
          <p:cNvSpPr/>
          <p:nvPr/>
        </p:nvSpPr>
        <p:spPr>
          <a:xfrm>
            <a:off x="6616160" y="1983566"/>
            <a:ext cx="1518336" cy="492426"/>
          </a:xfrm>
          <a:prstGeom prst="rect">
            <a:avLst/>
          </a:prstGeom>
        </p:spPr>
        <p:txBody>
          <a:bodyPr wrap="none" lIns="91426" tIns="45712" rIns="91426" bIns="45712">
            <a:spAutoFit/>
          </a:bodyPr>
          <a:lstStyle/>
          <a:p>
            <a:r>
              <a:rPr lang="zh-CN" altLang="zh-CN" sz="2600" kern="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a:t>匀速圆周</a:t>
            </a:r>
            <a:endParaRPr lang="zh-CN" altLang="en-US" sz="2600" dirty="0">
              <a:solidFill>
                <a:srgbClr val="C00000"/>
              </a:solidFill>
              <a:latin typeface="微软雅黑" pitchFamily="34" charset="-122"/>
              <a:ea typeface="微软雅黑" pitchFamily="34" charset="-122"/>
            </a:endParaRPr>
          </a:p>
        </p:txBody>
      </p:sp>
      <mc:AlternateContent xmlns:mc="http://schemas.openxmlformats.org/markup-compatibility/2006" xmlns:a14="http://schemas.microsoft.com/office/drawing/2010/main">
        <mc:Choice Requires="a14">
          <p:sp>
            <p:nvSpPr>
              <p:cNvPr id="6" name="矩形 5"/>
              <p:cNvSpPr/>
              <p:nvPr/>
            </p:nvSpPr>
            <p:spPr>
              <a:xfrm>
                <a:off x="7454868" y="3276959"/>
                <a:ext cx="699202" cy="734159"/>
              </a:xfrm>
              <a:prstGeom prst="rect">
                <a:avLst/>
              </a:prstGeom>
            </p:spPr>
            <p:txBody>
              <a:bodyPr wrap="none" lIns="91426" tIns="45712" rIns="91426" bIns="45712">
                <a:spAutoFit/>
              </a:bodyPr>
              <a:lstStyle/>
              <a:p>
                <a:pPr/>
                <a14:m>
                  <m:oMathPara xmlns:m="http://schemas.openxmlformats.org/officeDocument/2006/math">
                    <m:oMathParaPr>
                      <m:jc m:val="centerGroup"/>
                    </m:oMathParaPr>
                    <m:oMath xmlns:m="http://schemas.openxmlformats.org/officeDocument/2006/math">
                      <m:f>
                        <m:fPr>
                          <m:ctrlPr>
                            <a:rPr lang="zh-CN" altLang="zh-CN" sz="2200" i="1">
                              <a:solidFill>
                                <a:srgbClr val="C00000"/>
                              </a:solidFill>
                              <a:latin typeface="Cambria Math" panose="02040503050406030204" pitchFamily="18" charset="0"/>
                              <a:ea typeface="Cambria Math" panose="02040503050406030204" pitchFamily="18" charset="0"/>
                            </a:rPr>
                          </m:ctrlPr>
                        </m:fPr>
                        <m:num>
                          <m:r>
                            <a:rPr lang="en-US" altLang="zh-CN" sz="2200" b="1" i="1" kern="0">
                              <a:solidFill>
                                <a:srgbClr val="C00000"/>
                              </a:solidFill>
                              <a:effectLst/>
                              <a:latin typeface="Cambria Math" panose="02040503050406030204" pitchFamily="18" charset="0"/>
                              <a:ea typeface="微软雅黑" panose="020B0503020204020204" pitchFamily="34" charset="-122"/>
                              <a:cs typeface="Times New Roman" panose="02020603050405020304" pitchFamily="18" charset="0"/>
                            </a:rPr>
                            <m:t>𝒎𝒗</m:t>
                          </m:r>
                        </m:num>
                        <m:den>
                          <m:r>
                            <a:rPr lang="en-US" altLang="zh-CN" sz="2200" b="1" i="1" kern="0">
                              <a:solidFill>
                                <a:srgbClr val="C00000"/>
                              </a:solidFill>
                              <a:effectLst/>
                              <a:latin typeface="Cambria Math" panose="02040503050406030204" pitchFamily="18" charset="0"/>
                              <a:ea typeface="微软雅黑" panose="020B0503020204020204" pitchFamily="34" charset="-122"/>
                              <a:cs typeface="Times New Roman" panose="02020603050405020304" pitchFamily="18" charset="0"/>
                            </a:rPr>
                            <m:t>𝒒𝑩</m:t>
                          </m:r>
                        </m:den>
                      </m:f>
                    </m:oMath>
                  </m:oMathPara>
                </a14:m>
                <a:endParaRPr lang="zh-CN" altLang="en-US" sz="2200" dirty="0">
                  <a:solidFill>
                    <a:srgbClr val="C00000"/>
                  </a:solidFill>
                  <a:latin typeface="微软雅黑" pitchFamily="34" charset="-122"/>
                  <a:ea typeface="微软雅黑" pitchFamily="34" charset="-122"/>
                </a:endParaRPr>
              </a:p>
            </p:txBody>
          </p:sp>
        </mc:Choice>
        <mc:Fallback xmlns="">
          <p:sp>
            <p:nvSpPr>
              <p:cNvPr id="6" name="矩形 5"/>
              <p:cNvSpPr>
                <a:spLocks noRot="1" noChangeAspect="1" noMove="1" noResize="1" noEditPoints="1" noAdjustHandles="1" noChangeArrowheads="1" noChangeShapeType="1" noTextEdit="1"/>
              </p:cNvSpPr>
              <p:nvPr/>
            </p:nvSpPr>
            <p:spPr>
              <a:xfrm>
                <a:off x="7454868" y="3276959"/>
                <a:ext cx="699202" cy="734159"/>
              </a:xfrm>
              <a:prstGeom prst="rect">
                <a:avLst/>
              </a:prstGeom>
              <a:blipFill rotWithShape="0">
                <a:blip r:embed="rId3"/>
                <a:stretch>
                  <a:fillRect/>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7" name="矩形 6"/>
              <p:cNvSpPr/>
              <p:nvPr/>
            </p:nvSpPr>
            <p:spPr>
              <a:xfrm>
                <a:off x="8611330" y="3238373"/>
                <a:ext cx="881943" cy="785520"/>
              </a:xfrm>
              <a:prstGeom prst="rect">
                <a:avLst/>
              </a:prstGeom>
            </p:spPr>
            <p:txBody>
              <a:bodyPr wrap="none" lIns="91426" tIns="45712" rIns="91426" bIns="45712">
                <a:spAutoFit/>
              </a:bodyPr>
              <a:lstStyle/>
              <a:p>
                <a:pPr/>
                <a14:m>
                  <m:oMathPara xmlns:m="http://schemas.openxmlformats.org/officeDocument/2006/math">
                    <m:oMathParaPr>
                      <m:jc m:val="centerGroup"/>
                    </m:oMathParaPr>
                    <m:oMath xmlns:m="http://schemas.openxmlformats.org/officeDocument/2006/math">
                      <m:f>
                        <m:fPr>
                          <m:ctrlPr>
                            <a:rPr lang="zh-CN" altLang="zh-CN" sz="2200" i="1">
                              <a:solidFill>
                                <a:srgbClr val="C00000"/>
                              </a:solidFill>
                              <a:latin typeface="Cambria Math" panose="02040503050406030204" pitchFamily="18" charset="0"/>
                              <a:ea typeface="Cambria Math" panose="02040503050406030204" pitchFamily="18" charset="0"/>
                            </a:rPr>
                          </m:ctrlPr>
                        </m:fPr>
                        <m:num>
                          <m:r>
                            <a:rPr lang="en-US" altLang="zh-CN" sz="2200" b="1" i="1" kern="0">
                              <a:solidFill>
                                <a:srgbClr val="C00000"/>
                              </a:solidFill>
                              <a:effectLst/>
                              <a:latin typeface="Cambria Math" panose="02040503050406030204" pitchFamily="18" charset="0"/>
                              <a:ea typeface="微软雅黑" panose="020B0503020204020204" pitchFamily="34" charset="-122"/>
                              <a:cs typeface="Times New Roman" panose="02020603050405020304" pitchFamily="18" charset="0"/>
                            </a:rPr>
                            <m:t>𝟐</m:t>
                          </m:r>
                          <m:r>
                            <a:rPr lang="en-US" altLang="zh-CN" sz="2200" b="1" i="1" kern="0">
                              <a:solidFill>
                                <a:srgbClr val="C00000"/>
                              </a:solidFill>
                              <a:effectLst/>
                              <a:latin typeface="Cambria Math" panose="02040503050406030204" pitchFamily="18" charset="0"/>
                              <a:ea typeface="微软雅黑" panose="020B0503020204020204" pitchFamily="34" charset="-122"/>
                              <a:cs typeface="Times New Roman" panose="02020603050405020304" pitchFamily="18" charset="0"/>
                            </a:rPr>
                            <m:t>𝛑</m:t>
                          </m:r>
                          <m:r>
                            <a:rPr lang="en-US" altLang="zh-CN" sz="2200" b="1" i="1" kern="0">
                              <a:solidFill>
                                <a:srgbClr val="C00000"/>
                              </a:solidFill>
                              <a:effectLst/>
                              <a:latin typeface="Cambria Math" panose="02040503050406030204" pitchFamily="18" charset="0"/>
                              <a:ea typeface="微软雅黑" panose="020B0503020204020204" pitchFamily="34" charset="-122"/>
                              <a:cs typeface="Times New Roman" panose="02020603050405020304" pitchFamily="18" charset="0"/>
                            </a:rPr>
                            <m:t>𝒎</m:t>
                          </m:r>
                        </m:num>
                        <m:den>
                          <m:r>
                            <a:rPr lang="en-US" altLang="zh-CN" sz="2200" b="1" i="1" kern="0">
                              <a:solidFill>
                                <a:srgbClr val="C00000"/>
                              </a:solidFill>
                              <a:effectLst/>
                              <a:latin typeface="Cambria Math" panose="02040503050406030204" pitchFamily="18" charset="0"/>
                              <a:ea typeface="微软雅黑" panose="020B0503020204020204" pitchFamily="34" charset="-122"/>
                              <a:cs typeface="Times New Roman" panose="02020603050405020304" pitchFamily="18" charset="0"/>
                            </a:rPr>
                            <m:t>𝒒𝑩</m:t>
                          </m:r>
                        </m:den>
                      </m:f>
                    </m:oMath>
                  </m:oMathPara>
                </a14:m>
                <a:endParaRPr lang="zh-CN" altLang="en-US" sz="2200" dirty="0">
                  <a:solidFill>
                    <a:srgbClr val="C00000"/>
                  </a:solidFill>
                  <a:latin typeface="微软雅黑" pitchFamily="34" charset="-122"/>
                  <a:ea typeface="微软雅黑" pitchFamily="34" charset="-122"/>
                </a:endParaRPr>
              </a:p>
            </p:txBody>
          </p:sp>
        </mc:Choice>
        <mc:Fallback xmlns="">
          <p:sp>
            <p:nvSpPr>
              <p:cNvPr id="7" name="矩形 6"/>
              <p:cNvSpPr>
                <a:spLocks noRot="1" noChangeAspect="1" noMove="1" noResize="1" noEditPoints="1" noAdjustHandles="1" noChangeArrowheads="1" noChangeShapeType="1" noTextEdit="1"/>
              </p:cNvSpPr>
              <p:nvPr/>
            </p:nvSpPr>
            <p:spPr>
              <a:xfrm>
                <a:off x="8611330" y="3238373"/>
                <a:ext cx="881943" cy="785520"/>
              </a:xfrm>
              <a:prstGeom prst="rect">
                <a:avLst/>
              </a:prstGeom>
              <a:blipFill rotWithShape="0">
                <a:blip r:embed="rId4"/>
                <a:stretch>
                  <a:fillRect/>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8" name="矩形 7"/>
              <p:cNvSpPr/>
              <p:nvPr/>
            </p:nvSpPr>
            <p:spPr>
              <a:xfrm>
                <a:off x="7442295" y="4191745"/>
                <a:ext cx="824749" cy="731274"/>
              </a:xfrm>
              <a:prstGeom prst="rect">
                <a:avLst/>
              </a:prstGeom>
            </p:spPr>
            <p:txBody>
              <a:bodyPr wrap="none" lIns="91426" tIns="45712" rIns="91426" bIns="45712">
                <a:spAutoFit/>
              </a:bodyPr>
              <a:lstStyle/>
              <a:p>
                <a:pPr/>
                <a14:m>
                  <m:oMathPara xmlns:m="http://schemas.openxmlformats.org/officeDocument/2006/math">
                    <m:oMathParaPr>
                      <m:jc m:val="centerGroup"/>
                    </m:oMathParaPr>
                    <m:oMath xmlns:m="http://schemas.openxmlformats.org/officeDocument/2006/math">
                      <m:f>
                        <m:fPr>
                          <m:ctrlPr>
                            <a:rPr lang="zh-CN" altLang="zh-CN" sz="2200" i="1">
                              <a:solidFill>
                                <a:srgbClr val="C00000"/>
                              </a:solidFill>
                              <a:latin typeface="Cambria Math" panose="02040503050406030204" pitchFamily="18" charset="0"/>
                              <a:ea typeface="Cambria Math" panose="02040503050406030204" pitchFamily="18" charset="0"/>
                            </a:rPr>
                          </m:ctrlPr>
                        </m:fPr>
                        <m:num>
                          <m:r>
                            <a:rPr lang="en-US" altLang="zh-CN" sz="2200" b="1" i="1" kern="0">
                              <a:solidFill>
                                <a:srgbClr val="C00000"/>
                              </a:solidFill>
                              <a:effectLst/>
                              <a:latin typeface="Cambria Math" panose="02040503050406030204" pitchFamily="18" charset="0"/>
                              <a:ea typeface="微软雅黑" panose="020B0503020204020204" pitchFamily="34" charset="-122"/>
                              <a:cs typeface="Times New Roman" panose="02020603050405020304" pitchFamily="18" charset="0"/>
                            </a:rPr>
                            <m:t>𝜽</m:t>
                          </m:r>
                        </m:num>
                        <m:den>
                          <m:r>
                            <a:rPr lang="en-US" altLang="zh-CN" sz="2200" b="1" i="1" kern="0">
                              <a:solidFill>
                                <a:srgbClr val="C00000"/>
                              </a:solidFill>
                              <a:effectLst/>
                              <a:latin typeface="Cambria Math" panose="02040503050406030204" pitchFamily="18" charset="0"/>
                              <a:ea typeface="微软雅黑" panose="020B0503020204020204" pitchFamily="34" charset="-122"/>
                              <a:cs typeface="Times New Roman" panose="02020603050405020304" pitchFamily="18" charset="0"/>
                            </a:rPr>
                            <m:t>𝟐</m:t>
                          </m:r>
                          <m:r>
                            <a:rPr lang="en-US" altLang="zh-CN" sz="2200" b="1" i="1" kern="0">
                              <a:solidFill>
                                <a:srgbClr val="C00000"/>
                              </a:solidFill>
                              <a:effectLst/>
                              <a:latin typeface="Cambria Math" panose="02040503050406030204" pitchFamily="18" charset="0"/>
                              <a:ea typeface="微软雅黑" panose="020B0503020204020204" pitchFamily="34" charset="-122"/>
                              <a:cs typeface="Times New Roman" panose="02020603050405020304" pitchFamily="18" charset="0"/>
                            </a:rPr>
                            <m:t>𝛑</m:t>
                          </m:r>
                        </m:den>
                      </m:f>
                      <m:r>
                        <m:rPr>
                          <m:nor/>
                        </m:rPr>
                        <a:rPr lang="en-US" altLang="zh-CN" sz="2200" i="1" kern="0">
                          <a:solidFill>
                            <a:srgbClr val="C00000"/>
                          </a:solidFill>
                          <a:effectLst/>
                          <a:latin typeface="Times New Roman" panose="02020603050405020304" pitchFamily="18" charset="0"/>
                          <a:ea typeface="微软雅黑" panose="020B0503020204020204" pitchFamily="34" charset="-122"/>
                        </a:rPr>
                        <m:t>T</m:t>
                      </m:r>
                    </m:oMath>
                  </m:oMathPara>
                </a14:m>
                <a:endParaRPr lang="zh-CN" altLang="en-US" sz="2200" dirty="0">
                  <a:solidFill>
                    <a:srgbClr val="C00000"/>
                  </a:solidFill>
                  <a:latin typeface="微软雅黑" pitchFamily="34" charset="-122"/>
                  <a:ea typeface="微软雅黑" pitchFamily="34" charset="-122"/>
                </a:endParaRPr>
              </a:p>
            </p:txBody>
          </p:sp>
        </mc:Choice>
        <mc:Fallback xmlns="">
          <p:sp>
            <p:nvSpPr>
              <p:cNvPr id="8" name="矩形 7"/>
              <p:cNvSpPr>
                <a:spLocks noRot="1" noChangeAspect="1" noMove="1" noResize="1" noEditPoints="1" noAdjustHandles="1" noChangeArrowheads="1" noChangeShapeType="1" noTextEdit="1"/>
              </p:cNvSpPr>
              <p:nvPr/>
            </p:nvSpPr>
            <p:spPr>
              <a:xfrm>
                <a:off x="7442295" y="4191745"/>
                <a:ext cx="824749" cy="731274"/>
              </a:xfrm>
              <a:prstGeom prst="rect">
                <a:avLst/>
              </a:prstGeom>
              <a:blipFill rotWithShape="0">
                <a:blip r:embed="rId5"/>
                <a:stretch>
                  <a:fillRect/>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295273201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linds(horizontal)">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blinds(horizontal)">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blinds(horizontal)">
                                      <p:cBhvr>
                                        <p:cTn id="22" dur="500"/>
                                        <p:tgtEl>
                                          <p:spTgt spid="7"/>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blinds(horizontal)">
                                      <p:cBhvr>
                                        <p:cTn id="2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P spid="6" grpId="0"/>
      <p:bldP spid="7" grpId="0"/>
      <p:bldP spid="8"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199301" y="608809"/>
            <a:ext cx="11810444" cy="3055364"/>
          </a:xfrm>
          <a:prstGeom prst="rect">
            <a:avLst/>
          </a:prstGeom>
        </p:spPr>
        <p:txBody>
          <a:bodyPr wrap="square" lIns="121898" tIns="60948" rIns="121898" bIns="60948">
            <a:spAutoFit/>
          </a:bodyPr>
          <a:lstStyle/>
          <a:p>
            <a:pPr marL="252000" indent="-457200">
              <a:lnSpc>
                <a:spcPct val="15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b="1" dirty="0">
                <a:latin typeface="Times New Roman" panose="02020603050405020304" pitchFamily="18" charset="0"/>
                <a:ea typeface="黑体" panose="02010609060101010101" pitchFamily="49" charset="-122"/>
                <a:cs typeface="Times New Roman" panose="02020603050405020304" pitchFamily="18" charset="0"/>
              </a:rPr>
              <a:t>思考判断</a:t>
            </a:r>
            <a:endParaRPr lang="zh-CN" altLang="zh-CN" sz="1150" dirty="0">
              <a:latin typeface="Calibri" panose="020F0502020204030204" pitchFamily="34" charset="0"/>
              <a:cs typeface="Times New Roman" panose="02020603050405020304" pitchFamily="18" charset="0"/>
            </a:endParaRPr>
          </a:p>
          <a:p>
            <a:pPr marL="252000" indent="-457200">
              <a:lnSpc>
                <a:spcPct val="150000"/>
              </a:lnSpc>
              <a:spcAft>
                <a:spcPts val="0"/>
              </a:spcAft>
              <a:tabLst>
                <a:tab pos="2970530" algn="l"/>
              </a:tabLst>
            </a:pP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粒子在只受洛伦兹力作用时运动的速度不变。</a:t>
            </a: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b="1" dirty="0" smtClean="0">
                <a:latin typeface="宋体" panose="02010600030101010101" pitchFamily="2" charset="-122"/>
                <a:cs typeface="Times New Roman" panose="02020603050405020304" pitchFamily="18" charset="0"/>
              </a:rPr>
              <a:t>    </a:t>
            </a: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dirty="0">
              <a:latin typeface="Calibri" panose="020F0502020204030204" pitchFamily="34" charset="0"/>
              <a:cs typeface="Times New Roman" panose="02020603050405020304" pitchFamily="18" charset="0"/>
            </a:endParaRPr>
          </a:p>
          <a:p>
            <a:pPr marL="252000" indent="-457200">
              <a:lnSpc>
                <a:spcPct val="150000"/>
              </a:lnSpc>
              <a:spcAft>
                <a:spcPts val="0"/>
              </a:spcAft>
              <a:tabLst>
                <a:tab pos="2970530" algn="l"/>
              </a:tabLst>
            </a:pP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带电粒子在磁场中运动时</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一定受到洛伦兹力的作用。</a:t>
            </a: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b="1" dirty="0" smtClean="0">
                <a:latin typeface="宋体" panose="02010600030101010101" pitchFamily="2" charset="-122"/>
                <a:cs typeface="Times New Roman" panose="02020603050405020304" pitchFamily="18" charset="0"/>
              </a:rPr>
              <a:t>    </a:t>
            </a: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dirty="0">
              <a:latin typeface="Calibri" panose="020F0502020204030204" pitchFamily="34" charset="0"/>
              <a:cs typeface="Times New Roman" panose="02020603050405020304" pitchFamily="18" charset="0"/>
            </a:endParaRPr>
          </a:p>
          <a:p>
            <a:pPr marL="252000" indent="-457200">
              <a:lnSpc>
                <a:spcPct val="150000"/>
              </a:lnSpc>
              <a:spcAft>
                <a:spcPts val="0"/>
              </a:spcAft>
              <a:tabLst>
                <a:tab pos="2970530" algn="l"/>
              </a:tabLst>
            </a:pP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若带电粒子经过磁场中某点时所受洛伦兹力为零</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则该点的磁感应强度一定为零。</a:t>
            </a: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b="1" dirty="0" smtClean="0">
                <a:latin typeface="宋体" panose="02010600030101010101" pitchFamily="2" charset="-122"/>
                <a:cs typeface="Times New Roman" panose="02020603050405020304" pitchFamily="18" charset="0"/>
              </a:rPr>
              <a:t>    </a:t>
            </a: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dirty="0">
              <a:latin typeface="Calibri" panose="020F0502020204030204" pitchFamily="34" charset="0"/>
              <a:cs typeface="Times New Roman" panose="02020603050405020304" pitchFamily="18" charset="0"/>
            </a:endParaRPr>
          </a:p>
        </p:txBody>
      </p:sp>
      <p:sp>
        <p:nvSpPr>
          <p:cNvPr id="3" name="矩形 2"/>
          <p:cNvSpPr/>
          <p:nvPr/>
        </p:nvSpPr>
        <p:spPr>
          <a:xfrm>
            <a:off x="7679677" y="1268730"/>
            <a:ext cx="575799" cy="707886"/>
          </a:xfrm>
          <a:prstGeom prst="rect">
            <a:avLst/>
          </a:prstGeom>
        </p:spPr>
        <p:txBody>
          <a:bodyPr wrap="none">
            <a:spAutoFit/>
          </a:bodyPr>
          <a:lstStyle/>
          <a:p>
            <a:r>
              <a:rPr lang="en-US" altLang="zh-CN" sz="4000" b="1" kern="100" dirty="0">
                <a:solidFill>
                  <a:srgbClr val="C00000"/>
                </a:solidFill>
                <a:latin typeface="Times New Roman" panose="02020603050405020304"/>
                <a:ea typeface="微软雅黑" panose="020B0503020204020204" charset="-122"/>
                <a:cs typeface="Times New Roman" panose="02020603050405020304"/>
                <a:sym typeface="Times New Roman" panose="02020603050405020304"/>
              </a:rPr>
              <a:t>×</a:t>
            </a:r>
            <a:endParaRPr lang="zh-CN" altLang="en-US" sz="4000" b="1" dirty="0">
              <a:solidFill>
                <a:srgbClr val="C00000"/>
              </a:solidFill>
              <a:latin typeface="Times New Roman" panose="02020603050405020304"/>
              <a:ea typeface="微软雅黑" panose="020B0503020204020204" charset="-122"/>
              <a:sym typeface="Times New Roman" panose="02020603050405020304"/>
            </a:endParaRPr>
          </a:p>
        </p:txBody>
      </p:sp>
      <p:sp>
        <p:nvSpPr>
          <p:cNvPr id="5" name="矩形 4"/>
          <p:cNvSpPr/>
          <p:nvPr/>
        </p:nvSpPr>
        <p:spPr>
          <a:xfrm>
            <a:off x="8772512" y="1844306"/>
            <a:ext cx="575799" cy="707886"/>
          </a:xfrm>
          <a:prstGeom prst="rect">
            <a:avLst/>
          </a:prstGeom>
        </p:spPr>
        <p:txBody>
          <a:bodyPr wrap="none">
            <a:spAutoFit/>
          </a:bodyPr>
          <a:lstStyle/>
          <a:p>
            <a:r>
              <a:rPr lang="en-US" altLang="zh-CN" sz="4000" b="1" kern="100" dirty="0">
                <a:solidFill>
                  <a:srgbClr val="C00000"/>
                </a:solidFill>
                <a:latin typeface="Times New Roman" panose="02020603050405020304"/>
                <a:ea typeface="微软雅黑" panose="020B0503020204020204" charset="-122"/>
                <a:cs typeface="Times New Roman" panose="02020603050405020304"/>
                <a:sym typeface="Times New Roman" panose="02020603050405020304"/>
              </a:rPr>
              <a:t>×</a:t>
            </a:r>
            <a:endParaRPr lang="zh-CN" altLang="en-US" sz="4000" b="1" dirty="0">
              <a:solidFill>
                <a:srgbClr val="C00000"/>
              </a:solidFill>
              <a:latin typeface="Times New Roman" panose="02020603050405020304"/>
              <a:ea typeface="微软雅黑" panose="020B0503020204020204" charset="-122"/>
              <a:sym typeface="Times New Roman" panose="02020603050405020304"/>
            </a:endParaRPr>
          </a:p>
        </p:txBody>
      </p:sp>
      <p:sp>
        <p:nvSpPr>
          <p:cNvPr id="6" name="矩形 5"/>
          <p:cNvSpPr/>
          <p:nvPr/>
        </p:nvSpPr>
        <p:spPr>
          <a:xfrm>
            <a:off x="1723866" y="3022346"/>
            <a:ext cx="575799" cy="707886"/>
          </a:xfrm>
          <a:prstGeom prst="rect">
            <a:avLst/>
          </a:prstGeom>
        </p:spPr>
        <p:txBody>
          <a:bodyPr wrap="none">
            <a:spAutoFit/>
          </a:bodyPr>
          <a:lstStyle/>
          <a:p>
            <a:r>
              <a:rPr lang="en-US" altLang="zh-CN" sz="4000" b="1" kern="100" dirty="0">
                <a:solidFill>
                  <a:srgbClr val="C00000"/>
                </a:solidFill>
                <a:latin typeface="Times New Roman" panose="02020603050405020304"/>
                <a:ea typeface="微软雅黑" panose="020B0503020204020204" charset="-122"/>
                <a:cs typeface="Times New Roman" panose="02020603050405020304"/>
                <a:sym typeface="Times New Roman" panose="02020603050405020304"/>
              </a:rPr>
              <a:t>×</a:t>
            </a:r>
            <a:endParaRPr lang="zh-CN" altLang="en-US" sz="4000" b="1" dirty="0">
              <a:solidFill>
                <a:srgbClr val="C00000"/>
              </a:solidFill>
              <a:latin typeface="Times New Roman" panose="02020603050405020304"/>
              <a:ea typeface="微软雅黑" panose="020B0503020204020204" charset="-122"/>
              <a:sym typeface="Times New Roman" panose="02020603050405020304"/>
            </a:endParaRPr>
          </a:p>
        </p:txBody>
      </p:sp>
    </p:spTree>
    <p:extLst>
      <p:ext uri="{BB962C8B-B14F-4D97-AF65-F5344CB8AC3E}">
        <p14:creationId xmlns:p14="http://schemas.microsoft.com/office/powerpoint/2010/main" val="107604974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linds(horizontal)">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blinds(horizontal)">
                                      <p:cBhvr>
                                        <p:cTn id="1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utoUpdateAnimBg="0"/>
      <p:bldP spid="5" grpId="0" autoUpdateAnimBg="0"/>
      <p:bldP spid="6" grpId="0" autoUpdateAnimBg="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626074" y="1929511"/>
            <a:ext cx="1080135" cy="553998"/>
          </a:xfrm>
          <a:prstGeom prst="rect">
            <a:avLst/>
          </a:prstGeom>
          <a:noFill/>
        </p:spPr>
        <p:txBody>
          <a:bodyPr wrap="square" rtlCol="0">
            <a:spAutoFit/>
          </a:bodyPr>
          <a:lstStyle/>
          <a:p>
            <a:r>
              <a:rPr lang="en-US" altLang="zh-CN" sz="3000" b="1">
                <a:solidFill>
                  <a:srgbClr val="C00000"/>
                </a:solidFill>
                <a:latin typeface="Times New Roman" pitchFamily="18" charset="0"/>
                <a:ea typeface="华文细黑" pitchFamily="2" charset="-122"/>
                <a:cs typeface="Times New Roman" pitchFamily="18" charset="0"/>
              </a:rPr>
              <a:t>AC</a:t>
            </a:r>
            <a:endParaRPr lang="zh-CN" altLang="en-US" sz="3000" b="1" dirty="0">
              <a:solidFill>
                <a:srgbClr val="C00000"/>
              </a:solidFill>
              <a:latin typeface="Times New Roman" pitchFamily="18" charset="0"/>
              <a:ea typeface="华文细黑" pitchFamily="2" charset="-122"/>
              <a:cs typeface="Times New Roman" pitchFamily="18" charset="0"/>
            </a:endParaRPr>
          </a:p>
        </p:txBody>
      </p:sp>
      <p:sp>
        <p:nvSpPr>
          <p:cNvPr id="6" name="矩形 5"/>
          <p:cNvSpPr/>
          <p:nvPr/>
        </p:nvSpPr>
        <p:spPr>
          <a:xfrm>
            <a:off x="106615" y="620649"/>
            <a:ext cx="11810444" cy="1923579"/>
          </a:xfrm>
          <a:prstGeom prst="rect">
            <a:avLst/>
          </a:prstGeom>
        </p:spPr>
        <p:txBody>
          <a:bodyPr wrap="square" lIns="121898" tIns="60948" rIns="121898" bIns="60948">
            <a:spAutoFit/>
          </a:bodyPr>
          <a:lstStyle/>
          <a:p>
            <a:pPr marL="252000" indent="-457200">
              <a:lnSpc>
                <a:spcPct val="15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b="1" dirty="0">
                <a:latin typeface="Times New Roman" panose="02020603050405020304" pitchFamily="18" charset="0"/>
                <a:cs typeface="Times New Roman" panose="02020603050405020304" pitchFamily="18" charset="0"/>
              </a:rPr>
              <a:t>多选</a:t>
            </a: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)1932</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年</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物理学家安德森在实验中发现了正电子</a:t>
            </a: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正电子</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在施加了磁场的云室中运动</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其穿过铅板前后的运动轨迹如图所示。已知正电子穿过铅板时会损失一部分动能</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则</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dirty="0">
              <a:latin typeface="Calibri" panose="020F0502020204030204" pitchFamily="34" charset="0"/>
              <a:cs typeface="Times New Roman" panose="02020603050405020304" pitchFamily="18" charset="0"/>
            </a:endParaRPr>
          </a:p>
        </p:txBody>
      </p:sp>
      <p:sp>
        <p:nvSpPr>
          <p:cNvPr id="4" name="矩形 3"/>
          <p:cNvSpPr/>
          <p:nvPr/>
        </p:nvSpPr>
        <p:spPr>
          <a:xfrm>
            <a:off x="309815" y="2564892"/>
            <a:ext cx="11658044" cy="2459560"/>
          </a:xfrm>
          <a:prstGeom prst="rect">
            <a:avLst/>
          </a:prstGeom>
        </p:spPr>
        <p:txBody>
          <a:bodyPr wrap="square" lIns="121898" tIns="60948" rIns="121898" bIns="60948">
            <a:spAutoFit/>
          </a:bodyPr>
          <a:lstStyle/>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正电子由下向上穿过铅板</a:t>
            </a:r>
            <a:endParaRPr lang="zh-CN" altLang="zh-CN" sz="115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正电子由上向下穿过铅板</a:t>
            </a:r>
            <a:endParaRPr lang="zh-CN" altLang="zh-CN" sz="115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磁场方向垂直于纸面向里</a:t>
            </a:r>
            <a:endParaRPr lang="zh-CN" altLang="zh-CN" sz="115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磁场方向垂直于纸面向外</a:t>
            </a:r>
            <a:endParaRPr lang="zh-CN" altLang="zh-CN" sz="1150">
              <a:latin typeface="Calibri" panose="020F0502020204030204" pitchFamily="34" charset="0"/>
              <a:cs typeface="Times New Roman" panose="02020603050405020304" pitchFamily="18" charset="0"/>
            </a:endParaRPr>
          </a:p>
        </p:txBody>
      </p:sp>
      <p:pic>
        <p:nvPicPr>
          <p:cNvPr id="5" name="image155.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687530" y="2132838"/>
            <a:ext cx="2932239" cy="2662627"/>
          </a:xfrm>
          <a:prstGeom prst="rect">
            <a:avLst/>
          </a:prstGeom>
        </p:spPr>
      </p:pic>
    </p:spTree>
    <p:extLst>
      <p:ext uri="{BB962C8B-B14F-4D97-AF65-F5344CB8AC3E}">
        <p14:creationId xmlns:p14="http://schemas.microsoft.com/office/powerpoint/2010/main" val="522077533"/>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矩形 8"/>
          <p:cNvSpPr/>
          <p:nvPr>
            <p:custDataLst>
              <p:tags r:id="rId1"/>
            </p:custDataLst>
          </p:nvPr>
        </p:nvSpPr>
        <p:spPr>
          <a:xfrm>
            <a:off x="717550" y="1079250"/>
            <a:ext cx="11474450" cy="4096389"/>
          </a:xfrm>
          <a:prstGeom prst="rect">
            <a:avLst/>
          </a:prstGeom>
          <a:solidFill>
            <a:srgbClr val="2E75B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kumimoji="1" lang="zh-CN" altLang="en-US">
              <a:solidFill>
                <a:schemeClr val="accent6">
                  <a:lumMod val="75000"/>
                </a:schemeClr>
              </a:solidFill>
            </a:endParaRPr>
          </a:p>
        </p:txBody>
      </p:sp>
      <p:sp>
        <p:nvSpPr>
          <p:cNvPr id="10" name="五边形 9"/>
          <p:cNvSpPr/>
          <p:nvPr>
            <p:custDataLst>
              <p:tags r:id="rId2"/>
            </p:custDataLst>
          </p:nvPr>
        </p:nvSpPr>
        <p:spPr>
          <a:xfrm>
            <a:off x="4763" y="1079250"/>
            <a:ext cx="3287712" cy="4094802"/>
          </a:xfrm>
          <a:prstGeom prst="homePlate">
            <a:avLst>
              <a:gd name="adj" fmla="val 59526"/>
            </a:avLst>
          </a:prstGeom>
          <a:solidFill>
            <a:srgbClr val="1F4E7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kumimoji="1" lang="zh-CN" altLang="en-US">
              <a:solidFill>
                <a:prstClr val="white"/>
              </a:solidFill>
            </a:endParaRPr>
          </a:p>
        </p:txBody>
      </p:sp>
      <p:sp>
        <p:nvSpPr>
          <p:cNvPr id="11" name="燕尾形 10"/>
          <p:cNvSpPr/>
          <p:nvPr>
            <p:custDataLst>
              <p:tags r:id="rId3"/>
            </p:custDataLst>
          </p:nvPr>
        </p:nvSpPr>
        <p:spPr>
          <a:xfrm>
            <a:off x="1582739" y="1079250"/>
            <a:ext cx="2333625" cy="4096389"/>
          </a:xfrm>
          <a:prstGeom prst="chevron">
            <a:avLst>
              <a:gd name="adj" fmla="val 85127"/>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kumimoji="1" lang="zh-CN" altLang="en-US">
              <a:solidFill>
                <a:prstClr val="black"/>
              </a:solidFill>
            </a:endParaRPr>
          </a:p>
        </p:txBody>
      </p:sp>
      <p:sp>
        <p:nvSpPr>
          <p:cNvPr id="29700" name="文本框 44"/>
          <p:cNvSpPr txBox="1">
            <a:spLocks noChangeArrowheads="1"/>
          </p:cNvSpPr>
          <p:nvPr/>
        </p:nvSpPr>
        <p:spPr bwMode="auto">
          <a:xfrm>
            <a:off x="4368800" y="1269231"/>
            <a:ext cx="6515100" cy="1006242"/>
          </a:xfrm>
          <a:prstGeom prst="rect">
            <a:avLst/>
          </a:prstGeom>
          <a:noFill/>
          <a:ln w="9525">
            <a:noFill/>
            <a:miter lim="800000"/>
          </a:ln>
        </p:spPr>
        <p:txBody>
          <a:bodyPr>
            <a:spAutoFit/>
          </a:bodyPr>
          <a:lstStyle/>
          <a:p>
            <a:r>
              <a:rPr lang="zh-CN" altLang="en-US" sz="60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研透核心考点</a:t>
            </a:r>
          </a:p>
        </p:txBody>
      </p:sp>
      <p:sp>
        <p:nvSpPr>
          <p:cNvPr id="29701" name="文本框 18"/>
          <p:cNvSpPr txBox="1">
            <a:spLocks noChangeArrowheads="1"/>
          </p:cNvSpPr>
          <p:nvPr>
            <p:custDataLst>
              <p:tags r:id="rId4"/>
            </p:custDataLst>
          </p:nvPr>
        </p:nvSpPr>
        <p:spPr bwMode="auto">
          <a:xfrm>
            <a:off x="1610038" y="2349116"/>
            <a:ext cx="989786" cy="1179428"/>
          </a:xfrm>
          <a:prstGeom prst="rect">
            <a:avLst/>
          </a:prstGeom>
          <a:noFill/>
          <a:ln w="9525">
            <a:noFill/>
            <a:miter lim="800000"/>
          </a:ln>
        </p:spPr>
        <p:txBody>
          <a:bodyPr/>
          <a:lstStyle/>
          <a:p>
            <a:pPr algn="dist"/>
            <a:r>
              <a:rPr kumimoji="1" lang="en-US" altLang="zh-CN" sz="8800" b="1" dirty="0">
                <a:solidFill>
                  <a:srgbClr val="FFFFFF"/>
                </a:solidFill>
                <a:latin typeface="微软雅黑" panose="020B0503020204020204" pitchFamily="34" charset="-122"/>
                <a:ea typeface="微软雅黑" panose="020B0503020204020204" pitchFamily="34" charset="-122"/>
                <a:cs typeface="微软雅黑" panose="020B0503020204020204" pitchFamily="34" charset="-122"/>
              </a:rPr>
              <a:t>2</a:t>
            </a:r>
          </a:p>
        </p:txBody>
      </p:sp>
      <p:sp>
        <p:nvSpPr>
          <p:cNvPr id="14" name="圆角矩形 13">
            <a:hlinkClick r:id="rId7" action="ppaction://hlinksldjump"/>
          </p:cNvPr>
          <p:cNvSpPr/>
          <p:nvPr/>
        </p:nvSpPr>
        <p:spPr>
          <a:xfrm>
            <a:off x="4295613" y="3558921"/>
            <a:ext cx="7560000" cy="518160"/>
          </a:xfrm>
          <a:prstGeom prst="round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00000"/>
              </a:lnSpc>
            </a:pPr>
            <a:r>
              <a:rPr lang="zh-CN" altLang="en-US" sz="2600" b="1" dirty="0">
                <a:solidFill>
                  <a:schemeClr val="bg1"/>
                </a:solidFill>
                <a:latin typeface="微软雅黑" panose="020B0503020204020204" pitchFamily="34" charset="-122"/>
                <a:ea typeface="微软雅黑" panose="020B0503020204020204" pitchFamily="34" charset="-122"/>
              </a:rPr>
              <a:t>考点二　带电粒子在匀强磁场中的运动</a:t>
            </a:r>
            <a:endParaRPr lang="zh-CN" altLang="zh-CN" sz="2600" b="1" kern="100" dirty="0">
              <a:solidFill>
                <a:schemeClr val="bg1"/>
              </a:solidFill>
              <a:latin typeface="微软雅黑" panose="020B0503020204020204" pitchFamily="34" charset="-122"/>
              <a:ea typeface="微软雅黑" panose="020B0503020204020204" pitchFamily="34" charset="-122"/>
              <a:cs typeface="Times New Roman" panose="02020603050405020304"/>
            </a:endParaRPr>
          </a:p>
        </p:txBody>
      </p:sp>
      <p:sp>
        <p:nvSpPr>
          <p:cNvPr id="15" name="圆角矩形 14">
            <a:hlinkClick r:id="rId8" action="ppaction://hlinksldjump"/>
          </p:cNvPr>
          <p:cNvSpPr/>
          <p:nvPr/>
        </p:nvSpPr>
        <p:spPr>
          <a:xfrm>
            <a:off x="4295613" y="2845871"/>
            <a:ext cx="7560000" cy="518160"/>
          </a:xfrm>
          <a:prstGeom prst="round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00000"/>
              </a:lnSpc>
            </a:pPr>
            <a:r>
              <a:rPr lang="zh-CN" altLang="en-US" sz="2600" b="1">
                <a:solidFill>
                  <a:schemeClr val="bg1"/>
                </a:solidFill>
                <a:latin typeface="微软雅黑" panose="020B0503020204020204" pitchFamily="34" charset="-122"/>
                <a:ea typeface="微软雅黑" panose="020B0503020204020204" pitchFamily="34" charset="-122"/>
              </a:rPr>
              <a:t>考点一　对洛伦兹力的理解和应用</a:t>
            </a:r>
            <a:endParaRPr lang="zh-CN" altLang="en-US" sz="2600" b="1" dirty="0">
              <a:solidFill>
                <a:schemeClr val="bg1"/>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3946383484"/>
      </p:ext>
    </p:extLst>
  </p:cSld>
  <p:clrMapOvr>
    <a:masterClrMapping/>
  </p:clrMapOvr>
  <p:transition spd="slow"/>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0.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1.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2.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3.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4.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5.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6.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7.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xml><?xml version="1.0" encoding="utf-8"?>
<p:tagLst xmlns:a="http://schemas.openxmlformats.org/drawingml/2006/main" xmlns:r="http://schemas.openxmlformats.org/officeDocument/2006/relationships" xmlns:p="http://schemas.openxmlformats.org/presentationml/2006/main">
  <p:tag name="KSO_WM_BEAUTIFY_FLAG" val=""/>
</p:tagLst>
</file>

<file path=ppt/tags/tag3.xml><?xml version="1.0" encoding="utf-8"?>
<p:tagLst xmlns:a="http://schemas.openxmlformats.org/drawingml/2006/main" xmlns:r="http://schemas.openxmlformats.org/officeDocument/2006/relationships" xmlns:p="http://schemas.openxmlformats.org/presentationml/2006/main">
  <p:tag name="KSO_WM_BEAUTIFY_FLAG" val=""/>
</p:tagLst>
</file>

<file path=ppt/tags/tag4.xml><?xml version="1.0" encoding="utf-8"?>
<p:tagLst xmlns:a="http://schemas.openxmlformats.org/drawingml/2006/main" xmlns:r="http://schemas.openxmlformats.org/officeDocument/2006/relationships" xmlns:p="http://schemas.openxmlformats.org/presentationml/2006/main">
  <p:tag name="KSO_WM_BEAUTIFY_FLAG" val=""/>
</p:tagLst>
</file>

<file path=ppt/tags/tag5.xml><?xml version="1.0" encoding="utf-8"?>
<p:tagLst xmlns:a="http://schemas.openxmlformats.org/drawingml/2006/main" xmlns:r="http://schemas.openxmlformats.org/officeDocument/2006/relationships" xmlns:p="http://schemas.openxmlformats.org/presentationml/2006/main">
  <p:tag name="KSO_WM_BEAUTIFY_FLAG" val=""/>
</p:tagLst>
</file>

<file path=ppt/tags/tag6.xml><?xml version="1.0" encoding="utf-8"?>
<p:tagLst xmlns:a="http://schemas.openxmlformats.org/drawingml/2006/main" xmlns:r="http://schemas.openxmlformats.org/officeDocument/2006/relationships" xmlns:p="http://schemas.openxmlformats.org/presentationml/2006/main">
  <p:tag name="KSO_WM_BEAUTIFY_FLAG" val=""/>
</p:tagLst>
</file>

<file path=ppt/tags/tag7.xml><?xml version="1.0" encoding="utf-8"?>
<p:tagLst xmlns:a="http://schemas.openxmlformats.org/drawingml/2006/main" xmlns:r="http://schemas.openxmlformats.org/officeDocument/2006/relationships" xmlns:p="http://schemas.openxmlformats.org/presentationml/2006/main">
  <p:tag name="KSO_WM_BEAUTIFY_FLAG" val=""/>
</p:tagLst>
</file>

<file path=ppt/tags/tag8.xml><?xml version="1.0" encoding="utf-8"?>
<p:tagLst xmlns:a="http://schemas.openxmlformats.org/drawingml/2006/main" xmlns:r="http://schemas.openxmlformats.org/officeDocument/2006/relationships" xmlns:p="http://schemas.openxmlformats.org/presentationml/2006/main">
  <p:tag name="KSO_WM_BEAUTIFY_FLAG" val=""/>
</p:tagLst>
</file>

<file path=ppt/tags/tag9.xml><?xml version="1.0" encoding="utf-8"?>
<p:tagLst xmlns:a="http://schemas.openxmlformats.org/drawingml/2006/main" xmlns:r="http://schemas.openxmlformats.org/officeDocument/2006/relationships" xmlns:p="http://schemas.openxmlformats.org/presentationml/2006/main">
  <p:tag name="KSO_WM_BEAUTIFY_FLAG" val=""/>
</p:tagLst>
</file>

<file path=ppt/theme/theme1.xml><?xml version="1.0" encoding="utf-8"?>
<a:theme xmlns:a="http://schemas.openxmlformats.org/drawingml/2006/main" name="Office 主题​​">
  <a:themeElements>
    <a:clrScheme name="Office">
      <a:dk1>
        <a:sysClr val="windowText" lastClr="000000"/>
      </a:dk1>
      <a:lt1>
        <a:sysClr val="window" lastClr="CBE9C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主题​​">
  <a:themeElements>
    <a:clrScheme name="Office">
      <a:dk1>
        <a:sysClr val="windowText" lastClr="000000"/>
      </a:dk1>
      <a:lt1>
        <a:sysClr val="window" lastClr="CBE9C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CBE9C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136</TotalTime>
  <Words>2207</Words>
  <Application>Microsoft Office PowerPoint</Application>
  <PresentationFormat>自定义</PresentationFormat>
  <Paragraphs>228</Paragraphs>
  <Slides>49</Slides>
  <Notes>3</Notes>
  <HiddenSlides>0</HiddenSlides>
  <MMClips>0</MMClips>
  <ScaleCrop>false</ScaleCrop>
  <HeadingPairs>
    <vt:vector size="6" baseType="variant">
      <vt:variant>
        <vt:lpstr>已用的字体</vt:lpstr>
      </vt:variant>
      <vt:variant>
        <vt:i4>14</vt:i4>
      </vt:variant>
      <vt:variant>
        <vt:lpstr>主题</vt:lpstr>
      </vt:variant>
      <vt:variant>
        <vt:i4>1</vt:i4>
      </vt:variant>
      <vt:variant>
        <vt:lpstr>幻灯片标题</vt:lpstr>
      </vt:variant>
      <vt:variant>
        <vt:i4>49</vt:i4>
      </vt:variant>
    </vt:vector>
  </HeadingPairs>
  <TitlesOfParts>
    <vt:vector size="64" baseType="lpstr">
      <vt:lpstr>等线</vt:lpstr>
      <vt:lpstr>方正黑体_GBK</vt:lpstr>
      <vt:lpstr>黑体</vt:lpstr>
      <vt:lpstr>华文细黑</vt:lpstr>
      <vt:lpstr>宋体</vt:lpstr>
      <vt:lpstr>微软雅黑</vt:lpstr>
      <vt:lpstr>Arial</vt:lpstr>
      <vt:lpstr>Book Antiqua</vt:lpstr>
      <vt:lpstr>Calibri</vt:lpstr>
      <vt:lpstr>Cambria</vt:lpstr>
      <vt:lpstr>Cambria Math</vt:lpstr>
      <vt:lpstr>Courier New</vt:lpstr>
      <vt:lpstr>Impact</vt:lpstr>
      <vt:lpstr>Times New Roman</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Company>微软中国</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微软用户</dc:creator>
  <cp:lastModifiedBy>JBY</cp:lastModifiedBy>
  <cp:revision>52</cp:revision>
  <dcterms:created xsi:type="dcterms:W3CDTF">2024-01-15T03:14:15Z</dcterms:created>
  <dcterms:modified xsi:type="dcterms:W3CDTF">2026-03-11T00:37:49Z</dcterms:modified>
</cp:coreProperties>
</file>