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handoutMasterIdLst>
    <p:handoutMasterId r:id="rId61"/>
  </p:handoutMasterIdLst>
  <p:sldIdLst>
    <p:sldId id="340" r:id="rId2"/>
    <p:sldId id="257" r:id="rId3"/>
    <p:sldId id="341" r:id="rId4"/>
    <p:sldId id="355" r:id="rId5"/>
    <p:sldId id="356" r:id="rId6"/>
    <p:sldId id="357" r:id="rId7"/>
    <p:sldId id="359" r:id="rId8"/>
    <p:sldId id="493" r:id="rId9"/>
    <p:sldId id="491" r:id="rId10"/>
    <p:sldId id="579" r:id="rId11"/>
    <p:sldId id="580" r:id="rId12"/>
    <p:sldId id="494" r:id="rId13"/>
    <p:sldId id="495" r:id="rId14"/>
    <p:sldId id="367" r:id="rId15"/>
    <p:sldId id="581" r:id="rId16"/>
    <p:sldId id="582" r:id="rId17"/>
    <p:sldId id="570" r:id="rId18"/>
    <p:sldId id="504" r:id="rId19"/>
    <p:sldId id="506" r:id="rId20"/>
    <p:sldId id="583" r:id="rId21"/>
    <p:sldId id="584" r:id="rId22"/>
    <p:sldId id="573" r:id="rId23"/>
    <p:sldId id="508" r:id="rId24"/>
    <p:sldId id="510" r:id="rId25"/>
    <p:sldId id="511" r:id="rId26"/>
    <p:sldId id="512" r:id="rId27"/>
    <p:sldId id="513" r:id="rId28"/>
    <p:sldId id="378" r:id="rId29"/>
    <p:sldId id="519" r:id="rId30"/>
    <p:sldId id="524" r:id="rId31"/>
    <p:sldId id="526" r:id="rId32"/>
    <p:sldId id="527" r:id="rId33"/>
    <p:sldId id="400" r:id="rId34"/>
    <p:sldId id="402" r:id="rId35"/>
    <p:sldId id="403" r:id="rId36"/>
    <p:sldId id="404" r:id="rId37"/>
    <p:sldId id="405" r:id="rId38"/>
    <p:sldId id="406" r:id="rId39"/>
    <p:sldId id="407" r:id="rId40"/>
    <p:sldId id="408" r:id="rId41"/>
    <p:sldId id="409" r:id="rId42"/>
    <p:sldId id="410" r:id="rId43"/>
    <p:sldId id="411" r:id="rId44"/>
    <p:sldId id="412" r:id="rId45"/>
    <p:sldId id="413" r:id="rId46"/>
    <p:sldId id="414" r:id="rId47"/>
    <p:sldId id="415" r:id="rId48"/>
    <p:sldId id="416" r:id="rId49"/>
    <p:sldId id="418" r:id="rId50"/>
    <p:sldId id="419" r:id="rId51"/>
    <p:sldId id="420" r:id="rId52"/>
    <p:sldId id="421" r:id="rId53"/>
    <p:sldId id="585" r:id="rId54"/>
    <p:sldId id="586" r:id="rId55"/>
    <p:sldId id="587" r:id="rId56"/>
    <p:sldId id="588" r:id="rId57"/>
    <p:sldId id="589" r:id="rId58"/>
    <p:sldId id="428" r:id="rId59"/>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varScale="1">
        <p:scale>
          <a:sx n="87" d="100"/>
          <a:sy n="87" d="100"/>
        </p:scale>
        <p:origin x="186" y="6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2026/3/30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2026/3/30</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2.xml"/><Relationship Id="rId13" Type="http://schemas.openxmlformats.org/officeDocument/2006/relationships/slide" Target="../slides/slide51.xml"/><Relationship Id="rId3" Type="http://schemas.openxmlformats.org/officeDocument/2006/relationships/slide" Target="../slides/slide46.xml"/><Relationship Id="rId7" Type="http://schemas.openxmlformats.org/officeDocument/2006/relationships/slide" Target="../slides/slide40.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8.xml"/><Relationship Id="rId11" Type="http://schemas.openxmlformats.org/officeDocument/2006/relationships/slide" Target="../slides/slide49.xml"/><Relationship Id="rId5" Type="http://schemas.openxmlformats.org/officeDocument/2006/relationships/slide" Target="../slides/slide36.xml"/><Relationship Id="rId15" Type="http://schemas.openxmlformats.org/officeDocument/2006/relationships/slide" Target="../slides/slide55.xml"/><Relationship Id="rId10" Type="http://schemas.openxmlformats.org/officeDocument/2006/relationships/slide" Target="../slides/slide48.xml"/><Relationship Id="rId4" Type="http://schemas.openxmlformats.org/officeDocument/2006/relationships/slide" Target="../slides/slide34.xml"/><Relationship Id="rId9" Type="http://schemas.openxmlformats.org/officeDocument/2006/relationships/slide" Target="../slides/slide44.xml"/><Relationship Id="rId14" Type="http://schemas.openxmlformats.org/officeDocument/2006/relationships/slide" Target="../slides/slide5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406501" y="20619"/>
            <a:ext cx="800219" cy="461665"/>
          </a:xfrm>
          <a:prstGeom prst="rect">
            <a:avLst/>
          </a:prstGeom>
          <a:noFill/>
        </p:spPr>
        <p:txBody>
          <a:bodyPr wrap="none" rtlCol="0">
            <a:spAutoFit/>
          </a:bodyPr>
          <a:lstStyle/>
          <a:p>
            <a:r>
              <a:rPr lang="zh-CN" altLang="en-US" sz="2400" b="1"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77314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21655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7668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336807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96934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570612"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5171879"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6372708"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973975"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596011"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
        <p:nvSpPr>
          <p:cNvPr id="20" name="圆角矩形 19">
            <a:hlinkClick r:id="rId14" action="ppaction://hlinksldjump"/>
          </p:cNvPr>
          <p:cNvSpPr/>
          <p:nvPr userDrawn="1"/>
        </p:nvSpPr>
        <p:spPr>
          <a:xfrm>
            <a:off x="8145178" y="6453378"/>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11</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1" name="圆角矩形 20">
            <a:hlinkClick r:id="rId15" action="ppaction://hlinksldjump"/>
          </p:cNvPr>
          <p:cNvSpPr/>
          <p:nvPr userDrawn="1"/>
        </p:nvSpPr>
        <p:spPr>
          <a:xfrm>
            <a:off x="8694345" y="6456732"/>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12</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slide" Target="slide33.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7.xml"/><Relationship Id="rId7" Type="http://schemas.openxmlformats.org/officeDocument/2006/relationships/slide" Target="slide14.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 Id="rId9" Type="http://schemas.openxmlformats.org/officeDocument/2006/relationships/slide" Target="slide28.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5.xml"/><Relationship Id="rId4" Type="http://schemas.openxmlformats.org/officeDocument/2006/relationships/image" Target="../media/image68.png"/></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0.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690.png"/><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xml"/><Relationship Id="rId4" Type="http://schemas.openxmlformats.org/officeDocument/2006/relationships/image" Target="../media/image73.png"/></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5.png"/><Relationship Id="rId1" Type="http://schemas.openxmlformats.org/officeDocument/2006/relationships/slideLayout" Target="../slideLayouts/slideLayout5.xml"/><Relationship Id="rId4" Type="http://schemas.openxmlformats.org/officeDocument/2006/relationships/image" Target="../media/image76.png"/></Relationships>
</file>

<file path=ppt/slides/_rels/slide5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73.jpeg"/><Relationship Id="rId1" Type="http://schemas.openxmlformats.org/officeDocument/2006/relationships/slideLayout" Target="../slideLayouts/slideLayout6.xml"/><Relationship Id="rId4" Type="http://schemas.openxmlformats.org/officeDocument/2006/relationships/image" Target="../media/image7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4"/>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2272960" y="5157216"/>
            <a:ext cx="7363548"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专题强化七　圆周运动的临界问题</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6">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433109990"/>
                  </p:ext>
                </p:extLst>
              </p:nvPr>
            </p:nvGraphicFramePr>
            <p:xfrm>
              <a:off x="478504" y="836676"/>
              <a:ext cx="11233405" cy="4951603"/>
            </p:xfrm>
            <a:graphic>
              <a:graphicData uri="http://schemas.openxmlformats.org/drawingml/2006/table">
                <a:tbl>
                  <a:tblPr firstRow="1" firstCol="1" bandRow="1"/>
                  <a:tblGrid>
                    <a:gridCol w="1296162"/>
                    <a:gridCol w="2376297"/>
                    <a:gridCol w="2068358"/>
                    <a:gridCol w="2726309"/>
                    <a:gridCol w="2766279"/>
                  </a:tblGrid>
                  <a:tr h="1045531">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出现临界状态之前</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静摩擦力提供向心力</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静摩擦力提供向心力</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87023">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临界状态</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物块刚好相对圆盘滑动</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静摩擦力达到最大静摩擦力</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临界角速度</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轻绳恰好绷直时</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静摩擦力达到最大静摩擦力</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e>
                              </m:rad>
                            </m:oMath>
                          </a14:m>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轻绳恰好无拉力时</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的静摩擦力达到最大静摩擦力</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den>
                                  </m:f>
                                </m:e>
                              </m:rad>
                            </m:oMath>
                          </a14:m>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轻绳恰好无拉力时</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的静摩擦力达到最大静摩擦力</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得</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sSub>
                                        <m:sSub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b>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den>
                                  </m:f>
                                </m:e>
                              </m:rad>
                            </m:oMath>
                          </a14:m>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433109990"/>
                  </p:ext>
                </p:extLst>
              </p:nvPr>
            </p:nvGraphicFramePr>
            <p:xfrm>
              <a:off x="478504" y="836676"/>
              <a:ext cx="11233405" cy="4951603"/>
            </p:xfrm>
            <a:graphic>
              <a:graphicData uri="http://schemas.openxmlformats.org/drawingml/2006/table">
                <a:tbl>
                  <a:tblPr firstRow="1" firstCol="1" bandRow="1"/>
                  <a:tblGrid>
                    <a:gridCol w="1296162"/>
                    <a:gridCol w="2376297"/>
                    <a:gridCol w="2068358"/>
                    <a:gridCol w="2726309"/>
                    <a:gridCol w="2766279"/>
                  </a:tblGrid>
                  <a:tr h="1676400">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出现临界状态之前</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静摩擦力提供向心力</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静摩擦力提供向心力</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静</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5203">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临界状态</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54872" t="-52788" r="-318718" b="-4461"/>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78171" t="-52788" r="-266667" b="-4461"/>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210491" t="-52788" r="-101786" b="-4461"/>
                          </a:stretch>
                        </a:blipFill>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306388" t="-52788" r="-441" b="-4461"/>
                          </a:stretch>
                        </a:blipFill>
                      </a:tcPr>
                    </a:tc>
                  </a:tr>
                </a:tbl>
              </a:graphicData>
            </a:graphic>
          </p:graphicFrame>
        </mc:Fallback>
      </mc:AlternateContent>
    </p:spTree>
    <p:extLst>
      <p:ext uri="{BB962C8B-B14F-4D97-AF65-F5344CB8AC3E}">
        <p14:creationId xmlns:p14="http://schemas.microsoft.com/office/powerpoint/2010/main" val="38414702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128266100"/>
              </p:ext>
            </p:extLst>
          </p:nvPr>
        </p:nvGraphicFramePr>
        <p:xfrm>
          <a:off x="478504" y="1211961"/>
          <a:ext cx="11233405" cy="2072640"/>
        </p:xfrm>
        <a:graphic>
          <a:graphicData uri="http://schemas.openxmlformats.org/drawingml/2006/table">
            <a:tbl>
              <a:tblPr firstRow="1" firstCol="1" bandRow="1"/>
              <a:tblGrid>
                <a:gridCol w="864108"/>
                <a:gridCol w="1080135"/>
                <a:gridCol w="2808351"/>
                <a:gridCol w="3024378"/>
                <a:gridCol w="3456433"/>
              </a:tblGrid>
              <a:tr h="1271959">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临界状态</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刚好相对圆盘滑动时</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有</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有</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刚好要相对圆盘滑动时</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有</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有</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刚好要相对圆盘滑动时</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有</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对</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有</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g</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sz="26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1035834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74091" y="620649"/>
            <a:ext cx="8845493" cy="2923853"/>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zh-CN" sz="2600" b="1">
                <a:latin typeface="Times New Roman" panose="02020603050405020304" pitchFamily="18" charset="0"/>
                <a:cs typeface="Times New Roman" panose="02020603050405020304" pitchFamily="18" charset="0"/>
              </a:rPr>
              <a:t>河北石家庄模拟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一质量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的小球用轻绳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系在竖直杆</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现在小球绕</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杆匀速转动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轻绳伸直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垂直于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此时</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ACO</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BCO</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已知轻绳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足够结实</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能承受的最大拉力为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1.44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小球可视为质点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0.6</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smtClean="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53°=0.8</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那么小球做圆周运动的角速度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782478" y="2981845"/>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8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1052703"/>
            <a:ext cx="2153285" cy="36017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533096" y="3578515"/>
                <a:ext cx="8066692" cy="2302850"/>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33096" y="3578515"/>
                <a:ext cx="8066692" cy="2302850"/>
              </a:xfrm>
              <a:prstGeom prst="rect">
                <a:avLst/>
              </a:prstGeom>
              <a:blipFill rotWithShape="0">
                <a:blip r:embed="rId3"/>
                <a:stretch>
                  <a:fillRect l="-982" b="-132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538794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694531" y="713844"/>
                <a:ext cx="8526144" cy="5477629"/>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当轻绳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b="1">
                    <a:latin typeface="Times New Roman" panose="02020603050405020304" pitchFamily="18" charset="0"/>
                    <a:cs typeface="Times New Roman" panose="02020603050405020304" pitchFamily="18" charset="0"/>
                  </a:rPr>
                  <a:t>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a:latin typeface="Times New Roman" panose="02020603050405020304" pitchFamily="18" charset="0"/>
                    <a:cs typeface="Times New Roman" panose="02020603050405020304" pitchFamily="18" charset="0"/>
                  </a:rPr>
                  <a:t>的拉力达到最大时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小球的角速度最大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在竖直方向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在水平方向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BC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37</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en-US" altLang="zh-CN" sz="2600" i="1" smtClean="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当轻绳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b="1">
                    <a:latin typeface="Times New Roman" panose="02020603050405020304" pitchFamily="18" charset="0"/>
                    <a:cs typeface="Times New Roman" panose="02020603050405020304" pitchFamily="18" charset="0"/>
                  </a:rPr>
                  <a:t>的拉力为零时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小球的角速度最小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在竖直方向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在水平方向</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53</a:t>
                </a: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smtClean="0">
                    <a:latin typeface="Times New Roman" panose="02020603050405020304" pitchFamily="18" charset="0"/>
                    <a:cs typeface="Times New Roman" panose="02020603050405020304" pitchFamily="18" charset="0"/>
                  </a:rPr>
                  <a:t>解</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所以小球做圆周运动的角速度满足</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694531" y="713844"/>
                <a:ext cx="8526144" cy="5477629"/>
              </a:xfrm>
              <a:prstGeom prst="rect">
                <a:avLst/>
              </a:prstGeom>
              <a:blipFill rotWithShape="0">
                <a:blip r:embed="rId2"/>
                <a:stretch>
                  <a:fillRect l="-929" r="-1573"/>
                </a:stretch>
              </a:blipFill>
            </p:spPr>
            <p:txBody>
              <a:bodyPr/>
              <a:lstStyle/>
              <a:p>
                <a:r>
                  <a:rPr lang="zh-CN" altLang="en-US">
                    <a:noFill/>
                  </a:rPr>
                  <a:t> </a:t>
                </a:r>
              </a:p>
            </p:txBody>
          </p:sp>
        </mc:Fallback>
      </mc:AlternateContent>
      <p:pic>
        <p:nvPicPr>
          <p:cNvPr id="4" name="image28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8623" y="691388"/>
            <a:ext cx="2153285" cy="3601720"/>
          </a:xfrm>
          <a:prstGeom prst="rect">
            <a:avLst/>
          </a:prstGeom>
          <a:solidFill>
            <a:scrgbClr r="0" g="0" b="0">
              <a:alpha val="0"/>
            </a:scrgbClr>
          </a:solidFill>
          <a:ln>
            <a:noFill/>
          </a:ln>
        </p:spPr>
      </p:pic>
    </p:spTree>
    <p:extLst>
      <p:ext uri="{BB962C8B-B14F-4D97-AF65-F5344CB8AC3E}">
        <p14:creationId xmlns:p14="http://schemas.microsoft.com/office/powerpoint/2010/main" val="791872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竖直面内圆周运动及其临界问题</a:t>
            </a:r>
            <a:endParaRPr lang="zh-CN" altLang="zh-CN" sz="1800" b="1" kern="1400" dirty="0">
              <a:effectLst/>
              <a:latin typeface="Cambria"/>
              <a:ea typeface="宋体"/>
              <a:cs typeface="Times New Roman"/>
            </a:endParaRPr>
          </a:p>
        </p:txBody>
      </p:sp>
      <p:sp>
        <p:nvSpPr>
          <p:cNvPr id="5" name="矩形 4"/>
          <p:cNvSpPr/>
          <p:nvPr/>
        </p:nvSpPr>
        <p:spPr>
          <a:xfrm>
            <a:off x="259015" y="1268730"/>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竖直面内圆周运动的两种模型对比</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871902370"/>
              </p:ext>
            </p:extLst>
          </p:nvPr>
        </p:nvGraphicFramePr>
        <p:xfrm>
          <a:off x="262477" y="2132996"/>
          <a:ext cx="10514013" cy="4099441"/>
        </p:xfrm>
        <a:graphic>
          <a:graphicData uri="http://schemas.openxmlformats.org/drawingml/2006/table">
            <a:tbl>
              <a:tblPr firstRow="1" firstCol="1" bandRow="1"/>
              <a:tblGrid>
                <a:gridCol w="1905139"/>
                <a:gridCol w="4359644"/>
                <a:gridCol w="4249230"/>
              </a:tblGrid>
              <a:tr h="840621">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物理情景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轻绳模型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轻杆模型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03464">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实例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球与绳连接、水流星、沿内轨道运动的</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过山车</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等</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球与杆连接、球在光滑管道中运动等</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6652">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图示</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最高点无</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支撑</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最高点有</a:t>
                      </a:r>
                      <a:r>
                        <a:rPr 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支撑</a:t>
                      </a: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3870960" algn="l"/>
                        </a:tabLst>
                      </a:pP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074" name="image442.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0828" y="4941189"/>
            <a:ext cx="2257425" cy="1247775"/>
          </a:xfrm>
          <a:prstGeom prst="rect">
            <a:avLst/>
          </a:prstGeom>
          <a:solidFill>
            <a:srgbClr val="000000">
              <a:alpha val="0"/>
            </a:srgbClr>
          </a:solidFill>
        </p:spPr>
      </p:pic>
      <p:pic>
        <p:nvPicPr>
          <p:cNvPr id="3073" name="image443.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4909083"/>
            <a:ext cx="2238375" cy="1247775"/>
          </a:xfrm>
          <a:prstGeom prst="rect">
            <a:avLst/>
          </a:prstGeom>
          <a:solidFill>
            <a:srgbClr val="000000">
              <a:alpha val="0"/>
            </a:srgbClr>
          </a:solidFill>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2254588354"/>
              </p:ext>
            </p:extLst>
          </p:nvPr>
        </p:nvGraphicFramePr>
        <p:xfrm>
          <a:off x="694531" y="639317"/>
          <a:ext cx="10514013" cy="5165979"/>
        </p:xfrm>
        <a:graphic>
          <a:graphicData uri="http://schemas.openxmlformats.org/drawingml/2006/table">
            <a:tbl>
              <a:tblPr firstRow="1" firstCol="1" bandRow="1"/>
              <a:tblGrid>
                <a:gridCol w="1905139"/>
                <a:gridCol w="3597895"/>
                <a:gridCol w="5010979"/>
              </a:tblGrid>
              <a:tr h="881646">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物理情景</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轻绳模型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轻杆模型</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2340">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受力</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特征</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在最高点除重力外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物体受到的弹力方向向下或等于零</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在最高点除重力外</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物体受到的弹力方向向下、等于零或向上</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21993">
                <a:tc>
                  <a:txBody>
                    <a:bodyPr/>
                    <a:lstStyle/>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受力</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示意图</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14605" marR="14605"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122" name="image444.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4509135"/>
            <a:ext cx="1819275" cy="1076325"/>
          </a:xfrm>
          <a:prstGeom prst="rect">
            <a:avLst/>
          </a:prstGeom>
          <a:solidFill>
            <a:srgbClr val="000000">
              <a:alpha val="0"/>
            </a:srgbClr>
          </a:solidFill>
        </p:spPr>
      </p:pic>
      <p:pic>
        <p:nvPicPr>
          <p:cNvPr id="5121" name="image445.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91368" y="4077081"/>
            <a:ext cx="2343150" cy="1162050"/>
          </a:xfrm>
          <a:prstGeom prst="rect">
            <a:avLst/>
          </a:prstGeom>
          <a:solidFill>
            <a:srgbClr val="000000">
              <a:alpha val="0"/>
            </a:srgbClr>
          </a:solidFill>
        </p:spPr>
      </p:pic>
    </p:spTree>
    <p:extLst>
      <p:ext uri="{BB962C8B-B14F-4D97-AF65-F5344CB8AC3E}">
        <p14:creationId xmlns:p14="http://schemas.microsoft.com/office/powerpoint/2010/main" val="13394092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表格 1"/>
              <p:cNvGraphicFramePr>
                <a:graphicFrameLocks noGrp="1"/>
              </p:cNvGraphicFramePr>
              <p:nvPr>
                <p:extLst>
                  <p:ext uri="{D42A27DB-BD31-4B8C-83A1-F6EECF244321}">
                    <p14:modId xmlns:p14="http://schemas.microsoft.com/office/powerpoint/2010/main" val="4108249454"/>
                  </p:ext>
                </p:extLst>
              </p:nvPr>
            </p:nvGraphicFramePr>
            <p:xfrm>
              <a:off x="1126585" y="1268730"/>
              <a:ext cx="8712516" cy="4441240"/>
            </p:xfrm>
            <a:graphic>
              <a:graphicData uri="http://schemas.openxmlformats.org/drawingml/2006/table">
                <a:tbl>
                  <a:tblPr firstRow="1" firstCol="1" bandRow="1"/>
                  <a:tblGrid>
                    <a:gridCol w="1578708"/>
                    <a:gridCol w="2981423"/>
                    <a:gridCol w="4152385"/>
                  </a:tblGrid>
                  <a:tr h="516726">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物理情景</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103" marR="12103"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轻绳模型</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103" marR="12103"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轻杆模型</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103" marR="12103"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9247">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力学</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方程</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103" marR="12103"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2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22100" marR="22100"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2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22100" marR="22100"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04016">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临界</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特征</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103" marR="12103"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2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𝐦𝐢𝐧</m:t>
                                          </m:r>
                                        </m:sub>
                                      </m:sSub>
                                    </m:e>
                                    <m:sup>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200" baseline="-25000">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𝒈𝒓</m:t>
                                  </m:r>
                                </m:e>
                              </m:rad>
                            </m:oMath>
                          </a14:m>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22100" marR="22100"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向</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2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22100" marR="22100"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21349">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过最高点</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的条件</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103" marR="12103"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在最高点的速度</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sz="22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sz="2200" b="1" i="1">
                                      <a:effectLst/>
                                      <a:latin typeface="Cambria Math" panose="02040503050406030204" pitchFamily="18" charset="0"/>
                                      <a:ea typeface="微软雅黑" panose="020B0503020204020204" pitchFamily="34" charset="-122"/>
                                      <a:cs typeface="Times New Roman" panose="02020603050405020304" pitchFamily="18" charset="0"/>
                                    </a:rPr>
                                    <m:t>𝒈𝒓</m:t>
                                  </m:r>
                                </m:e>
                              </m:rad>
                            </m:oMath>
                          </a14:m>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22100" marR="22100"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22100" marR="22100"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2" name="表格 1"/>
              <p:cNvGraphicFramePr>
                <a:graphicFrameLocks noGrp="1"/>
              </p:cNvGraphicFramePr>
              <p:nvPr>
                <p:extLst>
                  <p:ext uri="{D42A27DB-BD31-4B8C-83A1-F6EECF244321}">
                    <p14:modId xmlns:p14="http://schemas.microsoft.com/office/powerpoint/2010/main" val="4108249454"/>
                  </p:ext>
                </p:extLst>
              </p:nvPr>
            </p:nvGraphicFramePr>
            <p:xfrm>
              <a:off x="1126585" y="1268730"/>
              <a:ext cx="8712516" cy="4441240"/>
            </p:xfrm>
            <a:graphic>
              <a:graphicData uri="http://schemas.openxmlformats.org/drawingml/2006/table">
                <a:tbl>
                  <a:tblPr firstRow="1" firstCol="1" bandRow="1"/>
                  <a:tblGrid>
                    <a:gridCol w="1578708"/>
                    <a:gridCol w="2981423"/>
                    <a:gridCol w="4152385"/>
                  </a:tblGrid>
                  <a:tr h="527126">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物理情景</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103" marR="12103"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轻绳模型</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103" marR="12103"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轻杆模型</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103" marR="12103"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0046">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力学</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方程</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103" marR="12103"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22100" marR="22100"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53061" t="-52071" r="-139592" b="-290533"/>
                          </a:stretch>
                        </a:blipFill>
                      </a:tcPr>
                    </a:tc>
                    <a:tc>
                      <a:txBody>
                        <a:bodyPr/>
                        <a:lstStyle/>
                        <a:p>
                          <a:endParaRPr lang="zh-CN"/>
                        </a:p>
                      </a:txBody>
                      <a:tcPr marL="22100" marR="22100"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109971" t="-52071" r="-293" b="-290533"/>
                          </a:stretch>
                        </a:blipFill>
                      </a:tcPr>
                    </a:tc>
                  </a:tr>
                  <a:tr h="1841703">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临界</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特征</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103" marR="12103"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22100" marR="22100"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53061" t="-85099" r="-139592" b="-62583"/>
                          </a:stretch>
                        </a:blipFill>
                      </a:tcPr>
                    </a:tc>
                    <a:tc>
                      <a:txBody>
                        <a:bodyPr/>
                        <a:lstStyle/>
                        <a:p>
                          <a:pPr algn="ctr">
                            <a:lnSpc>
                              <a:spcPct val="150000"/>
                            </a:lnSpc>
                            <a:spcAft>
                              <a:spcPts val="0"/>
                            </a:spcAft>
                            <a:tabLst>
                              <a:tab pos="3870960" algn="l"/>
                            </a:tabLst>
                          </a:pP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即</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sz="2200" baseline="-25000">
                              <a:effectLst/>
                              <a:latin typeface="Times New Roman" panose="02020603050405020304" pitchFamily="18" charset="0"/>
                              <a:ea typeface="微软雅黑" panose="020B0503020204020204" pitchFamily="34" charset="-122"/>
                              <a:cs typeface="Times New Roman" panose="02020603050405020304" pitchFamily="18" charset="0"/>
                            </a:rPr>
                            <a:t>向</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sz="22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2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22100" marR="22100"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2365">
                    <a:tc>
                      <a:txBody>
                        <a:bodyPr/>
                        <a:lstStyle/>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过最高点</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387096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的条件</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12103" marR="12103"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marL="22100" marR="22100"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53061" t="-326901" r="-139592" b="-10526"/>
                          </a:stretch>
                        </a:blipFill>
                      </a:tcPr>
                    </a:tc>
                    <a:tc>
                      <a:txBody>
                        <a:bodyPr/>
                        <a:lstStyle/>
                        <a:p>
                          <a:pPr algn="ctr">
                            <a:lnSpc>
                              <a:spcPct val="150000"/>
                            </a:lnSpc>
                            <a:spcAft>
                              <a:spcPts val="0"/>
                            </a:spcAft>
                            <a:tabLst>
                              <a:tab pos="3870960" algn="l"/>
                            </a:tabLst>
                          </a:pPr>
                          <a:r>
                            <a:rPr lang="en-US" sz="22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sz="2200">
                              <a:effectLst/>
                              <a:latin typeface="宋体" panose="02010600030101010101" pitchFamily="2" charset="-122"/>
                              <a:ea typeface="微软雅黑" panose="020B0503020204020204" pitchFamily="34" charset="-122"/>
                              <a:cs typeface="Times New Roman" panose="02020603050405020304" pitchFamily="18" charset="0"/>
                            </a:rPr>
                            <a:t>≥</a:t>
                          </a:r>
                          <a:r>
                            <a:rPr lang="en-US" sz="2200">
                              <a:effectLst/>
                              <a:latin typeface="Times New Roman" panose="02020603050405020304" pitchFamily="18" charset="0"/>
                              <a:ea typeface="微软雅黑" panose="020B0503020204020204" pitchFamily="34" charset="-122"/>
                              <a:cs typeface="Times New Roman" panose="02020603050405020304" pitchFamily="18" charset="0"/>
                            </a:rPr>
                            <a:t>0</a:t>
                          </a:r>
                          <a:endParaRPr lang="zh-CN" sz="800">
                            <a:effectLst/>
                            <a:latin typeface="Calibri" panose="020F0502020204030204" pitchFamily="34" charset="0"/>
                            <a:ea typeface="宋体" panose="02010600030101010101" pitchFamily="2" charset="-122"/>
                            <a:cs typeface="Times New Roman" panose="02020603050405020304" pitchFamily="18" charset="0"/>
                          </a:endParaRPr>
                        </a:p>
                      </a:txBody>
                      <a:tcPr marL="22100" marR="22100" marT="12103" marB="1210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Fallback>
      </mc:AlternateContent>
    </p:spTree>
    <p:extLst>
      <p:ext uri="{BB962C8B-B14F-4D97-AF65-F5344CB8AC3E}">
        <p14:creationId xmlns:p14="http://schemas.microsoft.com/office/powerpoint/2010/main" val="198434512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03563" y="562034"/>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轻绳模型</a:t>
            </a:r>
            <a:endParaRPr lang="zh-CN" altLang="zh-CN" sz="1000">
              <a:latin typeface="Calibri" panose="020F0502020204030204" pitchFamily="34" charset="0"/>
              <a:cs typeface="Times New Roman" panose="02020603050405020304" pitchFamily="18" charset="0"/>
            </a:endParaRPr>
          </a:p>
        </p:txBody>
      </p:sp>
      <p:grpSp>
        <p:nvGrpSpPr>
          <p:cNvPr id="3" name="组合 2"/>
          <p:cNvGrpSpPr/>
          <p:nvPr/>
        </p:nvGrpSpPr>
        <p:grpSpPr>
          <a:xfrm>
            <a:off x="91606" y="556839"/>
            <a:ext cx="1446306" cy="692497"/>
            <a:chOff x="91606" y="556839"/>
            <a:chExt cx="1446306" cy="692497"/>
          </a:xfrm>
        </p:grpSpPr>
        <p:sp>
          <p:nvSpPr>
            <p:cNvPr id="4" name="矩形 3"/>
            <p:cNvSpPr/>
            <p:nvPr/>
          </p:nvSpPr>
          <p:spPr>
            <a:xfrm>
              <a:off x="91606" y="556839"/>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模型</a:t>
              </a:r>
              <a:r>
                <a:rPr lang="zh-CN" altLang="zh-CN" sz="2600" kern="100" dirty="0">
                  <a:latin typeface="Times New Roman"/>
                  <a:ea typeface="微软雅黑"/>
                  <a:cs typeface="Times New Roman"/>
                </a:rPr>
                <a:t>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pic>
          <p:nvPicPr>
            <p:cNvPr id="5"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矩形 5"/>
          <p:cNvSpPr/>
          <p:nvPr/>
        </p:nvSpPr>
        <p:spPr>
          <a:xfrm>
            <a:off x="246223" y="1256411"/>
            <a:ext cx="8873361" cy="1855035"/>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用长为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的轻绳拴着在竖直平面内做圆周运动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7" name="TextBox 1"/>
          <p:cNvSpPr txBox="1"/>
          <p:nvPr/>
        </p:nvSpPr>
        <p:spPr>
          <a:xfrm>
            <a:off x="5933771" y="2558095"/>
            <a:ext cx="1080135" cy="5177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8" name="image29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24993" y="1484757"/>
            <a:ext cx="1986915" cy="22428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9" name="矩形 8"/>
              <p:cNvSpPr/>
              <p:nvPr/>
            </p:nvSpPr>
            <p:spPr>
              <a:xfrm>
                <a:off x="462250" y="3075890"/>
                <a:ext cx="8873361" cy="371400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小球要做完整的圆周运动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在最高点的速度至少为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当小球在最高点的速度为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轻绳拉力大小为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若轻绳能承受的最大张力为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小球的最大速度不能超过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若轻绳能承受的最大张力为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小球的最大速度不能超过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462250" y="3075890"/>
                <a:ext cx="8873361" cy="3714006"/>
              </a:xfrm>
              <a:prstGeom prst="rect">
                <a:avLst/>
              </a:prstGeom>
              <a:blipFill rotWithShape="0">
                <a:blip r:embed="rId4"/>
                <a:stretch>
                  <a:fillRect l="-893" b="-279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0263705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836527"/>
                <a:ext cx="8873361" cy="4705303"/>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设小球通过最高点时的最小速度为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则根据牛顿第二定律有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当小球在最高点的速度为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设轻绳拉力大小为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小球在轨迹最低点处速度最大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此时轻绳的拉力最大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836527"/>
                <a:ext cx="8873361" cy="4705303"/>
              </a:xfrm>
              <a:prstGeom prst="rect">
                <a:avLst/>
              </a:prstGeom>
              <a:blipFill rotWithShape="0">
                <a:blip r:embed="rId2"/>
                <a:stretch>
                  <a:fillRect l="-893" r="-824" b="-389"/>
                </a:stretch>
              </a:blipFill>
            </p:spPr>
            <p:txBody>
              <a:bodyPr/>
              <a:lstStyle/>
              <a:p>
                <a:r>
                  <a:rPr lang="zh-CN" altLang="en-US">
                    <a:noFill/>
                  </a:rPr>
                  <a:t> </a:t>
                </a:r>
              </a:p>
            </p:txBody>
          </p:sp>
        </mc:Fallback>
      </mc:AlternateContent>
      <p:pic>
        <p:nvPicPr>
          <p:cNvPr id="4" name="image29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24993" y="836676"/>
            <a:ext cx="1986915" cy="2242820"/>
          </a:xfrm>
          <a:prstGeom prst="rect">
            <a:avLst/>
          </a:prstGeom>
          <a:solidFill>
            <a:scrgbClr r="0" g="0" b="0">
              <a:alpha val="0"/>
            </a:scrgbClr>
          </a:solidFill>
          <a:ln>
            <a:noFill/>
          </a:ln>
        </p:spPr>
      </p:pic>
    </p:spTree>
    <p:extLst>
      <p:ext uri="{BB962C8B-B14F-4D97-AF65-F5344CB8AC3E}">
        <p14:creationId xmlns:p14="http://schemas.microsoft.com/office/powerpoint/2010/main" val="6474042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1375720"/>
                <a:ext cx="11658044" cy="1732566"/>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最高点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绳或轨道对球产生弹力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弹</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则不能到达最高点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即到达最高点前小球已经脱离了圆轨道</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1375720"/>
                <a:ext cx="11658044" cy="1732566"/>
              </a:xfrm>
              <a:prstGeom prst="rect">
                <a:avLst/>
              </a:prstGeom>
              <a:blipFill rotWithShape="0">
                <a:blip r:embed="rId2"/>
                <a:stretch>
                  <a:fillRect l="-680" b="-6338"/>
                </a:stretch>
              </a:blipFill>
            </p:spPr>
            <p:txBody>
              <a:bodyPr/>
              <a:lstStyle/>
              <a:p>
                <a:r>
                  <a:rPr lang="zh-CN" altLang="en-US">
                    <a:noFill/>
                  </a:rPr>
                  <a:t> </a:t>
                </a:r>
              </a:p>
            </p:txBody>
          </p:sp>
        </mc:Fallback>
      </mc:AlternateContent>
      <p:pic>
        <p:nvPicPr>
          <p:cNvPr id="4" name="image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spTree>
    <p:extLst>
      <p:ext uri="{BB962C8B-B14F-4D97-AF65-F5344CB8AC3E}">
        <p14:creationId xmlns:p14="http://schemas.microsoft.com/office/powerpoint/2010/main" val="7999359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809529" y="2132838"/>
            <a:ext cx="10686352" cy="2260446"/>
          </a:xfrm>
          <a:prstGeom prst="rect">
            <a:avLst/>
          </a:prstGeom>
          <a:noFill/>
          <a:ln w="9525">
            <a:noFill/>
            <a:miter lim="800000"/>
          </a:ln>
        </p:spPr>
        <p:txBody>
          <a:bodyPr wrap="square" lIns="121878" tIns="60938" rIns="121878" bIns="60938">
            <a:spAutoFit/>
          </a:bodyPr>
          <a:lstStyle/>
          <a:p>
            <a:pPr marL="355600" indent="-355600">
              <a:lnSpc>
                <a:spcPct val="150000"/>
              </a:lnSpc>
              <a:spcAft>
                <a:spcPts val="0"/>
              </a:spcAft>
              <a:tabLst>
                <a:tab pos="387096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会分析水平面内、竖直面内及倾斜面内物体做圆周运动的向心力来源及动力学问题</a:t>
            </a:r>
            <a:r>
              <a:rPr lang="zh-CN" altLang="zh-CN" sz="3200" smtClean="0">
                <a:latin typeface="宋体" panose="02010600030101010101" pitchFamily="2" charset="-122"/>
                <a:ea typeface="微软雅黑" panose="020B0503020204020204" pitchFamily="34" charset="-122"/>
                <a:cs typeface="Times New Roman" panose="02020603050405020304" pitchFamily="18" charset="0"/>
              </a:rPr>
              <a:t>。</a:t>
            </a:r>
            <a:endParaRPr lang="en-US" altLang="zh-CN" sz="3200" smtClean="0">
              <a:latin typeface="宋体" panose="02010600030101010101" pitchFamily="2" charset="-122"/>
              <a:ea typeface="微软雅黑" panose="020B0503020204020204" pitchFamily="34" charset="-122"/>
              <a:cs typeface="Times New Roman" panose="02020603050405020304" pitchFamily="18" charset="0"/>
            </a:endParaRPr>
          </a:p>
          <a:p>
            <a:pPr marL="355600" indent="-355600">
              <a:lnSpc>
                <a:spcPct val="150000"/>
              </a:lnSpc>
              <a:spcAft>
                <a:spcPts val="0"/>
              </a:spcAft>
              <a:tabLst>
                <a:tab pos="3870960" algn="l"/>
              </a:tabLst>
            </a:pPr>
            <a:r>
              <a:rPr lang="en-US" altLang="zh-CN" sz="3200" smtClean="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掌握分析判断临界问题的方法</a:t>
            </a:r>
            <a:r>
              <a:rPr lang="zh-CN" altLang="zh-CN" sz="32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5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46450" y="620649"/>
            <a:ext cx="8066692" cy="3323963"/>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广东惠州期中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如图为电动玩具赛车的部分轨道示意图</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的竖直圆轨道固定在水平地面上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点分别为圆轨道的水平、竖直直径的端点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点分别为竖直弦的两端点</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的赛车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看作质点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以恒定的速率</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通过该圆轨道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949749" y="3367155"/>
            <a:ext cx="811522"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9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0360" y="1700784"/>
            <a:ext cx="3457575" cy="252222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418459" y="3938290"/>
                <a:ext cx="8066692" cy="2515088"/>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赛车经过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对轨道的压力大小为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若赛车恰好经过轨道最高点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则满足</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赛车经过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对轨道的压力之和为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赛车经过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对轨道的压力之和为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418459" y="3938290"/>
                <a:ext cx="8066692" cy="2515088"/>
              </a:xfrm>
              <a:prstGeom prst="rect">
                <a:avLst/>
              </a:prstGeom>
              <a:blipFill rotWithShape="0">
                <a:blip r:embed="rId3"/>
                <a:stretch>
                  <a:fillRect l="-983" b="-96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218132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212824"/>
                <a:ext cx="11810444" cy="3066456"/>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赛车经过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水平方向上</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根据牛顿第三定律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对轨道的压力大小为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若赛车恰好经过轨道最高点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赛车经过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两点时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FO</a:t>
                </a:r>
                <a:r>
                  <a:rPr lang="zh-CN" altLang="zh-CN" sz="2600" b="1">
                    <a:latin typeface="Times New Roman" panose="02020603050405020304" pitchFamily="18" charset="0"/>
                    <a:cs typeface="Times New Roman" panose="02020603050405020304" pitchFamily="18" charset="0"/>
                  </a:rPr>
                  <a:t>连线和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FE</a:t>
                </a:r>
                <a:r>
                  <a:rPr lang="zh-CN" altLang="zh-CN" sz="2600" b="1">
                    <a:latin typeface="Times New Roman" panose="02020603050405020304" pitchFamily="18" charset="0"/>
                    <a:cs typeface="Times New Roman" panose="02020603050405020304" pitchFamily="18" charset="0"/>
                  </a:rPr>
                  <a:t>的夹角为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两式相加可得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212824"/>
                <a:ext cx="11810444" cy="3066456"/>
              </a:xfrm>
              <a:prstGeom prst="rect">
                <a:avLst/>
              </a:prstGeom>
              <a:blipFill rotWithShape="0">
                <a:blip r:embed="rId2"/>
                <a:stretch>
                  <a:fillRect l="-671" r="-103" b="-795"/>
                </a:stretch>
              </a:blipFill>
            </p:spPr>
            <p:txBody>
              <a:bodyPr/>
              <a:lstStyle/>
              <a:p>
                <a:r>
                  <a:rPr lang="zh-CN" altLang="en-US">
                    <a:noFill/>
                  </a:rPr>
                  <a:t> </a:t>
                </a:r>
              </a:p>
            </p:txBody>
          </p:sp>
        </mc:Fallback>
      </mc:AlternateContent>
      <p:pic>
        <p:nvPicPr>
          <p:cNvPr id="4" name="image29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47125" y="620649"/>
            <a:ext cx="3457575" cy="2522220"/>
          </a:xfrm>
          <a:prstGeom prst="rect">
            <a:avLst/>
          </a:prstGeom>
          <a:solidFill>
            <a:scrgbClr r="0" g="0" b="0">
              <a:alpha val="0"/>
            </a:scrgbClr>
          </a:solidFill>
          <a:ln>
            <a:noFill/>
          </a:ln>
        </p:spPr>
      </p:pic>
    </p:spTree>
    <p:extLst>
      <p:ext uri="{BB962C8B-B14F-4D97-AF65-F5344CB8AC3E}">
        <p14:creationId xmlns:p14="http://schemas.microsoft.com/office/powerpoint/2010/main" val="224099958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440933" y="507442"/>
            <a:ext cx="10270975" cy="623953"/>
          </a:xfrm>
          <a:prstGeom prst="rect">
            <a:avLst/>
          </a:prstGeom>
        </p:spPr>
        <p:txBody>
          <a:bodyPr wrap="square">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轻杆模型</a:t>
            </a:r>
            <a:endParaRPr lang="zh-CN" altLang="zh-CN" sz="1000">
              <a:latin typeface="Calibri" panose="020F0502020204030204" pitchFamily="34" charset="0"/>
              <a:cs typeface="Times New Roman" panose="02020603050405020304" pitchFamily="18" charset="0"/>
            </a:endParaRPr>
          </a:p>
        </p:txBody>
      </p:sp>
      <p:pic>
        <p:nvPicPr>
          <p:cNvPr id="3"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704171"/>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1606" y="502247"/>
            <a:ext cx="1446306" cy="692497"/>
          </a:xfrm>
          <a:prstGeom prst="rect">
            <a:avLst/>
          </a:prstGeom>
        </p:spPr>
        <p:txBody>
          <a:bodyPr wrap="square">
            <a:spAutoFit/>
          </a:bodyPr>
          <a:lstStyle/>
          <a:p>
            <a:pPr algn="just">
              <a:lnSpc>
                <a:spcPct val="150000"/>
              </a:lnSpc>
              <a:spcAft>
                <a:spcPts val="0"/>
              </a:spcAft>
              <a:tabLst>
                <a:tab pos="2700655"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模型</a:t>
            </a:r>
            <a:r>
              <a:rPr lang="zh-CN" altLang="zh-CN" sz="2600" kern="100" dirty="0">
                <a:latin typeface="Times New Roman"/>
                <a:ea typeface="微软雅黑"/>
                <a:cs typeface="Times New Roman"/>
              </a:rPr>
              <a:t>　</a:t>
            </a:r>
            <a:r>
              <a:rPr lang="zh-CN" altLang="zh-CN" sz="2600" kern="100">
                <a:latin typeface="Times New Roman"/>
                <a:ea typeface="微软雅黑"/>
                <a:cs typeface="Times New Roman"/>
              </a:rPr>
              <a:t>　</a:t>
            </a:r>
            <a:endParaRPr lang="zh-CN" altLang="zh-CN" sz="1050" kern="100" dirty="0">
              <a:effectLst/>
              <a:latin typeface="宋体"/>
              <a:cs typeface="Courier New"/>
            </a:endParaRPr>
          </a:p>
        </p:txBody>
      </p:sp>
      <p:sp>
        <p:nvSpPr>
          <p:cNvPr id="5" name="矩形 4"/>
          <p:cNvSpPr/>
          <p:nvPr/>
        </p:nvSpPr>
        <p:spPr>
          <a:xfrm>
            <a:off x="106615" y="1214138"/>
            <a:ext cx="11810444" cy="2523744"/>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福建厦门模拟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轻杆的一端固定一小球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另一端套在光滑的水平轴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水平轴的正上方有一速度传感器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图中未画出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可以测量小球通过最高点时的速度大小</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处有一力传感器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图中未画出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可以测量小球通过最高点时水平轴受到的杆的作用力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若取竖直向下为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的正方向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在最低点时给小球不同的初速度</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得到的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为小球在最高点时的速度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10768252" y="3171212"/>
            <a:ext cx="892674" cy="473814"/>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29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12317" y="3693400"/>
            <a:ext cx="5610860" cy="2609850"/>
          </a:xfrm>
          <a:prstGeom prst="rect">
            <a:avLst/>
          </a:prstGeom>
          <a:solidFill>
            <a:scrgbClr r="0" g="0" b="0">
              <a:alpha val="0"/>
            </a:scrgbClr>
          </a:solidFill>
          <a:ln>
            <a:noFill/>
          </a:ln>
        </p:spPr>
      </p:pic>
      <p:sp>
        <p:nvSpPr>
          <p:cNvPr id="8" name="矩形 7"/>
          <p:cNvSpPr/>
          <p:nvPr/>
        </p:nvSpPr>
        <p:spPr>
          <a:xfrm>
            <a:off x="330915" y="3699959"/>
            <a:ext cx="5509659" cy="292385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轻杆的长度为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若小球通过最高点时的速度大小为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则轻杆对小球的作用力大小为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6.4</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若小球通过最高点时的速度大小为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则小球受到的合力为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66012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428851"/>
                <a:ext cx="11810444" cy="2596905"/>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设杆的长度为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水平轴受到的杆的作用力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与杆对小球的作用力大小相等、方向相反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因此对小球受力分析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对比题图乙可知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代入上式得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即杆对小球的作用力大小为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若小球通过最高点时的速度大小为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则小球受到的合力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合</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428851"/>
                <a:ext cx="11810444" cy="2596905"/>
              </a:xfrm>
              <a:prstGeom prst="rect">
                <a:avLst/>
              </a:prstGeom>
              <a:blipFill rotWithShape="0">
                <a:blip r:embed="rId2"/>
                <a:stretch>
                  <a:fillRect l="-671" t="-1878" r="-2838" b="-939"/>
                </a:stretch>
              </a:blipFill>
            </p:spPr>
            <p:txBody>
              <a:bodyPr/>
              <a:lstStyle/>
              <a:p>
                <a:r>
                  <a:rPr lang="zh-CN" altLang="en-US">
                    <a:noFill/>
                  </a:rPr>
                  <a:t> </a:t>
                </a:r>
              </a:p>
            </p:txBody>
          </p:sp>
        </mc:Fallback>
      </mc:AlternateContent>
      <p:pic>
        <p:nvPicPr>
          <p:cNvPr id="4" name="image29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50963" y="620649"/>
            <a:ext cx="5610860" cy="2609850"/>
          </a:xfrm>
          <a:prstGeom prst="rect">
            <a:avLst/>
          </a:prstGeom>
          <a:solidFill>
            <a:scrgbClr r="0" g="0" b="0">
              <a:alpha val="0"/>
            </a:scrgbClr>
          </a:solidFill>
          <a:ln>
            <a:noFill/>
          </a:ln>
        </p:spPr>
      </p:pic>
    </p:spTree>
    <p:extLst>
      <p:ext uri="{BB962C8B-B14F-4D97-AF65-F5344CB8AC3E}">
        <p14:creationId xmlns:p14="http://schemas.microsoft.com/office/powerpoint/2010/main" val="25897791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375720"/>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在最高点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或管道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的弹力与速度的关系</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mc:AlternateContent xmlns:mc="http://schemas.openxmlformats.org/markup-compatibility/2006" xmlns:a14="http://schemas.microsoft.com/office/drawing/2010/main">
        <mc:Choice Requires="a14">
          <p:sp>
            <p:nvSpPr>
              <p:cNvPr id="6" name="矩形 5"/>
              <p:cNvSpPr/>
              <p:nvPr/>
            </p:nvSpPr>
            <p:spPr>
              <a:xfrm>
                <a:off x="411415" y="2126212"/>
                <a:ext cx="11658044" cy="327811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弹</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背离圆心</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0&lt;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弹</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背离圆心并随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的增大而减小</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弹</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指向圆心并随</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的增大而增大</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411415" y="2126212"/>
                <a:ext cx="11658044" cy="3278117"/>
              </a:xfrm>
              <a:prstGeom prst="rect">
                <a:avLst/>
              </a:prstGeom>
              <a:blipFill rotWithShape="0">
                <a:blip r:embed="rId3"/>
                <a:stretch>
                  <a:fillRect l="-680" b="-92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1934078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解题技巧</a:t>
            </a:r>
            <a:endParaRPr lang="zh-CN" altLang="zh-CN" sz="1000">
              <a:latin typeface="Calibri" panose="020F0502020204030204" pitchFamily="34" charset="0"/>
              <a:cs typeface="Times New Roman" panose="02020603050405020304" pitchFamily="18" charset="0"/>
            </a:endParaRPr>
          </a:p>
        </p:txBody>
      </p:sp>
      <p:sp>
        <p:nvSpPr>
          <p:cNvPr id="7" name="矩形 6"/>
          <p:cNvSpPr/>
          <p:nvPr/>
        </p:nvSpPr>
        <p:spPr>
          <a:xfrm>
            <a:off x="259015" y="1262104"/>
            <a:ext cx="11810444" cy="305998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物体通过圆周运动最低点、最高点时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利用合力提供向心力根据牛顿第二定律列方程</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物体从某一位置到另一位置的过程中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用动能定理找出两处速度关系</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注意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求对轨道的压力时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转换研究对象</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先求物体所受支持力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再根据牛顿第三定律求出压力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8210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62477" y="620649"/>
            <a:ext cx="8873361" cy="2923853"/>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广东韶关模拟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有一质量为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的小球在竖直固定的光滑圆形管道内运动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管径略大于小球的直径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小球的直径远小于内侧管壁半径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为管道的最高点和最低点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为管道上与圆心等高的点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为管道上的一点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与圆心连线和水平方向夹角为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2556886" y="3036437"/>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9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647700"/>
            <a:ext cx="2587625" cy="27813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546744" y="3645027"/>
                <a:ext cx="9760697" cy="250102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若小球在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点的速度大小为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则外侧管壁对小球有作用力</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若小球在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点的速度大小为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则内侧管壁对小球有作用力</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若小球在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点的速度大小为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则小球对管道的内、外壁均无作用力</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若小球在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点的速度大小为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则外侧管壁对小球有作用力</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46744" y="3645027"/>
                <a:ext cx="9760697" cy="2501023"/>
              </a:xfrm>
              <a:prstGeom prst="rect">
                <a:avLst/>
              </a:prstGeom>
              <a:blipFill rotWithShape="0">
                <a:blip r:embed="rId3"/>
                <a:stretch>
                  <a:fillRect l="-812" t="-244" b="-195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370843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04811" y="1021133"/>
                <a:ext cx="8066692" cy="5000191"/>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若小球在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点的速度大小为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则小球在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点只受重力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管壁对小球无作用力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外侧管壁对小球的作用力提供小球做圆周运动的向心力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小球受向下的重力和竖直向上的弹力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该弹力为外侧管壁对小球的作用力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若小球只受重力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𝐬𝐢𝐧𝟒𝟓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𝐬𝐢𝐧𝟒𝟓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𝒈𝑹</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则外侧管壁对小球有指向圆心的作用力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04811" y="1021133"/>
                <a:ext cx="8066692" cy="5000191"/>
              </a:xfrm>
              <a:prstGeom prst="rect">
                <a:avLst/>
              </a:prstGeom>
              <a:blipFill rotWithShape="0">
                <a:blip r:embed="rId2"/>
                <a:stretch>
                  <a:fillRect l="-982" t="-122" r="-831"/>
                </a:stretch>
              </a:blipFill>
            </p:spPr>
            <p:txBody>
              <a:bodyPr/>
              <a:lstStyle/>
              <a:p>
                <a:r>
                  <a:rPr lang="zh-CN" altLang="en-US">
                    <a:noFill/>
                  </a:rPr>
                  <a:t> </a:t>
                </a:r>
              </a:p>
            </p:txBody>
          </p:sp>
        </mc:Fallback>
      </mc:AlternateContent>
      <p:pic>
        <p:nvPicPr>
          <p:cNvPr id="4" name="image29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863727"/>
            <a:ext cx="2587625" cy="2781300"/>
          </a:xfrm>
          <a:prstGeom prst="rect">
            <a:avLst/>
          </a:prstGeom>
          <a:solidFill>
            <a:scrgbClr r="0" g="0" b="0">
              <a:alpha val="0"/>
            </a:scrgbClr>
          </a:solidFill>
          <a:ln>
            <a:noFill/>
          </a:ln>
        </p:spPr>
      </p:pic>
    </p:spTree>
    <p:extLst>
      <p:ext uri="{BB962C8B-B14F-4D97-AF65-F5344CB8AC3E}">
        <p14:creationId xmlns:p14="http://schemas.microsoft.com/office/powerpoint/2010/main" val="204868975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6615" y="1302448"/>
            <a:ext cx="11810444" cy="2523744"/>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a:solidFill>
                  <a:srgbClr val="0000FF"/>
                </a:solidFill>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某国家体育训练基地中有一台我国自主研发、世界首创的转盘滑雪训练机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运动员的某次训练过程可简化为如图所示的模型</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转盘滑雪训练机绕垂直于盘面的固定转轴以恒定的角速度转动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盘面边缘处离转轴距离为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的运动员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始终相对于盘面静止</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已知运动员的质量为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运动员运动到最高点时恰好不受摩擦力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接触面间的最大静摩擦力等于滑动摩擦力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盘面与水平面的夹角为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3" name="矩形 1"/>
          <p:cNvSpPr>
            <a:spLocks noChangeArrowheads="1"/>
          </p:cNvSpPr>
          <p:nvPr/>
        </p:nvSpPr>
        <p:spPr bwMode="auto">
          <a:xfrm>
            <a:off x="228964" y="648229"/>
            <a:ext cx="11772834"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tabLst>
                <a:tab pos="3870960" algn="l"/>
              </a:tabLst>
            </a:pPr>
            <a:r>
              <a:rPr lang="zh-CN" altLang="zh-CN" sz="2800" kern="1400">
                <a:latin typeface="Calibri Light" panose="020F0302020204030204" pitchFamily="34" charset="0"/>
                <a:ea typeface="微软雅黑" panose="020B0503020204020204" pitchFamily="34" charset="-122"/>
                <a:cs typeface="Times New Roman" panose="02020603050405020304" pitchFamily="18" charset="0"/>
              </a:rPr>
              <a:t>考点三　倾斜面上圆周运动的临界问题</a:t>
            </a:r>
            <a:endParaRPr lang="zh-CN" altLang="zh-CN" sz="2800" b="1" kern="1400">
              <a:latin typeface="Calibri Light" panose="020F0302020204030204" pitchFamily="34" charset="0"/>
              <a:cs typeface="Times New Roman" panose="02020603050405020304" pitchFamily="18" charset="0"/>
            </a:endParaRPr>
          </a:p>
        </p:txBody>
      </p:sp>
      <p:sp>
        <p:nvSpPr>
          <p:cNvPr id="5" name="TextBox 1"/>
          <p:cNvSpPr txBox="1"/>
          <p:nvPr/>
        </p:nvSpPr>
        <p:spPr>
          <a:xfrm>
            <a:off x="8597864" y="3353507"/>
            <a:ext cx="737747"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478504" y="3847416"/>
                <a:ext cx="7333356" cy="2537722"/>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圆盘的角速度大小为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运动员在最低点受到的摩擦力大小为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运动员与盘面间的动摩擦因数可能小于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若仅减小圆盘的转速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则运动员可能相对于圆盘滑动</a:t>
                </a:r>
                <a:endParaRPr lang="zh-CN" altLang="zh-CN" sz="100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478504" y="3847416"/>
                <a:ext cx="7333356" cy="2537722"/>
              </a:xfrm>
              <a:prstGeom prst="rect">
                <a:avLst/>
              </a:prstGeom>
              <a:blipFill rotWithShape="0">
                <a:blip r:embed="rId2"/>
                <a:stretch>
                  <a:fillRect l="-1081" b="-4327"/>
                </a:stretch>
              </a:blipFill>
            </p:spPr>
            <p:txBody>
              <a:bodyPr/>
              <a:lstStyle/>
              <a:p>
                <a:r>
                  <a:rPr lang="zh-CN" altLang="en-US">
                    <a:noFill/>
                  </a:rPr>
                  <a:t> </a:t>
                </a:r>
              </a:p>
            </p:txBody>
          </p:sp>
        </mc:Fallback>
      </mc:AlternateContent>
      <p:pic>
        <p:nvPicPr>
          <p:cNvPr id="7" name="image29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3915656"/>
            <a:ext cx="2603559" cy="2183334"/>
          </a:xfrm>
          <a:prstGeom prst="rect">
            <a:avLst/>
          </a:prstGeom>
          <a:solidFill>
            <a:scrgbClr r="0" g="0" b="0">
              <a:alpha val="0"/>
            </a:scrgbClr>
          </a:solidFill>
          <a:ln>
            <a:noFill/>
          </a:ln>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49784" y="877471"/>
                <a:ext cx="8066692" cy="5338488"/>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运动员运动到最高点时恰好不受摩擦力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解得圆盘的角速度大小为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运动员在最低点受到的摩擦力最大</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可得运动员与盘面间的动摩擦因数应满足</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2tan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若仅减小圆盘的转速</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即角速度减小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运动员在最低点时有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可知随着角速度的减小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运动员在最低点受到的静摩擦力减小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当角速度减小为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根据受力平衡可知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摩擦力大小为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可知运动员不可能相对于圆盘滑动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49784" y="877471"/>
                <a:ext cx="8066692" cy="5338488"/>
              </a:xfrm>
              <a:prstGeom prst="rect">
                <a:avLst/>
              </a:prstGeom>
              <a:blipFill rotWithShape="0">
                <a:blip r:embed="rId2"/>
                <a:stretch>
                  <a:fillRect l="-983" t="-1027" r="-907" b="-1598"/>
                </a:stretch>
              </a:blipFill>
            </p:spPr>
            <p:txBody>
              <a:bodyPr/>
              <a:lstStyle/>
              <a:p>
                <a:r>
                  <a:rPr lang="zh-CN" altLang="en-US">
                    <a:noFill/>
                  </a:rPr>
                  <a:t> </a:t>
                </a:r>
              </a:p>
            </p:txBody>
          </p:sp>
        </mc:Fallback>
      </mc:AlternateContent>
      <p:pic>
        <p:nvPicPr>
          <p:cNvPr id="4" name="image29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8349" y="813612"/>
            <a:ext cx="2603559" cy="2183334"/>
          </a:xfrm>
          <a:prstGeom prst="rect">
            <a:avLst/>
          </a:prstGeom>
          <a:solidFill>
            <a:scrgbClr r="0" g="0" b="0">
              <a:alpha val="0"/>
            </a:scrgbClr>
          </a:solidFill>
          <a:ln>
            <a:noFill/>
          </a:ln>
        </p:spPr>
      </p:pic>
    </p:spTree>
    <p:extLst>
      <p:ext uri="{BB962C8B-B14F-4D97-AF65-F5344CB8AC3E}">
        <p14:creationId xmlns:p14="http://schemas.microsoft.com/office/powerpoint/2010/main" val="198690339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7" name="组合 14"/>
          <p:cNvGrpSpPr/>
          <p:nvPr/>
        </p:nvGrpSpPr>
        <p:grpSpPr bwMode="auto">
          <a:xfrm>
            <a:off x="5000625" y="2564892"/>
            <a:ext cx="1995409" cy="907941"/>
            <a:chOff x="4999990" y="2962216"/>
            <a:chExt cx="1995564" cy="908344"/>
          </a:xfrm>
        </p:grpSpPr>
        <p:sp>
          <p:nvSpPr>
            <p:cNvPr id="23562" name="TextBox 15">
              <a:hlinkClick r:id="rId3" action="ppaction://hlinksldjump"/>
            </p:cNvPr>
            <p:cNvSpPr txBox="1">
              <a:spLocks noChangeArrowheads="1"/>
            </p:cNvSpPr>
            <p:nvPr/>
          </p:nvSpPr>
          <p:spPr bwMode="auto">
            <a:xfrm>
              <a:off x="5887472" y="3011439"/>
              <a:ext cx="1108082" cy="646618"/>
            </a:xfrm>
            <a:prstGeom prst="rect">
              <a:avLst/>
            </a:prstGeom>
            <a:noFill/>
            <a:ln w="9525">
              <a:noFill/>
              <a:miter lim="800000"/>
            </a:ln>
          </p:spPr>
          <p:txBody>
            <a:bodyPr wrap="none">
              <a:spAutoFit/>
            </a:bodyPr>
            <a:lstStyle/>
            <a:p>
              <a:r>
                <a:rPr lang="zh-CN" altLang="en-US" sz="3600" b="1" smtClean="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3" action="ppaction://hlinksldjump"/>
            </p:cNvPr>
            <p:cNvSpPr txBox="1"/>
            <p:nvPr/>
          </p:nvSpPr>
          <p:spPr>
            <a:xfrm>
              <a:off x="4999990" y="2962216"/>
              <a:ext cx="806694" cy="90834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smtClean="0">
                  <a:solidFill>
                    <a:srgbClr val="0070C0"/>
                  </a:solidFill>
                  <a:latin typeface="Impact" panose="020B0806030902050204" pitchFamily="34" charset="0"/>
                </a:rPr>
                <a:t>01</a:t>
              </a:r>
              <a:endParaRPr lang="en-US" altLang="zh-CN" sz="5300" dirty="0">
                <a:solidFill>
                  <a:srgbClr val="0070C0"/>
                </a:solidFill>
                <a:latin typeface="Impact" panose="020B0806030902050204" pitchFamily="34" charset="0"/>
              </a:endParaRPr>
            </a:p>
          </p:txBody>
        </p:sp>
      </p:grpSp>
      <p:grpSp>
        <p:nvGrpSpPr>
          <p:cNvPr id="23558" name="组合 17"/>
          <p:cNvGrpSpPr/>
          <p:nvPr/>
        </p:nvGrpSpPr>
        <p:grpSpPr bwMode="auto">
          <a:xfrm>
            <a:off x="5713414" y="3712389"/>
            <a:ext cx="3743325" cy="899904"/>
            <a:chOff x="5713655" y="4109972"/>
            <a:chExt cx="3743838" cy="900304"/>
          </a:xfrm>
        </p:grpSpPr>
        <p:sp>
          <p:nvSpPr>
            <p:cNvPr id="23560" name="TextBox 18">
              <a:hlinkClick r:id="rId4"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4"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smtClean="0">
                  <a:solidFill>
                    <a:srgbClr val="0070C0"/>
                  </a:solidFill>
                  <a:latin typeface="Impact" panose="020B0806030902050204" pitchFamily="34" charset="0"/>
                </a:rPr>
                <a:t>02</a:t>
              </a:r>
              <a:endParaRPr lang="en-US" altLang="zh-CN" sz="5300" dirty="0">
                <a:solidFill>
                  <a:srgbClr val="0070C0"/>
                </a:solidFill>
                <a:latin typeface="Impact" panose="020B0806030902050204" pitchFamily="34" charset="0"/>
              </a:endParaRP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1227786"/>
            <a:ext cx="11658044"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物体在倾斜面上做圆周运动时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设斜面的倾角为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重力垂直斜面的分力与物体受到的支持力大小相等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平行斜面的分力与静摩擦力的合力提供向心力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1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3621" y="823871"/>
            <a:ext cx="1512730" cy="330708"/>
          </a:xfrm>
          <a:prstGeom prst="rect">
            <a:avLst/>
          </a:prstGeom>
        </p:spPr>
      </p:pic>
      <p:pic>
        <p:nvPicPr>
          <p:cNvPr id="6" name="image29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55474" y="2482342"/>
            <a:ext cx="5879465" cy="2242820"/>
          </a:xfrm>
          <a:prstGeom prst="rect">
            <a:avLst/>
          </a:prstGeom>
          <a:solidFill>
            <a:scrgbClr r="0" g="0" b="0">
              <a:alpha val="0"/>
            </a:scrgbClr>
          </a:solidFill>
          <a:ln>
            <a:noFill/>
          </a:ln>
        </p:spPr>
      </p:pic>
      <p:sp>
        <p:nvSpPr>
          <p:cNvPr id="7" name="矩形 6"/>
          <p:cNvSpPr/>
          <p:nvPr/>
        </p:nvSpPr>
        <p:spPr>
          <a:xfrm>
            <a:off x="411415" y="4968485"/>
            <a:ext cx="11658044" cy="125487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在转动过程中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转动越快</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物体最容易滑动的位置是最低点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恰好滑动时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897015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6223" y="620649"/>
            <a:ext cx="8873361" cy="2923853"/>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山东烟台一中高三月考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一倾斜的匀质圆盘绕垂直于盘面的固定对称轴以恒定角速度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转动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盘面上离转轴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处有一小物体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与圆盘始终保持相对静止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设最大静摩擦力等于滑动摩擦力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盘面与水平面的夹角为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则以下说法中正确的是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
        <p:nvSpPr>
          <p:cNvPr id="6" name="TextBox 1"/>
          <p:cNvSpPr txBox="1"/>
          <p:nvPr/>
        </p:nvSpPr>
        <p:spPr>
          <a:xfrm>
            <a:off x="772808" y="2996130"/>
            <a:ext cx="892674" cy="473814"/>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9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1700784"/>
            <a:ext cx="2587625" cy="189674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507262" y="3549491"/>
                <a:ext cx="9760697" cy="2606843"/>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小物体随圆盘以不同的角速度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做匀速圆周运动时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越大时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小物体在最高点处受到的摩擦力一定越大</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小物体受到的摩擦力可能背离圆心</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若小物体与盘面间的动摩擦因数为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的最大值为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若小物体与盘面间的动摩擦因数为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的最大值为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rad/s</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07262" y="3549491"/>
                <a:ext cx="9760697" cy="2606843"/>
              </a:xfrm>
              <a:prstGeom prst="rect">
                <a:avLst/>
              </a:prstGeom>
              <a:blipFill rotWithShape="0">
                <a:blip r:embed="rId3"/>
                <a:stretch>
                  <a:fillRect l="-812" t="-1869" b="-93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861940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27862" y="836527"/>
            <a:ext cx="8359667" cy="4924401"/>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当小物体在最高点时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可能受到重力、支持力与摩擦力三个力的作用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摩擦力的方向可能沿盘面向上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即背离圆心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也可能沿盘面向下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即指向圆心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摩擦力的方向沿盘面向上时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a:latin typeface="Times New Roman" panose="02020603050405020304" pitchFamily="18" charset="0"/>
                <a:cs typeface="Times New Roman" panose="02020603050405020304" pitchFamily="18" charset="0"/>
              </a:rPr>
              <a:t>越大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小物体在最高点处受到的摩擦力越小</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当小物体转到圆盘的最低点恰好不滑动时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圆盘的角速度最大</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此时小物体受沿盘面指向圆心的摩擦力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rad/s</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29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836676"/>
            <a:ext cx="2587625" cy="1896745"/>
          </a:xfrm>
          <a:prstGeom prst="rect">
            <a:avLst/>
          </a:prstGeom>
          <a:solidFill>
            <a:scrgbClr r="0" g="0" b="0">
              <a:alpha val="0"/>
            </a:scrgbClr>
          </a:solidFill>
          <a:ln>
            <a:noFill/>
          </a:ln>
        </p:spPr>
      </p:pic>
    </p:spTree>
    <p:extLst>
      <p:ext uri="{BB962C8B-B14F-4D97-AF65-F5344CB8AC3E}">
        <p14:creationId xmlns:p14="http://schemas.microsoft.com/office/powerpoint/2010/main" val="367590757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endPar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3907640" y="2780919"/>
            <a:ext cx="554280"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93310"/>
            <a:ext cx="11810444" cy="2005076"/>
          </a:xfrm>
          <a:prstGeom prst="rect">
            <a:avLst/>
          </a:prstGeom>
        </p:spPr>
        <p:txBody>
          <a:bodyPr wrap="square" lIns="121898" tIns="60948" rIns="121898" bIns="60948">
            <a:spAutoFit/>
          </a:bodyPr>
          <a:lstStyle/>
          <a:p>
            <a:pPr marL="355600" indent="-355600">
              <a:lnSpc>
                <a:spcPct val="12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水平面内圆周运动的临界问题</a:t>
            </a:r>
            <a:endParaRPr lang="zh-CN" altLang="zh-CN" sz="1000">
              <a:latin typeface="Calibri" panose="020F0502020204030204" pitchFamily="34" charset="0"/>
              <a:cs typeface="Times New Roman" panose="02020603050405020304" pitchFamily="18" charset="0"/>
            </a:endParaRPr>
          </a:p>
          <a:p>
            <a:pPr marL="355600" indent="-355600">
              <a:lnSpc>
                <a:spcPct val="12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1.(2024·</a:t>
            </a:r>
            <a:r>
              <a:rPr lang="zh-CN" altLang="zh-CN" sz="2600" b="1">
                <a:latin typeface="Times New Roman" panose="02020603050405020304" pitchFamily="18" charset="0"/>
                <a:cs typeface="Times New Roman" panose="02020603050405020304" pitchFamily="18" charset="0"/>
              </a:rPr>
              <a:t>江苏卷</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如图所示为生产陶瓷的工作台</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台面上掉有陶屑与工作台一起绕</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匀速转动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陶屑与台面间的动摩擦因数处处相同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台面够大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最大静摩擦力等于滑动摩擦力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7" name="image30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92229" y="3456051"/>
            <a:ext cx="2587625" cy="2781300"/>
          </a:xfrm>
          <a:prstGeom prst="rect">
            <a:avLst/>
          </a:prstGeom>
          <a:solidFill>
            <a:scrgbClr r="0" g="0" b="0">
              <a:alpha val="0"/>
            </a:scrgbClr>
          </a:solidFill>
          <a:ln>
            <a:noFill/>
          </a:ln>
        </p:spPr>
      </p:pic>
      <p:sp>
        <p:nvSpPr>
          <p:cNvPr id="8" name="矩形 7"/>
          <p:cNvSpPr/>
          <p:nvPr/>
        </p:nvSpPr>
        <p:spPr>
          <a:xfrm>
            <a:off x="478504" y="3212973"/>
            <a:ext cx="7333356"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越靠近台面边缘的陶屑质量越大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越靠近台面边缘的陶屑质量越小</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陶屑只能分布在工作台边缘</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陶屑只能分布在某一半径的圆内</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62477" y="836527"/>
                <a:ext cx="8758861" cy="2655446"/>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对与工作台一起匀速转动的陶屑受力分析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由摩擦力提供向心力可知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解得陶屑与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OO'</a:t>
                </a:r>
                <a:r>
                  <a:rPr lang="zh-CN" altLang="zh-CN" sz="2600" b="1">
                    <a:latin typeface="Times New Roman" panose="02020603050405020304" pitchFamily="18" charset="0"/>
                    <a:cs typeface="Times New Roman" panose="02020603050405020304" pitchFamily="18" charset="0"/>
                  </a:rPr>
                  <a:t>间的距离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则陶屑只能分布在某一半径的圆内</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由以上分析可知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陶屑与台面边缘的距离与其质量无关</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62477" y="836527"/>
                <a:ext cx="8758861" cy="2655446"/>
              </a:xfrm>
              <a:prstGeom prst="rect">
                <a:avLst/>
              </a:prstGeom>
              <a:blipFill rotWithShape="0">
                <a:blip r:embed="rId2"/>
                <a:stretch>
                  <a:fillRect l="-905" r="-2784" b="-4128"/>
                </a:stretch>
              </a:blipFill>
            </p:spPr>
            <p:txBody>
              <a:bodyPr/>
              <a:lstStyle/>
              <a:p>
                <a:r>
                  <a:rPr lang="zh-CN" altLang="en-US">
                    <a:noFill/>
                  </a:rPr>
                  <a:t> </a:t>
                </a:r>
              </a:p>
            </p:txBody>
          </p:sp>
        </mc:Fallback>
      </mc:AlternateContent>
      <p:pic>
        <p:nvPicPr>
          <p:cNvPr id="3" name="image30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836676"/>
            <a:ext cx="2587625" cy="2781300"/>
          </a:xfrm>
          <a:prstGeom prst="rect">
            <a:avLst/>
          </a:prstGeom>
          <a:solidFill>
            <a:scrgbClr r="0" g="0" b="0">
              <a:alpha val="0"/>
            </a:scrgbClr>
          </a:solidFill>
          <a:ln>
            <a:noFill/>
          </a:ln>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120750" y="3227509"/>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46450" y="629665"/>
            <a:ext cx="8873361" cy="305972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a:latin typeface="Times New Roman" panose="02020603050405020304" pitchFamily="18" charset="0"/>
                <a:cs typeface="Times New Roman" panose="02020603050405020304" pitchFamily="18" charset="0"/>
              </a:rPr>
              <a:t>广东珠三角六校联考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一个磁铁吸附在竖直的门板上保持静止</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假设磁铁的质量为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距离门轴为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与门板之间的磁力和动摩擦因数分别为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设最大静摩擦力等于滑动摩擦力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现匀速转动门板</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为使磁铁不滑动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则门板转动的最大角速度为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6" name="image30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1052703"/>
            <a:ext cx="2669540" cy="260985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7" name="矩形 6"/>
              <p:cNvSpPr/>
              <p:nvPr/>
            </p:nvSpPr>
            <p:spPr>
              <a:xfrm>
                <a:off x="462250" y="3652940"/>
                <a:ext cx="8873361" cy="246392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𝒎𝒓</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rad>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𝒎𝒓</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𝒎𝒓</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𝒎𝒓</m:t>
                            </m:r>
                          </m:den>
                        </m:f>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7" name="矩形 6"/>
              <p:cNvSpPr>
                <a:spLocks noRot="1" noChangeAspect="1" noMove="1" noResize="1" noEditPoints="1" noAdjustHandles="1" noChangeArrowheads="1" noChangeShapeType="1" noTextEdit="1"/>
              </p:cNvSpPr>
              <p:nvPr/>
            </p:nvSpPr>
            <p:spPr>
              <a:xfrm>
                <a:off x="462250" y="3652940"/>
                <a:ext cx="8873361" cy="2463920"/>
              </a:xfrm>
              <a:prstGeom prst="rect">
                <a:avLst/>
              </a:prstGeom>
              <a:blipFill rotWithShape="0">
                <a:blip r:embed="rId3"/>
                <a:stretch>
                  <a:fillRect l="-89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332595" y="1291400"/>
                <a:ext cx="7962601" cy="256965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磁铁的向心力由摩擦力和重力的合力提供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磁铁恰好不滑动时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332595" y="1291400"/>
                <a:ext cx="7962601" cy="2569654"/>
              </a:xfrm>
              <a:prstGeom prst="rect">
                <a:avLst/>
              </a:prstGeom>
              <a:blipFill rotWithShape="0">
                <a:blip r:embed="rId2"/>
                <a:stretch>
                  <a:fillRect l="-995" r="-3063"/>
                </a:stretch>
              </a:blipFill>
            </p:spPr>
            <p:txBody>
              <a:bodyPr/>
              <a:lstStyle/>
              <a:p>
                <a:r>
                  <a:rPr lang="zh-CN" altLang="en-US">
                    <a:noFill/>
                  </a:rPr>
                  <a:t> </a:t>
                </a:r>
              </a:p>
            </p:txBody>
          </p:sp>
        </mc:Fallback>
      </mc:AlternateContent>
      <p:pic>
        <p:nvPicPr>
          <p:cNvPr id="5" name="image30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1052703"/>
            <a:ext cx="2669540" cy="260985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3029884" y="2612362"/>
            <a:ext cx="737747" cy="57331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459560"/>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一根轻质细线一端系一可视为质点的小球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细线另一端固定在一光滑圆锥顶上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设小球在水平面内做匀速圆周运动的角速度为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细线的张力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变化的图像如图乙所示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图中数值单位均为国际单位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0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9859" y="2996946"/>
            <a:ext cx="4329545" cy="2976245"/>
          </a:xfrm>
          <a:prstGeom prst="rect">
            <a:avLst/>
          </a:prstGeom>
          <a:solidFill>
            <a:scrgbClr r="0" g="0" b="0">
              <a:alpha val="0"/>
            </a:scrgbClr>
          </a:solidFill>
          <a:ln>
            <a:noFill/>
          </a:ln>
        </p:spPr>
      </p:pic>
      <p:sp>
        <p:nvSpPr>
          <p:cNvPr id="5" name="矩形 4"/>
          <p:cNvSpPr/>
          <p:nvPr/>
        </p:nvSpPr>
        <p:spPr>
          <a:xfrm>
            <a:off x="349481" y="3129710"/>
            <a:ext cx="6060625" cy="245956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细线的长度为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	</a:t>
            </a:r>
            <a:endPar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细线的长度为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	</a:t>
            </a:r>
            <a:endPar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387096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小球的质量为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66459" y="867255"/>
            <a:ext cx="5438564" cy="4525767"/>
          </a:xfrm>
          <a:prstGeom prst="rect">
            <a:avLst/>
          </a:prstGeom>
        </p:spPr>
        <p:txBody>
          <a:bodyPr wrap="square" lIns="121898" tIns="60948" rIns="121898" bIns="60948">
            <a:spAutoFit/>
          </a:bodyPr>
          <a:lstStyle/>
          <a:p>
            <a:pPr>
              <a:lnSpc>
                <a:spcPct val="16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设细线长为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锥体母线与竖直方向的夹角为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线的张力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当圆锥对小球的支持力为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角速度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(rad/s)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θ·ω'</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代入图中数据解得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30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98390" y="836676"/>
            <a:ext cx="4329545" cy="297624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6356545" y="1269231"/>
            <a:ext cx="2763039" cy="1006242"/>
          </a:xfrm>
          <a:prstGeom prst="rect">
            <a:avLst/>
          </a:prstGeom>
          <a:noFill/>
          <a:ln w="9525">
            <a:noFill/>
            <a:miter lim="800000"/>
          </a:ln>
        </p:spPr>
        <p:txBody>
          <a:bodyPr>
            <a:spAutoFit/>
          </a:bodyPr>
          <a:lstStyle/>
          <a:p>
            <a:r>
              <a:rPr lang="zh-CN" altLang="en-US" sz="6000" b="1"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考点</a:t>
            </a:r>
            <a:endPar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smtClean="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endPar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竖直面内圆周运动及其临界问题</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水平面内圆周运动的临界问题</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倾斜面上圆周运动的临界问题</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6811527" y="2226921"/>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123634"/>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4.(2026·</a:t>
            </a:r>
            <a:r>
              <a:rPr lang="zh-CN" altLang="zh-CN" sz="2600" b="1">
                <a:latin typeface="Times New Roman" panose="02020603050405020304" pitchFamily="18" charset="0"/>
                <a:cs typeface="Times New Roman" panose="02020603050405020304" pitchFamily="18" charset="0"/>
              </a:rPr>
              <a:t>广东河源模拟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水平放置的转盘上固定一压力传感器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将一质量为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的物块紧挨传感器放置</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现使转盘绕中心轴转动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转动的角速度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开始逐渐增加</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传感器的示数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随角速度的平方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变化的关系如图乙所示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图中数据已知</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已知物块质量分布均匀</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物块与转盘之间最大静摩擦力认为等于滑动摩擦力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0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82810" y="3429000"/>
            <a:ext cx="5445125" cy="20701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289773" y="2817555"/>
                <a:ext cx="6060625" cy="3259971"/>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传感器的示数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成正比</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物块与转盘之间的摩擦力随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均匀增大</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物块中心到转盘中心轴的距离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𝒎𝒃</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物块与转盘之间最大静摩擦力</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89773" y="2817555"/>
                <a:ext cx="6060625" cy="3259971"/>
              </a:xfrm>
              <a:prstGeom prst="rect">
                <a:avLst/>
              </a:prstGeom>
              <a:blipFill rotWithShape="0">
                <a:blip r:embed="rId3"/>
                <a:stretch>
                  <a:fillRect l="-1308" b="-317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2876306"/>
                <a:ext cx="11658044" cy="2657242"/>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物块与转盘之间达到最大静摩擦力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之后传感器出现示数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根据向心力公式则有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整理可得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由此可知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传感器的示数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成一次函数</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但不成正比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当未达到最大静摩擦力时有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成正比</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过程</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物块与转盘之间的摩擦力随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b="1">
                    <a:latin typeface="Times New Roman" panose="02020603050405020304" pitchFamily="18" charset="0"/>
                    <a:cs typeface="Times New Roman" panose="02020603050405020304" pitchFamily="18" charset="0"/>
                  </a:rPr>
                  <a:t>不是均匀增大的</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max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𝒎𝒃</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2876306"/>
                <a:ext cx="11658044" cy="2657242"/>
              </a:xfrm>
              <a:prstGeom prst="rect">
                <a:avLst/>
              </a:prstGeom>
              <a:blipFill rotWithShape="0">
                <a:blip r:embed="rId2"/>
                <a:stretch>
                  <a:fillRect l="-680" t="-2064" b="-917"/>
                </a:stretch>
              </a:blipFill>
            </p:spPr>
            <p:txBody>
              <a:bodyPr/>
              <a:lstStyle/>
              <a:p>
                <a:r>
                  <a:rPr lang="zh-CN" altLang="en-US">
                    <a:noFill/>
                  </a:rPr>
                  <a:t> </a:t>
                </a:r>
              </a:p>
            </p:txBody>
          </p:sp>
        </mc:Fallback>
      </mc:AlternateContent>
      <p:pic>
        <p:nvPicPr>
          <p:cNvPr id="3" name="image30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620649"/>
            <a:ext cx="5445125" cy="207010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5772336" y="2592188"/>
            <a:ext cx="892674" cy="5211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94740" y="629665"/>
            <a:ext cx="11810444" cy="2523744"/>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竖直面内圆周运动及其临界问题</a:t>
            </a:r>
            <a:endParaRPr lang="zh-CN" altLang="zh-CN" sz="1000">
              <a:latin typeface="Calibri" panose="020F0502020204030204" pitchFamily="34" charset="0"/>
              <a:cs typeface="Times New Roman" panose="02020603050405020304" pitchFamily="18" charset="0"/>
            </a:endParaRPr>
          </a:p>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广东潮州月考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竖直面内固定有圆形管道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现将一沾有墨水的小球从管道内最低点沿管道切线方向水平弹出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在小球完整运动一圈后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管道内部分区域将沾上墨水</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小球直径略小于管道内径</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不计小球所受的摩擦力和墨水质量</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用实线表示管道内沾上墨水的部分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虚线表示管道内未沾上墨水的部分</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则下列情形可能出现的是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0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3429000"/>
            <a:ext cx="2153285" cy="2242820"/>
          </a:xfrm>
          <a:prstGeom prst="rect">
            <a:avLst/>
          </a:prstGeom>
          <a:solidFill>
            <a:scrgbClr r="0" g="0" b="0">
              <a:alpha val="0"/>
            </a:scrgbClr>
          </a:solidFill>
          <a:ln>
            <a:noFill/>
          </a:ln>
        </p:spPr>
      </p:pic>
      <p:pic>
        <p:nvPicPr>
          <p:cNvPr id="5" name="image30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1866" y="3645027"/>
            <a:ext cx="6913880" cy="1984375"/>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47140" y="2996797"/>
            <a:ext cx="11658044" cy="2455200"/>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小球运动过程中</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需要沿半径方向合力始终指向圆心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小球在圆心以下区域运动时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必须挤压外侧管道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外侧管道提供支持力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从而沾上墨水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在圆心以上区域运动时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小球的速度较小时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挤压内侧管道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小球的速度较大时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挤压外侧管道</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管道的上半部分内、外侧都有可能沾上墨水</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3" name="image30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620649"/>
            <a:ext cx="2153285" cy="2242820"/>
          </a:xfrm>
          <a:prstGeom prst="rect">
            <a:avLst/>
          </a:prstGeom>
          <a:solidFill>
            <a:scrgbClr r="0" g="0" b="0">
              <a:alpha val="0"/>
            </a:scrgbClr>
          </a:solidFill>
          <a:ln>
            <a:noFill/>
          </a:ln>
        </p:spPr>
      </p:pic>
      <p:pic>
        <p:nvPicPr>
          <p:cNvPr id="5" name="image30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1866" y="836676"/>
            <a:ext cx="6913880" cy="19843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2801379" y="2742250"/>
            <a:ext cx="1188149" cy="470723"/>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333571" y="3212973"/>
                <a:ext cx="6666687" cy="2988551"/>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小球做圆周运动的半径为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若小球能做完整的圆周运动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小球在最高点的速率最小值为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若小球能做完整的圆周运动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小球在最高点的速率最小值为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若图乙中图像的斜率为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则小球质量为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00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333571" y="3212973"/>
                <a:ext cx="6666687" cy="2988551"/>
              </a:xfrm>
              <a:prstGeom prst="rect">
                <a:avLst/>
              </a:prstGeom>
              <a:blipFill rotWithShape="0">
                <a:blip r:embed="rId2"/>
                <a:stretch>
                  <a:fillRect l="-1189" r="-823"/>
                </a:stretch>
              </a:blipFill>
            </p:spPr>
            <p:txBody>
              <a:bodyPr/>
              <a:lstStyle/>
              <a:p>
                <a:r>
                  <a:rPr lang="zh-CN" altLang="en-US">
                    <a:noFill/>
                  </a:rPr>
                  <a:t> </a:t>
                </a:r>
              </a:p>
            </p:txBody>
          </p:sp>
        </mc:Fallback>
      </mc:AlternateContent>
      <p:sp>
        <p:nvSpPr>
          <p:cNvPr id="4" name="矩形 3"/>
          <p:cNvSpPr/>
          <p:nvPr/>
        </p:nvSpPr>
        <p:spPr>
          <a:xfrm>
            <a:off x="269891" y="689229"/>
            <a:ext cx="11810444" cy="2523744"/>
          </a:xfrm>
          <a:prstGeom prst="rect">
            <a:avLst/>
          </a:prstGeom>
        </p:spPr>
        <p:txBody>
          <a:bodyPr wrap="square" lIns="121898" tIns="60948" rIns="121898" bIns="60948">
            <a:spAutoFit/>
          </a:bodyPr>
          <a:lstStyle/>
          <a:p>
            <a:pPr marL="355600" indent="-355600">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河北保定期末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圆形轨道固定在竖直平面内</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内轨道光滑</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有一可视为质点的小球沿光滑内轨道做圆周运动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在轨道最高点装有速率传感器和压力传感器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图中未画出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可测出小球经过最高点时的速率</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和压力大小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用同一小球以不同速率多次重复实验</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得到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zh-CN" altLang="zh-CN" sz="2600">
                <a:latin typeface="Calibri" panose="020F0502020204030204" pitchFamily="34" charset="0"/>
                <a:cs typeface="Times New Roman" panose="02020603050405020304" pitchFamily="18" charset="0"/>
              </a:rPr>
              <a:t> </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的关系图像如图乙所示</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已知图像与横轴交点的坐标为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5" name="image30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51262" y="3499104"/>
            <a:ext cx="5092700" cy="2522220"/>
          </a:xfrm>
          <a:prstGeom prst="rect">
            <a:avLst/>
          </a:prstGeom>
          <a:solidFill>
            <a:scrgbClr r="0" g="0" b="0">
              <a:alpha val="0"/>
            </a:scrgbClr>
          </a:solid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47140" y="3429000"/>
                <a:ext cx="11658044" cy="2846524"/>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小球经过最高点的速率具有最小值</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由题图乙可知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𝐦𝐢𝐧</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解得小球在最高点的速率最小值为</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此时重力刚好提供小球做圆周运动所需的向心力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𝐦𝐢𝐧</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联立解得小球做圆周运动的半径为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小球经过最高点时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根据牛顿第二定律可得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若题图乙中图像的斜率为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可得小球质量为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47140" y="3429000"/>
                <a:ext cx="11658044" cy="2846524"/>
              </a:xfrm>
              <a:prstGeom prst="rect">
                <a:avLst/>
              </a:prstGeom>
              <a:blipFill rotWithShape="0">
                <a:blip r:embed="rId2"/>
                <a:stretch>
                  <a:fillRect l="-680" t="-1717" r="-209"/>
                </a:stretch>
              </a:blipFill>
            </p:spPr>
            <p:txBody>
              <a:bodyPr/>
              <a:lstStyle/>
              <a:p>
                <a:r>
                  <a:rPr lang="zh-CN" altLang="en-US">
                    <a:noFill/>
                  </a:rPr>
                  <a:t> </a:t>
                </a:r>
              </a:p>
            </p:txBody>
          </p:sp>
        </mc:Fallback>
      </mc:AlternateContent>
      <p:pic>
        <p:nvPicPr>
          <p:cNvPr id="3" name="image30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836676"/>
            <a:ext cx="5092700" cy="2522220"/>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5838235" y="3167234"/>
            <a:ext cx="1188149" cy="517795"/>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437560" y="629665"/>
            <a:ext cx="8066692" cy="3055364"/>
          </a:xfrm>
          <a:prstGeom prst="rect">
            <a:avLst/>
          </a:prstGeom>
        </p:spPr>
        <p:txBody>
          <a:bodyPr wrap="square" lIns="121898" tIns="60948" rIns="121898" bIns="60948">
            <a:spAutoFit/>
          </a:bodyPr>
          <a:lstStyle/>
          <a:p>
            <a:pPr marL="355600" indent="-355600">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轻杆长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在杆两端分别固定质量均为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光滑水平转轴穿过杆上距球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外界给系统一定能量后</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杆和球在竖直平面内转动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运动到最高点时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杆对球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恰好无作用力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忽略空气阻力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在最高点时</a:t>
            </a:r>
            <a:r>
              <a:rPr lang="zh-CN" altLang="zh-CN" sz="2600">
                <a:latin typeface="Calibri" panose="020F0502020204030204" pitchFamily="34" charset="0"/>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0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8256" y="1052703"/>
            <a:ext cx="2587625" cy="2695575"/>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836865" y="3735203"/>
                <a:ext cx="8066692" cy="207009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的速度为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𝒈𝑳</m:t>
                        </m:r>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的角速度为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𝒈𝑳</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水平转轴对杆的作用力为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水平转轴对杆的作用力为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836865" y="3735203"/>
                <a:ext cx="8066692" cy="2070094"/>
              </a:xfrm>
              <a:prstGeom prst="rect">
                <a:avLst/>
              </a:prstGeom>
              <a:blipFill rotWithShape="0">
                <a:blip r:embed="rId3"/>
                <a:stretch>
                  <a:fillRect l="-982" b="-560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62477" y="836527"/>
                <a:ext cx="7962601" cy="5266354"/>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运动到最高点时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杆对球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恰好无作用力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即重力恰好提供向心力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𝒈𝑳</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两球的角速度相等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ωr</a:t>
                </a:r>
                <a:r>
                  <a:rPr lang="zh-CN" altLang="zh-CN" sz="2600" b="1">
                    <a:latin typeface="Times New Roman" panose="02020603050405020304" pitchFamily="18" charset="0"/>
                    <a:cs typeface="Times New Roman" panose="02020603050405020304" pitchFamily="18" charset="0"/>
                  </a:rPr>
                  <a:t>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𝐁</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𝒈𝑳</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设杆对球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的作用力为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球受力分析有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𝐀</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球到最高点时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对杆无弹力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对杆受力分析</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水平转轴对杆的作用力为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1.5</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62477" y="836527"/>
                <a:ext cx="7962601" cy="5266354"/>
              </a:xfrm>
              <a:prstGeom prst="rect">
                <a:avLst/>
              </a:prstGeom>
              <a:blipFill rotWithShape="0">
                <a:blip r:embed="rId2"/>
                <a:stretch>
                  <a:fillRect l="-995" r="-3063" b="-1620"/>
                </a:stretch>
              </a:blipFill>
            </p:spPr>
            <p:txBody>
              <a:bodyPr/>
              <a:lstStyle/>
              <a:p>
                <a:r>
                  <a:rPr lang="zh-CN" altLang="en-US">
                    <a:noFill/>
                  </a:rPr>
                  <a:t> </a:t>
                </a:r>
              </a:p>
            </p:txBody>
          </p:sp>
        </mc:Fallback>
      </mc:AlternateContent>
      <p:pic>
        <p:nvPicPr>
          <p:cNvPr id="3" name="image30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949452"/>
            <a:ext cx="2587625" cy="269557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p:cNvSpPr txBox="1"/>
          <p:nvPr/>
        </p:nvSpPr>
        <p:spPr>
          <a:xfrm>
            <a:off x="4285102" y="2226921"/>
            <a:ext cx="609708"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9" name="矩形 8"/>
          <p:cNvSpPr/>
          <p:nvPr/>
        </p:nvSpPr>
        <p:spPr>
          <a:xfrm>
            <a:off x="404811" y="629665"/>
            <a:ext cx="8066692" cy="2110810"/>
          </a:xfrm>
          <a:prstGeom prst="rect">
            <a:avLst/>
          </a:prstGeom>
        </p:spPr>
        <p:txBody>
          <a:bodyPr wrap="square" lIns="121898" tIns="60948" rIns="121898" bIns="60948">
            <a:spAutoFit/>
          </a:bodyPr>
          <a:lstStyle/>
          <a:p>
            <a:pPr marL="355600" indent="-355600">
              <a:lnSpc>
                <a:spcPts val="312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倾斜面上圆周运动的临界问题</a:t>
            </a:r>
            <a:endParaRPr lang="zh-CN" altLang="zh-CN" sz="1000">
              <a:latin typeface="Calibri" panose="020F0502020204030204" pitchFamily="34" charset="0"/>
              <a:cs typeface="Times New Roman" panose="02020603050405020304" pitchFamily="18" charset="0"/>
            </a:endParaRPr>
          </a:p>
          <a:p>
            <a:pPr marL="355600" indent="-355600">
              <a:lnSpc>
                <a:spcPts val="312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在倾角为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的光滑斜面上</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有一根长为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=0.8</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的细绳</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一端固定在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另一端系一质量为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=0.2</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kg</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的小球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沿斜面做圆周运动</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baseline="30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小球在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点的最小速度为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pic>
        <p:nvPicPr>
          <p:cNvPr id="4" name="image30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5970" y="1268730"/>
            <a:ext cx="3021965" cy="17907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557210" y="2830379"/>
                <a:ext cx="8130319" cy="3201301"/>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A.4</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	B.2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	D.2</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smtClean="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由题意可知</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小球恰好过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点时的速度最小</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即小球过</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点时绳子上的拉力恰好为零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此时小球做圆周运动的向心力完全由小球重力沿斜面向下的分力来提供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由牛顿第二定律有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𝐦𝐢𝐧</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557210" y="2830379"/>
                <a:ext cx="8130319" cy="3201301"/>
              </a:xfrm>
              <a:prstGeom prst="rect">
                <a:avLst/>
              </a:prstGeom>
              <a:blipFill rotWithShape="0">
                <a:blip r:embed="rId3"/>
                <a:stretch>
                  <a:fillRect l="-975" t="-1143" r="-450" b="-342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4"/>
          <p:cNvSpPr txBox="1"/>
          <p:nvPr/>
        </p:nvSpPr>
        <p:spPr>
          <a:xfrm>
            <a:off x="8643987" y="2695520"/>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10" name="矩形 9"/>
          <p:cNvSpPr/>
          <p:nvPr/>
        </p:nvSpPr>
        <p:spPr>
          <a:xfrm>
            <a:off x="1326358" y="629665"/>
            <a:ext cx="8873361" cy="523196"/>
          </a:xfrm>
          <a:prstGeom prst="rect">
            <a:avLst/>
          </a:prstGeom>
        </p:spPr>
        <p:txBody>
          <a:bodyPr wrap="square" lIns="121898" tIns="60948" rIns="121898" bIns="60948">
            <a:spAutoFit/>
          </a:bodyPr>
          <a:lstStyle/>
          <a:p>
            <a:pPr marL="355600" indent="-355600" algn="ctr">
              <a:spcAft>
                <a:spcPts val="0"/>
              </a:spcAft>
              <a:tabLst>
                <a:tab pos="387096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级</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综合提升</a:t>
            </a:r>
            <a:r>
              <a:rPr lang="zh-CN" altLang="zh-CN" sz="2600" b="1" dirty="0" smtClean="0">
                <a:effectLst/>
                <a:latin typeface="Times New Roman" panose="02020603050405020304" pitchFamily="18" charset="0"/>
                <a:ea typeface="黑体" panose="02010609060101010101" pitchFamily="49" charset="-122"/>
                <a:cs typeface="Times New Roman" panose="02020603050405020304" pitchFamily="18" charset="0"/>
              </a:rPr>
              <a:t>练</a:t>
            </a:r>
            <a:endParaRPr lang="zh-CN" altLang="zh-CN" sz="1000" dirty="0">
              <a:latin typeface="Calibri" panose="020F0502020204030204" pitchFamily="34" charset="0"/>
              <a:cs typeface="Times New Roman" panose="02020603050405020304" pitchFamily="18" charset="0"/>
            </a:endParaRPr>
          </a:p>
        </p:txBody>
      </p:sp>
      <p:sp>
        <p:nvSpPr>
          <p:cNvPr id="6" name="矩形 5"/>
          <p:cNvSpPr/>
          <p:nvPr/>
        </p:nvSpPr>
        <p:spPr>
          <a:xfrm>
            <a:off x="95719" y="1076160"/>
            <a:ext cx="11810444" cy="2155118"/>
          </a:xfrm>
          <a:prstGeom prst="rect">
            <a:avLst/>
          </a:prstGeom>
        </p:spPr>
        <p:txBody>
          <a:bodyPr wrap="square" lIns="121898" tIns="60948" rIns="121898" bIns="60948">
            <a:spAutoFit/>
          </a:bodyPr>
          <a:lstStyle/>
          <a:p>
            <a:pPr marL="270000" indent="-457200">
              <a:lnSpc>
                <a:spcPct val="130000"/>
              </a:lnSpc>
              <a:spcAft>
                <a:spcPts val="0"/>
              </a:spcAft>
              <a:tabLst>
                <a:tab pos="2610485" algn="l"/>
                <a:tab pos="2970530" algn="l"/>
                <a:tab pos="6481445" algn="r"/>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ea typeface="方正楷体_GBK" panose="03000509000000000000" pitchFamily="65" charset="-122"/>
                <a:cs typeface="Times New Roman" panose="02020603050405020304" pitchFamily="18" charset="0"/>
              </a:rPr>
              <a:t>贵州遵义模拟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一根长度为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的轻杆一端固定在水平转轴上</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另一端固定一质量为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的小球。轻杆随转轴在竖直平面内以角速度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匀速转动。已知轻杆对小球的作用力大小随时间的变化关系如图乙所示</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分别为最小值和最大值</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为重力加速度。则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7050" y="3320197"/>
            <a:ext cx="4968621" cy="2053046"/>
          </a:xfrm>
          <a:prstGeom prst="rect">
            <a:avLst/>
          </a:prstGeom>
          <a:noFill/>
          <a:ln>
            <a:noFill/>
          </a:ln>
        </p:spPr>
      </p:pic>
      <mc:AlternateContent xmlns:mc="http://schemas.openxmlformats.org/markup-compatibility/2006" xmlns:a14="http://schemas.microsoft.com/office/drawing/2010/main">
        <mc:Choice Requires="a14">
          <p:sp>
            <p:nvSpPr>
              <p:cNvPr id="9" name="矩形 8"/>
              <p:cNvSpPr/>
              <p:nvPr/>
            </p:nvSpPr>
            <p:spPr>
              <a:xfrm>
                <a:off x="467653" y="3125885"/>
                <a:ext cx="11349605" cy="3159302"/>
              </a:xfrm>
              <a:prstGeom prst="rect">
                <a:avLst/>
              </a:prstGeom>
            </p:spPr>
            <p:txBody>
              <a:bodyPr wrap="square" lIns="121898" tIns="60948" rIns="121898" bIns="60948">
                <a:spAutoFit/>
              </a:bodyPr>
              <a:lstStyle/>
              <a:p>
                <a:pPr>
                  <a:lnSpc>
                    <a:spcPct val="120000"/>
                  </a:lnSpc>
                  <a:spcAft>
                    <a:spcPts val="0"/>
                  </a:spcAft>
                  <a:tabLst>
                    <a:tab pos="2610485" algn="l"/>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610485" algn="l"/>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den>
                    </m:f>
                  </m:oMath>
                </a14:m>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610485" algn="l"/>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den>
                    </m:f>
                  </m:oMath>
                </a14:m>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610485" algn="l"/>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467653" y="3125885"/>
                <a:ext cx="11349605" cy="3159302"/>
              </a:xfrm>
              <a:prstGeom prst="rect">
                <a:avLst/>
              </a:prstGeom>
              <a:blipFill rotWithShape="0">
                <a:blip r:embed="rId3"/>
                <a:stretch>
                  <a:fillRect l="-69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水平面内圆周运动的临界问题</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运动特点</a:t>
            </a:r>
            <a:endParaRPr lang="zh-CN" altLang="zh-CN" sz="1000">
              <a:latin typeface="Calibri" panose="020F0502020204030204" pitchFamily="34" charset="0"/>
              <a:cs typeface="Times New Roman" panose="02020603050405020304" pitchFamily="18" charset="0"/>
            </a:endParaRPr>
          </a:p>
        </p:txBody>
      </p:sp>
      <p:sp>
        <p:nvSpPr>
          <p:cNvPr id="5" name="矩形 4"/>
          <p:cNvSpPr/>
          <p:nvPr/>
        </p:nvSpPr>
        <p:spPr>
          <a:xfrm>
            <a:off x="259015" y="2126212"/>
            <a:ext cx="11810444" cy="1859652"/>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运动轨迹是水平面内的圆</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合外力沿水平方向指向圆心</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提供向心力</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竖直方向合力为零</a:t>
            </a:r>
            <a:r>
              <a:rPr lang="en-US" altLang="zh-CN" sz="2600">
                <a:latin typeface="宋体" panose="02010600030101010101" pitchFamily="2" charset="-122"/>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物体在水平面内做匀速圆周运动</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138982" y="577105"/>
                <a:ext cx="12094072" cy="3277476"/>
              </a:xfrm>
              <a:prstGeom prst="rect">
                <a:avLst/>
              </a:prstGeom>
            </p:spPr>
            <p:txBody>
              <a:bodyPr wrap="square" lIns="121898" tIns="60948" rIns="121898" bIns="60948">
                <a:spAutoFit/>
              </a:bodyPr>
              <a:lstStyle/>
              <a:p>
                <a:pPr>
                  <a:lnSpc>
                    <a:spcPct val="130000"/>
                  </a:lnSpc>
                  <a:spcAft>
                    <a:spcPts val="0"/>
                  </a:spcAft>
                  <a:tabLst>
                    <a:tab pos="2610485" algn="l"/>
                    <a:tab pos="2970530" algn="l"/>
                  </a:tabLst>
                </a:pPr>
                <a:r>
                  <a:rPr lang="zh-CN" altLang="zh-CN" sz="2600" b="1" dirty="0">
                    <a:solidFill>
                      <a:srgbClr val="0000FF"/>
                    </a:solidFill>
                    <a:latin typeface="Times New Roman" panose="02020603050405020304" pitchFamily="18" charset="0"/>
                    <a:ea typeface="方正黑体_GBK" panose="03000509000000000000" pitchFamily="65" charset="-122"/>
                    <a:cs typeface="Times New Roman" panose="02020603050405020304" pitchFamily="18" charset="0"/>
                  </a:rPr>
                  <a:t>解析</a:t>
                </a:r>
                <a:r>
                  <a:rPr lang="zh-CN" altLang="zh-CN" sz="2600" dirty="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cs typeface="Times New Roman" panose="02020603050405020304" pitchFamily="18" charset="0"/>
                  </a:rPr>
                  <a:t>题图乙中</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分别为最小值和最大值</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故最高点轻杆对小球提供拉力。小球运动到最高点时轻杆对小球作用力最小</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运动到最低点时轻杆对小球作用力最大</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由题图乙可知小球运动周期为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所以角速度为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den>
                    </m:f>
                  </m:oMath>
                </a14:m>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在最高点时</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有最低点时</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𝒕</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𝟖</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den>
                    </m:f>
                  </m:oMath>
                </a14:m>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38982" y="577105"/>
                <a:ext cx="12094072" cy="3277476"/>
              </a:xfrm>
              <a:prstGeom prst="rect">
                <a:avLst/>
              </a:prstGeom>
              <a:blipFill rotWithShape="0">
                <a:blip r:embed="rId2"/>
                <a:stretch>
                  <a:fillRect l="-655" r="-454" b="-2793"/>
                </a:stretch>
              </a:blipFill>
            </p:spPr>
            <p:txBody>
              <a:bodyPr/>
              <a:lstStyle/>
              <a:p>
                <a:r>
                  <a:rPr lang="zh-CN" altLang="en-US">
                    <a:noFill/>
                  </a:rPr>
                  <a:t> </a:t>
                </a:r>
              </a:p>
            </p:txBody>
          </p:sp>
        </mc:Fallback>
      </mc:AlternateContent>
      <p:pic>
        <p:nvPicPr>
          <p:cNvPr id="5" name="image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3861054"/>
            <a:ext cx="4968621" cy="2053046"/>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4"/>
          <p:cNvSpPr txBox="1"/>
          <p:nvPr/>
        </p:nvSpPr>
        <p:spPr>
          <a:xfrm>
            <a:off x="1752894" y="4592332"/>
            <a:ext cx="609708"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mc:Choice xmlns:a14="http://schemas.microsoft.com/office/drawing/2010/main" Requires="a14">
          <p:sp>
            <p:nvSpPr>
              <p:cNvPr id="7" name="矩形 6"/>
              <p:cNvSpPr/>
              <p:nvPr/>
            </p:nvSpPr>
            <p:spPr>
              <a:xfrm>
                <a:off x="58064" y="629665"/>
                <a:ext cx="8873361" cy="4515507"/>
              </a:xfrm>
              <a:prstGeom prst="rect">
                <a:avLst/>
              </a:prstGeom>
            </p:spPr>
            <p:txBody>
              <a:bodyPr wrap="square" lIns="121898" tIns="60948" rIns="121898" bIns="60948">
                <a:spAutoFit/>
              </a:bodyPr>
              <a:lstStyle/>
              <a:p>
                <a:pPr marL="355600" indent="-355600">
                  <a:lnSpc>
                    <a:spcPct val="110000"/>
                  </a:lnSpc>
                  <a:spcAft>
                    <a:spcPts val="0"/>
                  </a:spcAft>
                  <a:tabLst>
                    <a:tab pos="387096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山东泰安高三适应性考试</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、可视为质点的物块用长为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的细绳拴接放在转盘上</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细绳的另一端连接在通过转盘轴心与盘固定在一起的竖直杆上</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细绳刚好伸直且与竖直方向的夹角为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已知物块与转盘之间的动摩擦因数为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&lt;tan</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假设最大静摩擦力等于滑动摩擦力</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重力加速度大小为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现让整个装置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含物块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以竖直杆为轴转动</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物块与盘保持相对静止</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角速度从零逐渐增大到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后</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保持</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匀速转动</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den>
                        </m:f>
                      </m:e>
                    </m:rad>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绳子拉力大小为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Choice>
        <mc:Fallback>
          <p:sp>
            <p:nvSpPr>
              <p:cNvPr id="7" name="矩形 6"/>
              <p:cNvSpPr>
                <a:spLocks noRot="1" noChangeAspect="1" noMove="1" noResize="1" noEditPoints="1" noAdjustHandles="1" noChangeArrowheads="1" noChangeShapeType="1" noTextEdit="1"/>
              </p:cNvSpPr>
              <p:nvPr/>
            </p:nvSpPr>
            <p:spPr>
              <a:xfrm>
                <a:off x="58064" y="629665"/>
                <a:ext cx="8873361" cy="4515507"/>
              </a:xfrm>
              <a:prstGeom prst="rect">
                <a:avLst/>
              </a:prstGeom>
              <a:blipFill rotWithShape="0">
                <a:blip r:embed="rId2"/>
                <a:stretch>
                  <a:fillRect l="-893" t="-945" r="-412" b="-2024"/>
                </a:stretch>
              </a:blipFill>
            </p:spPr>
            <p:txBody>
              <a:bodyPr/>
              <a:lstStyle/>
              <a:p>
                <a:r>
                  <a:rPr lang="zh-CN" altLang="en-US">
                    <a:noFill/>
                  </a:rPr>
                  <a:t> </a:t>
                </a:r>
              </a:p>
            </p:txBody>
          </p:sp>
        </mc:Fallback>
      </mc:AlternateContent>
      <p:pic>
        <p:nvPicPr>
          <p:cNvPr id="8" name="image3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1700784"/>
            <a:ext cx="2587625" cy="2436495"/>
          </a:xfrm>
          <a:prstGeom prst="rect">
            <a:avLst/>
          </a:prstGeom>
          <a:solidFill>
            <a:scrgbClr r="0" g="0" b="0">
              <a:alpha val="0"/>
            </a:scrgbClr>
          </a:solidFill>
          <a:ln>
            <a:noFill/>
          </a:ln>
        </p:spPr>
      </p:pic>
      <mc:AlternateContent xmlns:mc="http://schemas.openxmlformats.org/markup-compatibility/2006">
        <mc:Choice xmlns:a14="http://schemas.microsoft.com/office/drawing/2010/main" Requires="a14">
          <p:sp>
            <p:nvSpPr>
              <p:cNvPr id="10" name="矩形 9"/>
              <p:cNvSpPr/>
              <p:nvPr/>
            </p:nvSpPr>
            <p:spPr>
              <a:xfrm>
                <a:off x="443078" y="5062627"/>
                <a:ext cx="8873361" cy="1056804"/>
              </a:xfrm>
              <a:prstGeom prst="rect">
                <a:avLst/>
              </a:prstGeom>
            </p:spPr>
            <p:txBody>
              <a:bodyPr wrap="square" lIns="121898" tIns="60948" rIns="121898" bIns="60948">
                <a:spAutoFit/>
              </a:bodyPr>
              <a:lstStyle/>
              <a:p>
                <a:pPr>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	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α</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den>
                    </m:f>
                  </m:oMath>
                </a14:m>
                <a:endParaRPr lang="zh-CN" altLang="zh-CN" sz="1000">
                  <a:latin typeface="Calibri" panose="020F0502020204030204" pitchFamily="34" charset="0"/>
                  <a:cs typeface="Times New Roman" panose="02020603050405020304" pitchFamily="18" charset="0"/>
                </a:endParaRPr>
              </a:p>
            </p:txBody>
          </p:sp>
        </mc:Choice>
        <mc:Fallback>
          <p:sp>
            <p:nvSpPr>
              <p:cNvPr id="10" name="矩形 9"/>
              <p:cNvSpPr>
                <a:spLocks noRot="1" noChangeAspect="1" noMove="1" noResize="1" noEditPoints="1" noAdjustHandles="1" noChangeArrowheads="1" noChangeShapeType="1" noTextEdit="1"/>
              </p:cNvSpPr>
              <p:nvPr/>
            </p:nvSpPr>
            <p:spPr>
              <a:xfrm>
                <a:off x="443078" y="5062627"/>
                <a:ext cx="8873361" cy="1056804"/>
              </a:xfrm>
              <a:prstGeom prst="rect">
                <a:avLst/>
              </a:prstGeom>
              <a:blipFill rotWithShape="0">
                <a:blip r:embed="rId4"/>
                <a:stretch>
                  <a:fillRect l="-893" t="-3448" b="-344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92875" y="817047"/>
                <a:ext cx="8178628" cy="5145615"/>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当转盘角速度逐渐增大时</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会出现临界情况</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转盘对物块的支持力恰好为零时</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竖直方向有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水平方向上</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由牛顿第二定律有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mω</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den>
                        </m:f>
                      </m:e>
                    </m:rad>
                  </m:oMath>
                </a14:m>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den>
                        </m:f>
                      </m:e>
                    </m:rad>
                  </m:oMath>
                </a14:m>
                <a:r>
                  <a:rPr lang="zh-CN" altLang="zh-CN" sz="2600" b="1" dirty="0">
                    <a:latin typeface="Times New Roman" panose="02020603050405020304" pitchFamily="18" charset="0"/>
                    <a:cs typeface="Times New Roman" panose="02020603050405020304" pitchFamily="18" charset="0"/>
                  </a:rPr>
                  <a:t>时</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转盘对物块的支持力恰好为零</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拉力的竖直分力大小等于重力</a:t>
                </a:r>
                <a:r>
                  <a:rPr lang="en-US" altLang="zh-CN" sz="2600" dirty="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dirty="0" smtClean="0">
                    <a:latin typeface="Times New Roman" panose="02020603050405020304" pitchFamily="18" charset="0"/>
                    <a:cs typeface="Times New Roman" panose="02020603050405020304" pitchFamily="18" charset="0"/>
                  </a:rPr>
                  <a:t>即</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可得细绳的拉力大小为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𝜶</m:t>
                        </m:r>
                      </m:den>
                    </m:f>
                  </m:oMath>
                </a14:m>
                <a:r>
                  <a:rPr lang="en-US" altLang="zh-CN" sz="2600" dirty="0" smtClean="0">
                    <a:effectLst/>
                    <a:latin typeface="宋体" panose="02010600030101010101" pitchFamily="2" charset="-122"/>
                    <a:ea typeface="微软雅黑" panose="020B0503020204020204" pitchFamily="34" charset="-122"/>
                    <a:cs typeface="Times New Roman" panose="02020603050405020304" pitchFamily="18" charset="0"/>
                  </a:rPr>
                  <a:t>,</a:t>
                </a:r>
              </a:p>
              <a:p>
                <a:pPr>
                  <a:lnSpc>
                    <a:spcPct val="150000"/>
                  </a:lnSpc>
                  <a:spcAft>
                    <a:spcPts val="0"/>
                  </a:spcAft>
                  <a:tabLst>
                    <a:tab pos="3870960" algn="l"/>
                  </a:tabLst>
                </a:pPr>
                <a:r>
                  <a:rPr lang="zh-CN" altLang="zh-CN" sz="2600" b="1" dirty="0" smtClean="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92875" y="817047"/>
                <a:ext cx="8178628" cy="5145615"/>
              </a:xfrm>
              <a:prstGeom prst="rect">
                <a:avLst/>
              </a:prstGeom>
              <a:blipFill rotWithShape="0">
                <a:blip r:embed="rId2"/>
                <a:stretch>
                  <a:fillRect l="-969" r="-1639" b="-474"/>
                </a:stretch>
              </a:blipFill>
            </p:spPr>
            <p:txBody>
              <a:bodyPr/>
              <a:lstStyle/>
              <a:p>
                <a:r>
                  <a:rPr lang="zh-CN" altLang="en-US">
                    <a:noFill/>
                  </a:rPr>
                  <a:t> </a:t>
                </a:r>
              </a:p>
            </p:txBody>
          </p:sp>
        </mc:Fallback>
      </mc:AlternateContent>
      <p:pic>
        <p:nvPicPr>
          <p:cNvPr id="6" name="image31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836676"/>
            <a:ext cx="2587625" cy="2436495"/>
          </a:xfrm>
          <a:prstGeom prst="rect">
            <a:avLst/>
          </a:prstGeom>
          <a:solidFill>
            <a:scrgbClr r="0" g="0" b="0">
              <a:alpha val="0"/>
            </a:scrgbClr>
          </a:solid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23763" y="575235"/>
            <a:ext cx="8785506" cy="3619877"/>
          </a:xfrm>
          <a:prstGeom prst="rect">
            <a:avLst/>
          </a:prstGeom>
        </p:spPr>
        <p:txBody>
          <a:bodyPr wrap="square" lIns="121898" tIns="60948" rIns="121898" bIns="60948">
            <a:spAutoFit/>
          </a:bodyPr>
          <a:lstStyle/>
          <a:p>
            <a:pPr marL="252000" indent="-457200">
              <a:lnSpc>
                <a:spcPct val="110000"/>
              </a:lnSpc>
              <a:spcAft>
                <a:spcPts val="0"/>
              </a:spcAft>
              <a:tabLst>
                <a:tab pos="2610485" algn="l"/>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11</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ea typeface="方正楷体_GBK" panose="03000509000000000000" pitchFamily="65" charset="-122"/>
                <a:cs typeface="Times New Roman" panose="02020603050405020304" pitchFamily="18" charset="0"/>
              </a:rPr>
              <a:t>福建厦门一中月考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洗衣机内的漏斗状容器可以绕竖直对称轴</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匀速转动</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的物块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放在容器倾斜侧壁上</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倾斜侧壁的倾角为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质量也为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的物块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贴在竖直侧壁上</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与容器侧壁间的动摩擦因数均为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两物块到转轴的距离分别为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不计物块的大小</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最大静摩擦力等于滑动摩擦力</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要使两物块均相对于容器静止</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容器转动的角速度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的大小范围</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836676"/>
            <a:ext cx="2449068" cy="2449068"/>
          </a:xfrm>
          <a:prstGeom prst="rect">
            <a:avLst/>
          </a:prstGeom>
          <a:noFill/>
          <a:ln>
            <a:noFill/>
          </a:ln>
        </p:spPr>
      </p:pic>
      <mc:AlternateContent xmlns:mc="http://schemas.openxmlformats.org/markup-compatibility/2006" xmlns:a14="http://schemas.microsoft.com/office/drawing/2010/main">
        <mc:Choice Requires="a14">
          <p:sp>
            <p:nvSpPr>
              <p:cNvPr id="8" name="矩形 7"/>
              <p:cNvSpPr/>
              <p:nvPr/>
            </p:nvSpPr>
            <p:spPr>
              <a:xfrm>
                <a:off x="345568" y="4044423"/>
                <a:ext cx="10014376" cy="2077211"/>
              </a:xfrm>
              <a:prstGeom prst="rect">
                <a:avLst/>
              </a:prstGeom>
            </p:spPr>
            <p:txBody>
              <a:bodyPr wrap="square" lIns="121898" tIns="60948" rIns="121898" bIns="60948">
                <a:spAutoFit/>
              </a:bodyPr>
              <a:lstStyle/>
              <a:p>
                <a:pPr>
                  <a:lnSpc>
                    <a:spcPct val="120000"/>
                  </a:lnSpc>
                  <a:spcAft>
                    <a:spcPts val="0"/>
                  </a:spcAft>
                  <a:tabLst>
                    <a:tab pos="2610485" algn="l"/>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b="1" dirty="0">
                    <a:latin typeface="宋体" panose="02010600030101010101" pitchFamily="2"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b="1" dirty="0">
                    <a:latin typeface="宋体" panose="02010600030101010101" pitchFamily="2"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610485" algn="l"/>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b="1" dirty="0">
                    <a:latin typeface="宋体" panose="02010600030101010101" pitchFamily="2"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b="1" dirty="0">
                    <a:latin typeface="宋体" panose="02010600030101010101" pitchFamily="2"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45568" y="4044423"/>
                <a:ext cx="10014376" cy="2077211"/>
              </a:xfrm>
              <a:prstGeom prst="rect">
                <a:avLst/>
              </a:prstGeom>
              <a:blipFill rotWithShape="0">
                <a:blip r:embed="rId3"/>
                <a:stretch>
                  <a:fillRect l="-792"/>
                </a:stretch>
              </a:blipFill>
            </p:spPr>
            <p:txBody>
              <a:bodyPr/>
              <a:lstStyle/>
              <a:p>
                <a:r>
                  <a:rPr lang="zh-CN" altLang="en-US">
                    <a:noFill/>
                  </a:rPr>
                  <a:t> </a:t>
                </a:r>
              </a:p>
            </p:txBody>
          </p:sp>
        </mc:Fallback>
      </mc:AlternateContent>
      <p:sp>
        <p:nvSpPr>
          <p:cNvPr id="9" name="TextBox 4"/>
          <p:cNvSpPr txBox="1"/>
          <p:nvPr/>
        </p:nvSpPr>
        <p:spPr>
          <a:xfrm>
            <a:off x="1774666" y="3645027"/>
            <a:ext cx="609708" cy="553998"/>
          </a:xfrm>
          <a:prstGeom prst="rect">
            <a:avLst/>
          </a:prstGeom>
          <a:noFill/>
        </p:spPr>
        <p:txBody>
          <a:bodyPr wrap="square" rtlCol="0">
            <a:spAutoFit/>
          </a:bodyPr>
          <a:lstStyle/>
          <a:p>
            <a:r>
              <a:rPr lang="en-US" altLang="zh-CN" sz="3000" b="1" dirty="0" smtClean="0">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36754342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168398" y="660208"/>
                <a:ext cx="9419252" cy="5400641"/>
              </a:xfrm>
              <a:prstGeom prst="rect">
                <a:avLst/>
              </a:prstGeom>
            </p:spPr>
            <p:txBody>
              <a:bodyPr wrap="square" lIns="121898" tIns="60948" rIns="121898" bIns="60948">
                <a:spAutoFit/>
              </a:bodyPr>
              <a:lstStyle/>
              <a:p>
                <a:pPr>
                  <a:lnSpc>
                    <a:spcPct val="130000"/>
                  </a:lnSpc>
                  <a:spcAft>
                    <a:spcPts val="0"/>
                  </a:spcAft>
                  <a:tabLst>
                    <a:tab pos="2610485" algn="l"/>
                    <a:tab pos="2970530" algn="l"/>
                  </a:tabLst>
                </a:pPr>
                <a:r>
                  <a:rPr lang="zh-CN" altLang="zh-CN" sz="2600" b="1" dirty="0">
                    <a:solidFill>
                      <a:srgbClr val="0000FF"/>
                    </a:solidFill>
                    <a:latin typeface="Times New Roman" panose="02020603050405020304" pitchFamily="18" charset="0"/>
                    <a:ea typeface="方正黑体_GBK" panose="03000509000000000000" pitchFamily="65" charset="-122"/>
                    <a:cs typeface="Times New Roman" panose="02020603050405020304" pitchFamily="18" charset="0"/>
                  </a:rPr>
                  <a:t>解析</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cs typeface="Times New Roman" panose="02020603050405020304" pitchFamily="18" charset="0"/>
                  </a:rPr>
                  <a:t>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刚好不下滑时有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N1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1" dirty="0">
                    <a:latin typeface="宋体" panose="02010600030101010101" pitchFamily="2"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N1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zh-CN" altLang="zh-CN" sz="2600" b="1" dirty="0">
                    <a:latin typeface="Times New Roman" panose="02020603050405020304" pitchFamily="18" charset="0"/>
                    <a:cs typeface="Times New Roman" panose="02020603050405020304" pitchFamily="18" charset="0"/>
                  </a:rPr>
                  <a:t>。当物块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刚好不下滑时有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N2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N2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30000"/>
                  </a:lnSpc>
                  <a:spcAft>
                    <a:spcPts val="0"/>
                  </a:spcAft>
                  <a:tabLst>
                    <a:tab pos="2610485" algn="l"/>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1" dirty="0">
                    <a:latin typeface="宋体" panose="02010600030101010101" pitchFamily="2"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N2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N2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刚好不上滑时有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N3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N3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1" dirty="0">
                    <a:latin typeface="宋体" panose="02010600030101010101" pitchFamily="2"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N3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μF</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N3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30000"/>
                  </a:lnSpc>
                  <a:spcAft>
                    <a:spcPts val="0"/>
                  </a:spcAft>
                  <a:tabLst>
                    <a:tab pos="2610485" algn="l"/>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要使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均相对容器静止</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则容器转动的角速度必须满足</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b="1" dirty="0">
                    <a:latin typeface="宋体" panose="02010600030101010101" pitchFamily="2"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e>
                    </m:rad>
                  </m:oMath>
                </a14:m>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68398" y="660208"/>
                <a:ext cx="9419252" cy="5400641"/>
              </a:xfrm>
              <a:prstGeom prst="rect">
                <a:avLst/>
              </a:prstGeom>
              <a:blipFill rotWithShape="0">
                <a:blip r:embed="rId2"/>
                <a:stretch>
                  <a:fillRect l="-841" r="-194"/>
                </a:stretch>
              </a:blipFill>
            </p:spPr>
            <p:txBody>
              <a:bodyPr/>
              <a:lstStyle/>
              <a:p>
                <a:r>
                  <a:rPr lang="zh-CN" altLang="en-US">
                    <a:noFill/>
                  </a:rPr>
                  <a:t> </a:t>
                </a:r>
              </a:p>
            </p:txBody>
          </p:sp>
        </mc:Fallback>
      </mc:AlternateContent>
      <p:pic>
        <p:nvPicPr>
          <p:cNvPr id="7" name="image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29578" y="847562"/>
            <a:ext cx="2449068" cy="2449068"/>
          </a:xfrm>
          <a:prstGeom prst="rect">
            <a:avLst/>
          </a:prstGeom>
          <a:noFill/>
          <a:ln>
            <a:noFill/>
          </a:ln>
        </p:spPr>
      </p:pic>
    </p:spTree>
    <p:extLst>
      <p:ext uri="{BB962C8B-B14F-4D97-AF65-F5344CB8AC3E}">
        <p14:creationId xmlns:p14="http://schemas.microsoft.com/office/powerpoint/2010/main" val="24809936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矩形 8"/>
              <p:cNvSpPr/>
              <p:nvPr/>
            </p:nvSpPr>
            <p:spPr>
              <a:xfrm>
                <a:off x="46450" y="588721"/>
                <a:ext cx="8873361" cy="3222076"/>
              </a:xfrm>
              <a:prstGeom prst="rect">
                <a:avLst/>
              </a:prstGeom>
            </p:spPr>
            <p:txBody>
              <a:bodyPr wrap="square" lIns="121898" tIns="60948" rIns="121898" bIns="60948">
                <a:spAutoFit/>
              </a:bodyPr>
              <a:lstStyle/>
              <a:p>
                <a:pPr marL="355600" indent="-355600">
                  <a:lnSpc>
                    <a:spcPct val="120000"/>
                  </a:lnSpc>
                  <a:spcAft>
                    <a:spcPts val="0"/>
                  </a:spcAft>
                  <a:tabLst>
                    <a:tab pos="3870960" algn="l"/>
                  </a:tabLst>
                </a:pPr>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广东广州高三期中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有一可绕竖直中心轴转动的水平圆盘</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原长为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、劲度系数为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的轻弹簧一端固定于轴</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另一端连接质量为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的小物块</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当圆盘静止时</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把弹簧拉长后将物块放在圆盘上</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使物块能保持静止的弹簧的最大长度为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已知最大静摩擦力与滑动摩擦力大小相等</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转动过程中弹簧伸长量始终在弹性限度内</a:t>
                </a:r>
                <a:r>
                  <a:rPr lang="en-US" altLang="zh-CN" sz="2600" dirty="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dirty="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46450" y="588721"/>
                <a:ext cx="8873361" cy="3222076"/>
              </a:xfrm>
              <a:prstGeom prst="rect">
                <a:avLst/>
              </a:prstGeom>
              <a:blipFill rotWithShape="0">
                <a:blip r:embed="rId2"/>
                <a:stretch>
                  <a:fillRect l="-893" t="-568" r="-412" b="-2273"/>
                </a:stretch>
              </a:blipFill>
            </p:spPr>
            <p:txBody>
              <a:bodyPr/>
              <a:lstStyle/>
              <a:p>
                <a:r>
                  <a:rPr lang="zh-CN" altLang="en-US">
                    <a:noFill/>
                  </a:rPr>
                  <a:t> </a:t>
                </a:r>
              </a:p>
            </p:txBody>
          </p:sp>
        </mc:Fallback>
      </mc:AlternateContent>
      <p:pic>
        <p:nvPicPr>
          <p:cNvPr id="4" name="image31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24283" y="836676"/>
            <a:ext cx="2587625" cy="20701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333518" y="3696411"/>
                <a:ext cx="11810444" cy="2108886"/>
              </a:xfrm>
              <a:prstGeom prst="rect">
                <a:avLst/>
              </a:prstGeom>
            </p:spPr>
            <p:txBody>
              <a:bodyPr wrap="square" lIns="121898" tIns="60948" rIns="121898" bIns="60948">
                <a:spAutoFit/>
              </a:bodyPr>
              <a:lstStyle/>
              <a:p>
                <a:pPr>
                  <a:lnSpc>
                    <a:spcPct val="90000"/>
                  </a:lnSpc>
                  <a:spcAft>
                    <a:spcPts val="0"/>
                  </a:spcAft>
                  <a:tabLst>
                    <a:tab pos="3870960" algn="l"/>
                  </a:tabLst>
                </a:pPr>
                <a:r>
                  <a:rPr lang="zh-CN" altLang="zh-CN" sz="2600">
                    <a:latin typeface="Calibri" panose="020F0502020204030204" pitchFamily="34" charset="0"/>
                    <a:ea typeface="Times New Roman" panose="02020603050405020304" pitchFamily="18" charset="0"/>
                    <a:cs typeface="Times New Roman" panose="02020603050405020304" pitchFamily="18" charset="0"/>
                  </a:rPr>
                  <a:t> </a:t>
                </a:r>
                <a:r>
                  <a:rPr lang="en-US" altLang="zh-CN" sz="2600">
                    <a:effectLst/>
                    <a:latin typeface="Calibri" panose="020F0502020204030204" pitchFamily="34" charset="0"/>
                    <a:ea typeface="Times New Roman" panose="02020603050405020304" pitchFamily="18" charset="0"/>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若开始时弹簧处于原长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当圆盘的角速度为多大时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将开始滑动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若物块与圆盘一起匀速转动的周期</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=2π</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物块恰好不受摩擦力作用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此时弹簧的伸长量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为多大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若弹簧的长度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物块与圆盘能一起匀速转动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试求转动角速度的可能值</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33518" y="3696411"/>
                <a:ext cx="11810444" cy="2108886"/>
              </a:xfrm>
              <a:prstGeom prst="rect">
                <a:avLst/>
              </a:prstGeom>
              <a:blipFill rotWithShape="0">
                <a:blip r:embed="rId4"/>
                <a:stretch>
                  <a:fillRect l="-671" t="-4624" r="-3511" b="-144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07278775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478504" y="708081"/>
                <a:ext cx="7962601" cy="4359887"/>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开始时物块处于静止状态</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d>
                  </m:oMath>
                </a14:m>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弹簧处于原长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圆盘开始转动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当最大静摩擦力提供向心力时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物块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将开始滑动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zh-CN" altLang="zh-CN" sz="2600" b="1">
                    <a:latin typeface="Times New Roman" panose="02020603050405020304" pitchFamily="18" charset="0"/>
                    <a:cs typeface="Times New Roman" panose="02020603050405020304" pitchFamily="18" charset="0"/>
                  </a:rPr>
                  <a:t>联立解得圆盘的角速度为</a:t>
                </a:r>
                <a:endParaRPr lang="zh-CN" altLang="zh-CN" sz="1000">
                  <a:latin typeface="Calibri" panose="020F0502020204030204" pitchFamily="34" charset="0"/>
                  <a:cs typeface="Times New Roman" panose="02020603050405020304" pitchFamily="18" charset="0"/>
                </a:endParaRPr>
              </a:p>
              <a:p>
                <a:pPr>
                  <a:spcAft>
                    <a:spcPts val="0"/>
                  </a:spcAft>
                  <a:tabLst>
                    <a:tab pos="3870960" algn="l"/>
                  </a:tabLst>
                </a:pP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478504" y="708081"/>
                <a:ext cx="7962601" cy="4359887"/>
              </a:xfrm>
              <a:prstGeom prst="rect">
                <a:avLst/>
              </a:prstGeom>
              <a:blipFill rotWithShape="0">
                <a:blip r:embed="rId2"/>
                <a:stretch>
                  <a:fillRect l="-995"/>
                </a:stretch>
              </a:blipFill>
            </p:spPr>
            <p:txBody>
              <a:bodyPr/>
              <a:lstStyle/>
              <a:p>
                <a:r>
                  <a:rPr lang="zh-CN" altLang="en-US">
                    <a:noFill/>
                  </a:rPr>
                  <a:t> </a:t>
                </a:r>
              </a:p>
            </p:txBody>
          </p:sp>
        </mc:Fallback>
      </mc:AlternateContent>
      <p:pic>
        <p:nvPicPr>
          <p:cNvPr id="4" name="image31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836676"/>
            <a:ext cx="2587625" cy="2070100"/>
          </a:xfrm>
          <a:prstGeom prst="rect">
            <a:avLst/>
          </a:prstGeom>
          <a:solidFill>
            <a:scrgbClr r="0" g="0" b="0">
              <a:alpha val="0"/>
            </a:scrgbClr>
          </a:solidFill>
          <a:ln>
            <a:noFill/>
          </a:ln>
        </p:spPr>
      </p:pic>
    </p:spTree>
    <p:extLst>
      <p:ext uri="{BB962C8B-B14F-4D97-AF65-F5344CB8AC3E}">
        <p14:creationId xmlns:p14="http://schemas.microsoft.com/office/powerpoint/2010/main" val="360515653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62477" y="540396"/>
                <a:ext cx="7962601" cy="3049144"/>
              </a:xfrm>
              <a:prstGeom prst="rect">
                <a:avLst/>
              </a:prstGeom>
            </p:spPr>
            <p:txBody>
              <a:bodyPr wrap="square" lIns="121898" tIns="60948" rIns="121898" bIns="60948">
                <a:spAutoFit/>
              </a:bodyPr>
              <a:lstStyle/>
              <a:p>
                <a:pPr>
                  <a:lnSpc>
                    <a:spcPct val="9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由题意知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𝑻</m:t>
                                </m:r>
                              </m:den>
                            </m:f>
                          </m:e>
                        </m:d>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a:latin typeface="Times New Roman" panose="02020603050405020304" pitchFamily="18" charset="0"/>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弹簧伸长量为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当角速度最小时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摩擦力的方向与弹簧弹力的方向相反</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kL</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endParaRPr lang="zh-CN" altLang="zh-CN" sz="1000">
                  <a:latin typeface="Calibri" panose="020F0502020204030204" pitchFamily="34" charset="0"/>
                  <a:cs typeface="Times New Roman" panose="02020603050405020304" pitchFamily="18" charset="0"/>
                </a:endParaRPr>
              </a:p>
              <a:p>
                <a:pPr>
                  <a:lnSpc>
                    <a:spcPct val="90000"/>
                  </a:lnSpc>
                  <a:spcAft>
                    <a:spcPts val="0"/>
                  </a:spcAft>
                  <a:tabLst>
                    <a:tab pos="3870960" algn="l"/>
                  </a:tabLst>
                </a:pP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62477" y="540396"/>
                <a:ext cx="7962601" cy="3049144"/>
              </a:xfrm>
              <a:prstGeom prst="rect">
                <a:avLst/>
              </a:prstGeom>
              <a:blipFill rotWithShape="0">
                <a:blip r:embed="rId2"/>
                <a:stretch>
                  <a:fillRect l="-995"/>
                </a:stretch>
              </a:blipFill>
            </p:spPr>
            <p:txBody>
              <a:bodyPr/>
              <a:lstStyle/>
              <a:p>
                <a:r>
                  <a:rPr lang="zh-CN" altLang="en-US">
                    <a:noFill/>
                  </a:rPr>
                  <a:t> </a:t>
                </a:r>
              </a:p>
            </p:txBody>
          </p:sp>
        </mc:Fallback>
      </mc:AlternateContent>
      <p:pic>
        <p:nvPicPr>
          <p:cNvPr id="4" name="image31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40310" y="836676"/>
            <a:ext cx="2587625" cy="20701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182930" y="3801036"/>
                <a:ext cx="10598222" cy="2487516"/>
              </a:xfrm>
              <a:prstGeom prst="rect">
                <a:avLst/>
              </a:prstGeom>
            </p:spPr>
            <p:txBody>
              <a:bodyPr wrap="square" lIns="121898" tIns="60948" rIns="121898" bIns="60948">
                <a:spAutoFit/>
              </a:bodyPr>
              <a:lstStyle/>
              <a:p>
                <a:pPr lvl="0">
                  <a:lnSpc>
                    <a:spcPct val="9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当角速度最大时</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摩擦力的方向与弹簧弹力的方向相同</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solidFill>
                      <a:prstClr val="black"/>
                    </a:solidFill>
                    <a:latin typeface="Times New Roman" panose="02020603050405020304" pitchFamily="18" charset="0"/>
                    <a:cs typeface="Times New Roman" panose="02020603050405020304" pitchFamily="18" charset="0"/>
                  </a:rPr>
                  <a:t>则</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kL</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000">
                  <a:solidFill>
                    <a:prstClr val="black"/>
                  </a:solidFill>
                  <a:latin typeface="Calibri" panose="020F0502020204030204" pitchFamily="34" charset="0"/>
                  <a:cs typeface="Times New Roman" panose="02020603050405020304" pitchFamily="18" charset="0"/>
                </a:endParaRPr>
              </a:p>
              <a:p>
                <a:pPr lvl="0">
                  <a:lnSpc>
                    <a:spcPct val="9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解得</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endParaRPr lang="zh-CN" altLang="zh-CN" sz="1000">
                  <a:solidFill>
                    <a:prstClr val="black"/>
                  </a:solidFill>
                  <a:latin typeface="Calibri" panose="020F0502020204030204" pitchFamily="34" charset="0"/>
                  <a:cs typeface="Times New Roman" panose="02020603050405020304" pitchFamily="18" charset="0"/>
                </a:endParaRPr>
              </a:p>
              <a:p>
                <a:pPr lvl="0">
                  <a:lnSpc>
                    <a:spcPct val="90000"/>
                  </a:lnSpc>
                  <a:tabLst>
                    <a:tab pos="3870960" algn="l"/>
                  </a:tabLst>
                </a:pPr>
                <a:r>
                  <a:rPr lang="zh-CN" altLang="zh-CN" sz="2600" b="1">
                    <a:solidFill>
                      <a:prstClr val="black"/>
                    </a:solidFill>
                    <a:latin typeface="Times New Roman" panose="02020603050405020304" pitchFamily="18" charset="0"/>
                    <a:cs typeface="Times New Roman" panose="02020603050405020304" pitchFamily="18" charset="0"/>
                  </a:rPr>
                  <a:t>所以物块与圆盘能一起匀速转动的角速度取值范围为</a:t>
                </a:r>
                <a14:m>
                  <m:oMath xmlns:m="http://schemas.openxmlformats.org/officeDocument/2006/math">
                    <m:rad>
                      <m:radPr>
                        <m:degHide m:val="on"/>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𝟔</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solidFill>
                      <a:prstClr val="black"/>
                    </a:solidFill>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𝒎</m:t>
                            </m:r>
                          </m:den>
                        </m:f>
                      </m:e>
                    </m:rad>
                  </m:oMath>
                </a14:m>
                <a:r>
                  <a:rPr lang="zh-CN" altLang="zh-CN" sz="2600">
                    <a:solidFill>
                      <a:prstClr val="black"/>
                    </a:solidFill>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solidFill>
                    <a:prstClr val="black"/>
                  </a:solidFill>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182930" y="3801036"/>
                <a:ext cx="10598222" cy="2487516"/>
              </a:xfrm>
              <a:prstGeom prst="rect">
                <a:avLst/>
              </a:prstGeom>
              <a:blipFill rotWithShape="0">
                <a:blip r:embed="rId4"/>
                <a:stretch>
                  <a:fillRect l="-748" t="-318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1807729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blinds(horizontal)">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blinds(horizontal)">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blinds(horizontal)">
                                      <p:cBhvr>
                                        <p:cTn id="3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常见的两种临界极值问题</a:t>
            </a:r>
            <a:endParaRPr lang="zh-CN" altLang="zh-CN" sz="1000">
              <a:latin typeface="Calibri" panose="020F0502020204030204" pitchFamily="34" charset="0"/>
              <a:cs typeface="Times New Roman" panose="02020603050405020304" pitchFamily="18" charset="0"/>
            </a:endParaRPr>
          </a:p>
        </p:txBody>
      </p:sp>
      <p:sp>
        <p:nvSpPr>
          <p:cNvPr id="4" name="矩形 3"/>
          <p:cNvSpPr/>
          <p:nvPr/>
        </p:nvSpPr>
        <p:spPr>
          <a:xfrm>
            <a:off x="259015" y="1262104"/>
            <a:ext cx="11810444" cy="3660145"/>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与摩擦力有关的临界极值问题</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物体间恰好不发生相对滑动的临界条件是物体间的静摩擦力恰好达到最大静摩擦力</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与弹力有关的临界极值问题</a:t>
            </a:r>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压力、支持力的临界条件是物体间的弹力恰好为零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绳上拉力的临界条件是绳恰好拉直且其上无弹力或绳上拉力恰好为最大承受力等</a:t>
            </a:r>
            <a:r>
              <a:rPr lang="zh-CN" altLang="zh-CN" sz="2600">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389" y="634297"/>
                <a:ext cx="6666688" cy="6096635"/>
              </a:xfrm>
              <a:prstGeom prst="rect">
                <a:avLst/>
              </a:prstGeom>
            </p:spPr>
            <p:txBody>
              <a:bodyPr wrap="square" lIns="121898" tIns="60948" rIns="121898" bIns="60948">
                <a:spAutoFit/>
              </a:bodyPr>
              <a:lstStyle/>
              <a:p>
                <a:pPr marL="355600" indent="-355600">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solidFill>
                      <a:srgbClr val="0000FF"/>
                    </a:solidFill>
                    <a:effectLst/>
                    <a:latin typeface="宋体" panose="02010600030101010101" pitchFamily="2" charset="-122"/>
                    <a:ea typeface="微软雅黑" panose="020B0503020204020204" pitchFamily="34" charset="-122"/>
                    <a:cs typeface="Times New Roman" panose="02020603050405020304" pitchFamily="18" charset="0"/>
                  </a:rPr>
                  <a:t> </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在水平面上放置一个半径为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的圆盘</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圆盘上放置两个可视为质点的物体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在圆盘中心</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之间用长为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的轻绳连接</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的质量为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的质量为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且它们和圆盘间的动摩擦因数相同</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现圆盘绕通过圆心的轴从静止缓慢加速转动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当角速度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恰好与圆盘发生相对滑动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如果把物体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沿直径放置在圆盘上</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此时物体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到圆心的距离为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然后再次让圆盘绕通过圆心的轴从静止缓慢加速转动</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当角速度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也恰好与圆盘发生相对滑动</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设最大静摩擦力等于滑动摩擦力</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的大小为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389" y="634297"/>
                <a:ext cx="6666688" cy="6096635"/>
              </a:xfrm>
              <a:prstGeom prst="rect">
                <a:avLst/>
              </a:prstGeom>
              <a:blipFill rotWithShape="0">
                <a:blip r:embed="rId2"/>
                <a:stretch>
                  <a:fillRect l="-1188" t="-900" r="-2011"/>
                </a:stretch>
              </a:blipFill>
            </p:spPr>
            <p:txBody>
              <a:bodyPr/>
              <a:lstStyle/>
              <a:p>
                <a:r>
                  <a:rPr lang="zh-CN" altLang="en-US">
                    <a:noFill/>
                  </a:rPr>
                  <a:t> </a:t>
                </a:r>
              </a:p>
            </p:txBody>
          </p:sp>
        </mc:Fallback>
      </mc:AlternateContent>
      <p:sp>
        <p:nvSpPr>
          <p:cNvPr id="6" name="TextBox 1"/>
          <p:cNvSpPr txBox="1"/>
          <p:nvPr/>
        </p:nvSpPr>
        <p:spPr>
          <a:xfrm>
            <a:off x="4456588" y="5899380"/>
            <a:ext cx="503891" cy="553998"/>
          </a:xfrm>
          <a:prstGeom prst="rect">
            <a:avLst/>
          </a:prstGeom>
          <a:noFill/>
        </p:spPr>
        <p:txBody>
          <a:bodyPr wrap="square" rtlCol="0">
            <a:spAutoFit/>
          </a:bodyPr>
          <a:lstStyle/>
          <a:p>
            <a:r>
              <a:rPr lang="en-US" altLang="zh-CN" sz="3000" b="1" smtClean="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4" name="image28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98837" y="836676"/>
            <a:ext cx="5445125" cy="2781300"/>
          </a:xfrm>
          <a:prstGeom prst="rect">
            <a:avLst/>
          </a:prstGeom>
          <a:solidFill>
            <a:scrgbClr r="0" g="0" b="0">
              <a:alpha val="0"/>
            </a:scrgbClr>
          </a:solidFill>
          <a:ln>
            <a:noFill/>
          </a:ln>
        </p:spPr>
      </p:pic>
      <mc:AlternateContent xmlns:mc="http://schemas.openxmlformats.org/markup-compatibility/2006" xmlns:a14="http://schemas.microsoft.com/office/drawing/2010/main">
        <mc:Choice Requires="a14">
          <p:sp>
            <p:nvSpPr>
              <p:cNvPr id="5" name="矩形 4"/>
              <p:cNvSpPr/>
              <p:nvPr/>
            </p:nvSpPr>
            <p:spPr>
              <a:xfrm>
                <a:off x="7379499" y="3754247"/>
                <a:ext cx="4548436" cy="2051050"/>
              </a:xfrm>
              <a:prstGeom prst="rect">
                <a:avLst/>
              </a:prstGeom>
            </p:spPr>
            <p:txBody>
              <a:bodyPr wrap="square" lIns="121898" tIns="60948" rIns="121898" bIns="60948">
                <a:spAutoFit/>
              </a:bodyPr>
              <a:lstStyle/>
              <a:p>
                <a:pPr>
                  <a:lnSpc>
                    <a:spcPct val="150000"/>
                  </a:lnSpc>
                  <a:spcAft>
                    <a:spcPts val="0"/>
                  </a:spcAft>
                  <a:tabLst>
                    <a:tab pos="387096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𝟔</m:t>
                        </m:r>
                      </m:den>
                    </m:f>
                  </m:oMath>
                </a14:m>
                <a:endParaRPr lang="zh-CN" altLang="zh-CN" sz="1000">
                  <a:latin typeface="Calibri" panose="020F0502020204030204" pitchFamily="34" charset="0"/>
                  <a:cs typeface="Times New Roman" panose="02020603050405020304" pitchFamily="18" charset="0"/>
                </a:endParaRPr>
              </a:p>
              <a:p>
                <a:pPr>
                  <a:lnSpc>
                    <a:spcPct val="150000"/>
                  </a:lnSpc>
                  <a:spcAft>
                    <a:spcPts val="0"/>
                  </a:spcAft>
                  <a:tabLst>
                    <a:tab pos="387096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smtClean="0">
                    <a:effectLst/>
                    <a:latin typeface="Times New Roman" panose="02020603050405020304" pitchFamily="18" charset="0"/>
                    <a:ea typeface="微软雅黑" panose="020B0503020204020204" pitchFamily="34" charset="-122"/>
                    <a:cs typeface="Times New Roman" panose="02020603050405020304" pitchFamily="18" charset="0"/>
                  </a:rPr>
                  <a:t>             D.1</a:t>
                </a:r>
                <a:endParaRPr lang="zh-CN" altLang="zh-CN" sz="100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7379499" y="3754247"/>
                <a:ext cx="4548436" cy="2051050"/>
              </a:xfrm>
              <a:prstGeom prst="rect">
                <a:avLst/>
              </a:prstGeom>
              <a:blipFill rotWithShape="0">
                <a:blip r:embed="rId4"/>
                <a:stretch>
                  <a:fillRect l="-174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106615" y="3699470"/>
                <a:ext cx="11810444" cy="2160632"/>
              </a:xfrm>
              <a:prstGeom prst="rect">
                <a:avLst/>
              </a:prstGeom>
            </p:spPr>
            <p:txBody>
              <a:bodyPr wrap="square" lIns="121898" tIns="60948" rIns="121898" bIns="60948">
                <a:spAutoFit/>
              </a:bodyPr>
              <a:lstStyle/>
              <a:p>
                <a:pPr>
                  <a:spcAft>
                    <a:spcPts val="0"/>
                  </a:spcAft>
                  <a:tabLst>
                    <a:tab pos="387096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a:t>
                </a:r>
                <a:r>
                  <a:rPr lang="zh-CN" altLang="zh-CN" sz="2600">
                    <a:solidFill>
                      <a:srgbClr val="0000FF"/>
                    </a:solidFill>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cs typeface="Times New Roman" panose="02020603050405020304" pitchFamily="18" charset="0"/>
                  </a:rPr>
                  <a:t>题图甲中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恰好相对圆盘发生滑动时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题图乙中</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恰好相对圆盘发生滑动时</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14:m>
                  <m:oMath xmlns:m="http://schemas.openxmlformats.org/officeDocument/2006/math">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ω</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𝝁</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den>
                        </m:f>
                      </m:e>
                    </m:rad>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𝝎</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宋体" panose="02010600030101010101" pitchFamily="2" charset="-122"/>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zh-CN" altLang="zh-CN" sz="2600">
                    <a:effectLst/>
                    <a:latin typeface="宋体" panose="02010600030101010101" pitchFamily="2" charset="-122"/>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106615" y="3699470"/>
                <a:ext cx="11810444" cy="2160632"/>
              </a:xfrm>
              <a:prstGeom prst="rect">
                <a:avLst/>
              </a:prstGeom>
              <a:blipFill rotWithShape="0">
                <a:blip r:embed="rId2"/>
                <a:stretch>
                  <a:fillRect l="-671" t="-2260" r="-413"/>
                </a:stretch>
              </a:blipFill>
            </p:spPr>
            <p:txBody>
              <a:bodyPr/>
              <a:lstStyle/>
              <a:p>
                <a:r>
                  <a:rPr lang="zh-CN" altLang="en-US">
                    <a:noFill/>
                  </a:rPr>
                  <a:t> </a:t>
                </a:r>
              </a:p>
            </p:txBody>
          </p:sp>
        </mc:Fallback>
      </mc:AlternateContent>
      <p:pic>
        <p:nvPicPr>
          <p:cNvPr id="4" name="image28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647700"/>
            <a:ext cx="5445125" cy="2781300"/>
          </a:xfrm>
          <a:prstGeom prst="rect">
            <a:avLst/>
          </a:prstGeom>
          <a:solidFill>
            <a:scrgbClr r="0" g="0" b="0">
              <a:alpha val="0"/>
            </a:scrgbClr>
          </a:solidFill>
          <a:ln>
            <a:noFill/>
          </a:ln>
        </p:spPr>
      </p:pic>
    </p:spTree>
    <p:extLst>
      <p:ext uri="{BB962C8B-B14F-4D97-AF65-F5344CB8AC3E}">
        <p14:creationId xmlns:p14="http://schemas.microsoft.com/office/powerpoint/2010/main" val="24225378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614023"/>
            <a:ext cx="11658044" cy="654707"/>
          </a:xfrm>
          <a:prstGeom prst="rect">
            <a:avLst/>
          </a:prstGeom>
        </p:spPr>
        <p:txBody>
          <a:bodyPr wrap="square" lIns="121898" tIns="60948" rIns="121898" bIns="60948">
            <a:spAutoFit/>
          </a:bodyPr>
          <a:lstStyle/>
          <a:p>
            <a:pPr>
              <a:lnSpc>
                <a:spcPct val="150000"/>
              </a:lnSpc>
              <a:spcAft>
                <a:spcPts val="0"/>
              </a:spcAft>
              <a:tabLst>
                <a:tab pos="387096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物块随圆盘转动的几种临界问题分析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最大静摩擦力等于滑动摩擦力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00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104537987"/>
              </p:ext>
            </p:extLst>
          </p:nvPr>
        </p:nvGraphicFramePr>
        <p:xfrm>
          <a:off x="479296" y="1484281"/>
          <a:ext cx="11232611" cy="4605242"/>
        </p:xfrm>
        <a:graphic>
          <a:graphicData uri="http://schemas.openxmlformats.org/drawingml/2006/table">
            <a:tbl>
              <a:tblPr firstRow="1" firstCol="1" bandRow="1"/>
              <a:tblGrid>
                <a:gridCol w="662598"/>
                <a:gridCol w="2351696"/>
                <a:gridCol w="2726117"/>
                <a:gridCol w="2726117"/>
                <a:gridCol w="2766083"/>
              </a:tblGrid>
              <a:tr h="2627012">
                <a:tc>
                  <a:txBody>
                    <a:bodyPr/>
                    <a:lstStyle/>
                    <a:p>
                      <a:pPr>
                        <a:lnSpc>
                          <a:spcPct val="150000"/>
                        </a:lnSpc>
                        <a:spcAft>
                          <a:spcPts val="0"/>
                        </a:spcAft>
                        <a:tabLst>
                          <a:tab pos="3870960" algn="l"/>
                        </a:tabLst>
                      </a:pP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一物块随圆盘</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一起运动</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两物块用轻绳连接</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其中一个位于圆盘中心</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相同</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两物块用轻绳连接</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位于圆盘中心同侧</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相同</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两物块用轻绳连接</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分别位于圆盘中心两侧</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sz="2600">
                          <a:effectLst/>
                          <a:latin typeface="宋体" panose="02010600030101010101" pitchFamily="2" charset="-122"/>
                          <a:ea typeface="微软雅黑" panose="020B0503020204020204" pitchFamily="34" charset="-122"/>
                          <a:cs typeface="Times New Roman" panose="02020603050405020304" pitchFamily="18" charset="0"/>
                        </a:rPr>
                        <a:t>,</a:t>
                      </a:r>
                      <a:r>
                        <a:rPr lang="en-US" sz="2600" i="1">
                          <a:effectLst/>
                          <a:latin typeface="Times New Roman" panose="02020603050405020304" pitchFamily="18" charset="0"/>
                          <a:ea typeface="微软雅黑" panose="020B0503020204020204" pitchFamily="34" charset="-122"/>
                          <a:cs typeface="Times New Roman" panose="02020603050405020304" pitchFamily="18" charset="0"/>
                        </a:rPr>
                        <a:t>μ</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相同</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78230">
                <a:tc>
                  <a:txBody>
                    <a:bodyPr/>
                    <a:lstStyle/>
                    <a:p>
                      <a:pPr>
                        <a:lnSpc>
                          <a:spcPct val="150000"/>
                        </a:lnSpc>
                        <a:spcAft>
                          <a:spcPts val="0"/>
                        </a:spcAft>
                        <a:tabLst>
                          <a:tab pos="387096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情境图</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387096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26670" marR="26670" marT="14605" marB="1460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8" name="image438.jpeg"/>
          <p:cNvPicPr>
            <a:picLocks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42612" y="4293108"/>
            <a:ext cx="2066925" cy="1704975"/>
          </a:xfrm>
          <a:prstGeom prst="rect">
            <a:avLst/>
          </a:prstGeom>
          <a:solidFill>
            <a:srgbClr val="000000">
              <a:alpha val="0"/>
            </a:srgbClr>
          </a:solidFill>
        </p:spPr>
      </p:pic>
      <p:pic>
        <p:nvPicPr>
          <p:cNvPr id="1027" name="image439.jpeg"/>
          <p:cNvPicPr>
            <a:picLocks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8909" y="4293108"/>
            <a:ext cx="2066925" cy="1704975"/>
          </a:xfrm>
          <a:prstGeom prst="rect">
            <a:avLst/>
          </a:prstGeom>
          <a:solidFill>
            <a:srgbClr val="000000">
              <a:alpha val="0"/>
            </a:srgbClr>
          </a:solidFill>
        </p:spPr>
      </p:pic>
      <p:pic>
        <p:nvPicPr>
          <p:cNvPr id="1026" name="image440.jpeg"/>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42993" y="4295309"/>
            <a:ext cx="2066925" cy="1704975"/>
          </a:xfrm>
          <a:prstGeom prst="rect">
            <a:avLst/>
          </a:prstGeom>
          <a:solidFill>
            <a:srgbClr val="000000">
              <a:alpha val="0"/>
            </a:srgbClr>
          </a:solidFill>
        </p:spPr>
      </p:pic>
      <p:pic>
        <p:nvPicPr>
          <p:cNvPr id="1025" name="image441.jpeg"/>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5611" y="4188333"/>
            <a:ext cx="2066925" cy="1809750"/>
          </a:xfrm>
          <a:prstGeom prst="rect">
            <a:avLst/>
          </a:prstGeom>
          <a:solidFill>
            <a:srgbClr val="000000">
              <a:alpha val="0"/>
            </a:srgbClr>
          </a:solidFill>
        </p:spPr>
      </p:pic>
    </p:spTree>
    <p:extLst>
      <p:ext uri="{BB962C8B-B14F-4D97-AF65-F5344CB8AC3E}">
        <p14:creationId xmlns:p14="http://schemas.microsoft.com/office/powerpoint/2010/main" val="24615738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B7E8BD"/>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TotalTime>
  <Words>3132</Words>
  <Application>Microsoft Office PowerPoint</Application>
  <PresentationFormat>自定义</PresentationFormat>
  <Paragraphs>265</Paragraphs>
  <Slides>58</Slides>
  <Notes>2</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58</vt:i4>
      </vt:variant>
    </vt:vector>
  </HeadingPairs>
  <TitlesOfParts>
    <vt:vector size="75" baseType="lpstr">
      <vt:lpstr>等线</vt:lpstr>
      <vt:lpstr>方正黑体_GBK</vt:lpstr>
      <vt:lpstr>方正楷体_GBK</vt:lpstr>
      <vt:lpstr>黑体</vt:lpstr>
      <vt:lpstr>华文细黑</vt:lpstr>
      <vt:lpstr>宋体</vt:lpstr>
      <vt:lpstr>微软雅黑</vt:lpstr>
      <vt:lpstr>Arial</vt:lpstr>
      <vt:lpstr>Book Antiqua</vt:lpstr>
      <vt:lpstr>Calibri</vt:lpstr>
      <vt:lpstr>Calibri Light</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68</cp:revision>
  <dcterms:created xsi:type="dcterms:W3CDTF">2024-01-15T03:14:15Z</dcterms:created>
  <dcterms:modified xsi:type="dcterms:W3CDTF">2026-03-30T00:46:12Z</dcterms:modified>
</cp:coreProperties>
</file>