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handoutMasterIdLst>
    <p:handoutMasterId r:id="rId54"/>
  </p:handoutMasterIdLst>
  <p:sldIdLst>
    <p:sldId id="340" r:id="rId2"/>
    <p:sldId id="257" r:id="rId3"/>
    <p:sldId id="341" r:id="rId4"/>
    <p:sldId id="355" r:id="rId5"/>
    <p:sldId id="356" r:id="rId6"/>
    <p:sldId id="357" r:id="rId7"/>
    <p:sldId id="492" r:id="rId8"/>
    <p:sldId id="359" r:id="rId9"/>
    <p:sldId id="493" r:id="rId10"/>
    <p:sldId id="579" r:id="rId11"/>
    <p:sldId id="494" r:id="rId12"/>
    <p:sldId id="495" r:id="rId13"/>
    <p:sldId id="367" r:id="rId14"/>
    <p:sldId id="501" r:id="rId15"/>
    <p:sldId id="502" r:id="rId16"/>
    <p:sldId id="580" r:id="rId17"/>
    <p:sldId id="504" r:id="rId18"/>
    <p:sldId id="505" r:id="rId19"/>
    <p:sldId id="508" r:id="rId20"/>
    <p:sldId id="509" r:id="rId21"/>
    <p:sldId id="378" r:id="rId22"/>
    <p:sldId id="519" r:id="rId23"/>
    <p:sldId id="520" r:id="rId24"/>
    <p:sldId id="522" r:id="rId25"/>
    <p:sldId id="524" r:id="rId26"/>
    <p:sldId id="400" r:id="rId27"/>
    <p:sldId id="402" r:id="rId28"/>
    <p:sldId id="403" r:id="rId29"/>
    <p:sldId id="404" r:id="rId30"/>
    <p:sldId id="405" r:id="rId31"/>
    <p:sldId id="406" r:id="rId32"/>
    <p:sldId id="407" r:id="rId33"/>
    <p:sldId id="408" r:id="rId34"/>
    <p:sldId id="409" r:id="rId35"/>
    <p:sldId id="410" r:id="rId36"/>
    <p:sldId id="411" r:id="rId37"/>
    <p:sldId id="412" r:id="rId38"/>
    <p:sldId id="413" r:id="rId39"/>
    <p:sldId id="414" r:id="rId40"/>
    <p:sldId id="415" r:id="rId41"/>
    <p:sldId id="416" r:id="rId42"/>
    <p:sldId id="417" r:id="rId43"/>
    <p:sldId id="418" r:id="rId44"/>
    <p:sldId id="419" r:id="rId45"/>
    <p:sldId id="420" r:id="rId46"/>
    <p:sldId id="421" r:id="rId47"/>
    <p:sldId id="581" r:id="rId48"/>
    <p:sldId id="422" r:id="rId49"/>
    <p:sldId id="582" r:id="rId50"/>
    <p:sldId id="583" r:id="rId51"/>
    <p:sldId id="428" r:id="rId52"/>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5.xml"/><Relationship Id="rId13" Type="http://schemas.openxmlformats.org/officeDocument/2006/relationships/slide" Target="../slides/slide45.xml"/><Relationship Id="rId3" Type="http://schemas.openxmlformats.org/officeDocument/2006/relationships/slide" Target="../slides/slide39.xml"/><Relationship Id="rId7" Type="http://schemas.openxmlformats.org/officeDocument/2006/relationships/slide" Target="../slides/slide33.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1.xml"/><Relationship Id="rId11" Type="http://schemas.openxmlformats.org/officeDocument/2006/relationships/slide" Target="../slides/slide43.xml"/><Relationship Id="rId5" Type="http://schemas.openxmlformats.org/officeDocument/2006/relationships/slide" Target="../slides/slide29.xml"/><Relationship Id="rId10" Type="http://schemas.openxmlformats.org/officeDocument/2006/relationships/slide" Target="../slides/slide41.xml"/><Relationship Id="rId4" Type="http://schemas.openxmlformats.org/officeDocument/2006/relationships/slide" Target="../slides/slide27.xml"/><Relationship Id="rId9" Type="http://schemas.openxmlformats.org/officeDocument/2006/relationships/slide" Target="../slides/slide37.xml"/><Relationship Id="rId14" Type="http://schemas.openxmlformats.org/officeDocument/2006/relationships/slide" Target="../slides/slide4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406501" y="20619"/>
            <a:ext cx="800219" cy="461665"/>
          </a:xfrm>
          <a:prstGeom prst="rect">
            <a:avLst/>
          </a:prstGeom>
          <a:noFill/>
        </p:spPr>
        <p:txBody>
          <a:bodyPr wrap="none" rtlCol="0">
            <a:spAutoFit/>
          </a:bodyPr>
          <a:lstStyle/>
          <a:p>
            <a:r>
              <a:rPr lang="zh-CN" altLang="en-US" sz="2400" b="1"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20" name="圆角矩形 19">
            <a:hlinkClick r:id="rId14" action="ppaction://hlinksldjump"/>
          </p:cNvPr>
          <p:cNvSpPr/>
          <p:nvPr userDrawn="1"/>
        </p:nvSpPr>
        <p:spPr>
          <a:xfrm>
            <a:off x="8112716" y="646189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11</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00.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7.xml"/><Relationship Id="rId7" Type="http://schemas.openxmlformats.org/officeDocument/2006/relationships/slide" Target="slide13.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 Id="rId9" Type="http://schemas.openxmlformats.org/officeDocument/2006/relationships/slide" Target="slide21.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60.jpeg"/><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272960" y="5157216"/>
            <a:ext cx="7363548"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专题强化八　卫星运动的三类问题</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894824" y="675241"/>
                <a:ext cx="7333356" cy="5758540"/>
              </a:xfrm>
              <a:prstGeom prst="rect">
                <a:avLst/>
              </a:prstGeom>
            </p:spPr>
            <p:txBody>
              <a:bodyPr wrap="square" lIns="121898" tIns="60948" rIns="121898" bIns="60948">
                <a:spAutoFit/>
              </a:bodyPr>
              <a:lstStyle/>
              <a:p>
                <a:pPr lvl="0">
                  <a:lnSpc>
                    <a:spcPct val="15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上</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solidFill>
                      <a:prstClr val="black"/>
                    </a:solidFill>
                    <a:latin typeface="Times New Roman" panose="02020603050405020304" pitchFamily="18" charset="0"/>
                    <a:cs typeface="Times New Roman" panose="02020603050405020304" pitchFamily="18" charset="0"/>
                  </a:rPr>
                  <a:t>点速度</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天问三号在轨道</a:t>
                </a:r>
                <a:r>
                  <a:rPr lang="zh-CN" altLang="zh-CN" sz="2600">
                    <a:solidFill>
                      <a:prstClr val="black"/>
                    </a:solidFill>
                    <a:latin typeface="宋体" panose="02010600030101010101" pitchFamily="2" charset="-122"/>
                    <a:ea typeface="微软雅黑" panose="020B0503020204020204" pitchFamily="34" charset="-122"/>
                    <a:cs typeface="宋体" panose="02010600030101010101" pitchFamily="2" charset="-122"/>
                  </a:rPr>
                  <a:t>Ⅰ</a:t>
                </a:r>
                <a:r>
                  <a:rPr lang="zh-CN" altLang="zh-CN" sz="2600" b="1">
                    <a:solidFill>
                      <a:prstClr val="black"/>
                    </a:solidFill>
                    <a:latin typeface="Times New Roman" panose="02020603050405020304" pitchFamily="18" charset="0"/>
                    <a:cs typeface="Times New Roman" panose="02020603050405020304" pitchFamily="18" charset="0"/>
                  </a:rPr>
                  <a:t>和轨道</a:t>
                </a:r>
                <a:r>
                  <a:rPr lang="zh-CN" altLang="zh-CN" sz="2600">
                    <a:solidFill>
                      <a:prstClr val="black"/>
                    </a:solidFill>
                    <a:latin typeface="宋体" panose="02010600030101010101" pitchFamily="2" charset="-122"/>
                    <a:ea typeface="微软雅黑" panose="020B0503020204020204" pitchFamily="34" charset="-122"/>
                    <a:cs typeface="宋体" panose="02010600030101010101" pitchFamily="2" charset="-122"/>
                  </a:rPr>
                  <a:t>Ⅲ</a:t>
                </a:r>
                <a:r>
                  <a:rPr lang="zh-CN" altLang="zh-CN" sz="2600" b="1">
                    <a:solidFill>
                      <a:prstClr val="black"/>
                    </a:solidFill>
                    <a:latin typeface="Times New Roman" panose="02020603050405020304" pitchFamily="18" charset="0"/>
                    <a:cs typeface="Times New Roman" panose="02020603050405020304" pitchFamily="18" charset="0"/>
                  </a:rPr>
                  <a:t>上均绕太阳做圆周运动</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其线速度满足</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解得</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𝑮𝑴</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轨道</a:t>
                </a:r>
                <a:r>
                  <a:rPr lang="zh-CN" altLang="zh-CN" sz="2600">
                    <a:solidFill>
                      <a:prstClr val="black"/>
                    </a:solidFill>
                    <a:latin typeface="宋体" panose="02010600030101010101" pitchFamily="2" charset="-122"/>
                    <a:ea typeface="微软雅黑" panose="020B0503020204020204" pitchFamily="34" charset="-122"/>
                    <a:cs typeface="宋体" panose="02010600030101010101" pitchFamily="2" charset="-122"/>
                  </a:rPr>
                  <a:t>Ⅲ</a:t>
                </a:r>
                <a:r>
                  <a:rPr lang="zh-CN" altLang="zh-CN" sz="2600" b="1">
                    <a:solidFill>
                      <a:prstClr val="black"/>
                    </a:solidFill>
                    <a:latin typeface="Times New Roman" panose="02020603050405020304" pitchFamily="18" charset="0"/>
                    <a:cs typeface="Times New Roman" panose="02020603050405020304" pitchFamily="18" charset="0"/>
                  </a:rPr>
                  <a:t>半径大</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则天问三号在轨道</a:t>
                </a:r>
                <a:r>
                  <a:rPr lang="zh-CN" altLang="zh-CN" sz="2600">
                    <a:solidFill>
                      <a:prstClr val="black"/>
                    </a:solidFill>
                    <a:latin typeface="宋体" panose="02010600030101010101" pitchFamily="2" charset="-122"/>
                    <a:ea typeface="微软雅黑" panose="020B0503020204020204" pitchFamily="34" charset="-122"/>
                    <a:cs typeface="宋体" panose="02010600030101010101" pitchFamily="2" charset="-122"/>
                  </a:rPr>
                  <a:t>Ⅲ</a:t>
                </a:r>
                <a:r>
                  <a:rPr lang="zh-CN" altLang="zh-CN" sz="2600" b="1">
                    <a:solidFill>
                      <a:prstClr val="black"/>
                    </a:solidFill>
                    <a:latin typeface="Times New Roman" panose="02020603050405020304" pitchFamily="18" charset="0"/>
                    <a:cs typeface="Times New Roman" panose="02020603050405020304" pitchFamily="18" charset="0"/>
                  </a:rPr>
                  <a:t>上运行的速度小于在轨道</a:t>
                </a:r>
                <a:r>
                  <a:rPr lang="zh-CN" altLang="zh-CN" sz="2600">
                    <a:solidFill>
                      <a:prstClr val="black"/>
                    </a:solidFill>
                    <a:latin typeface="宋体" panose="02010600030101010101" pitchFamily="2" charset="-122"/>
                    <a:ea typeface="微软雅黑" panose="020B0503020204020204" pitchFamily="34" charset="-122"/>
                    <a:cs typeface="宋体" panose="02010600030101010101" pitchFamily="2" charset="-122"/>
                  </a:rPr>
                  <a:t>Ⅰ</a:t>
                </a:r>
                <a:r>
                  <a:rPr lang="zh-CN" altLang="zh-CN" sz="2600" b="1">
                    <a:solidFill>
                      <a:prstClr val="black"/>
                    </a:solidFill>
                    <a:latin typeface="Times New Roman" panose="02020603050405020304" pitchFamily="18" charset="0"/>
                    <a:cs typeface="Times New Roman" panose="02020603050405020304" pitchFamily="18" charset="0"/>
                  </a:rPr>
                  <a:t>上运行的速度</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综上可知</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天问三号在轨道</a:t>
                </a:r>
                <a:r>
                  <a:rPr lang="zh-CN" altLang="zh-CN" sz="2600">
                    <a:solidFill>
                      <a:prstClr val="black"/>
                    </a:solidFill>
                    <a:latin typeface="宋体" panose="02010600030101010101" pitchFamily="2" charset="-122"/>
                    <a:ea typeface="微软雅黑" panose="020B0503020204020204" pitchFamily="34" charset="-122"/>
                    <a:cs typeface="宋体" panose="02010600030101010101" pitchFamily="2" charset="-122"/>
                  </a:rPr>
                  <a:t>Ⅱ</a:t>
                </a:r>
                <a:r>
                  <a:rPr lang="zh-CN" altLang="zh-CN" sz="2600" b="1">
                    <a:solidFill>
                      <a:prstClr val="black"/>
                    </a:solidFill>
                    <a:latin typeface="Times New Roman" panose="02020603050405020304" pitchFamily="18" charset="0"/>
                    <a:cs typeface="Times New Roman" panose="02020603050405020304" pitchFamily="18" charset="0"/>
                  </a:rPr>
                  <a:t>上</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solidFill>
                      <a:prstClr val="black"/>
                    </a:solidFill>
                    <a:latin typeface="Times New Roman" panose="02020603050405020304" pitchFamily="18" charset="0"/>
                    <a:cs typeface="Times New Roman" panose="02020603050405020304" pitchFamily="18" charset="0"/>
                  </a:rPr>
                  <a:t>点处运行速度最大</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solidFill>
                      <a:prstClr val="black"/>
                    </a:solidFill>
                    <a:latin typeface="Times New Roman" panose="02020603050405020304" pitchFamily="18" charset="0"/>
                    <a:cs typeface="Times New Roman" panose="02020603050405020304" pitchFamily="18" charset="0"/>
                  </a:rPr>
                  <a:t>正确</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天体表面的重力加速度</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又</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代入得</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𝑮</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因此</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baseline="-25000">
                    <a:solidFill>
                      <a:prstClr val="black"/>
                    </a:solidFill>
                    <a:latin typeface="Times New Roman" panose="02020603050405020304" pitchFamily="18" charset="0"/>
                    <a:cs typeface="Times New Roman" panose="02020603050405020304" pitchFamily="18" charset="0"/>
                  </a:rPr>
                  <a:t>火</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𝟕</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𝟐𝟎</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solidFill>
                      <a:prstClr val="black"/>
                    </a:solidFill>
                    <a:latin typeface="Times New Roman" panose="02020603050405020304" pitchFamily="18" charset="0"/>
                    <a:cs typeface="Times New Roman" panose="02020603050405020304" pitchFamily="18" charset="0"/>
                  </a:rPr>
                  <a:t>错误</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894824" y="675241"/>
                <a:ext cx="7333356" cy="5758540"/>
              </a:xfrm>
              <a:prstGeom prst="rect">
                <a:avLst/>
              </a:prstGeom>
              <a:blipFill rotWithShape="0">
                <a:blip r:embed="rId2"/>
                <a:stretch>
                  <a:fillRect l="-1081" r="-748"/>
                </a:stretch>
              </a:blipFill>
            </p:spPr>
            <p:txBody>
              <a:bodyPr/>
              <a:lstStyle/>
              <a:p>
                <a:r>
                  <a:rPr lang="zh-CN" altLang="en-US">
                    <a:noFill/>
                  </a:rPr>
                  <a:t> </a:t>
                </a:r>
              </a:p>
            </p:txBody>
          </p:sp>
        </mc:Fallback>
      </mc:AlternateContent>
      <p:pic>
        <p:nvPicPr>
          <p:cNvPr id="4" name="image36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22201" y="836676"/>
            <a:ext cx="2773680" cy="2609850"/>
          </a:xfrm>
          <a:prstGeom prst="rect">
            <a:avLst/>
          </a:prstGeom>
          <a:solidFill>
            <a:scrgbClr r="0" g="0" b="0">
              <a:alpha val="0"/>
            </a:scrgbClr>
          </a:solidFill>
          <a:ln>
            <a:noFill/>
          </a:ln>
        </p:spPr>
      </p:pic>
    </p:spTree>
    <p:extLst>
      <p:ext uri="{BB962C8B-B14F-4D97-AF65-F5344CB8AC3E}">
        <p14:creationId xmlns:p14="http://schemas.microsoft.com/office/powerpoint/2010/main" val="32057033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72352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北京时间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神舟二十一号载人飞船升空约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后采用快速交会对接模式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成功与中国空间站天和核心舱前向端口完成对接形成三船三舱组合体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5231098" y="1822163"/>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4" name="矩形 3"/>
          <p:cNvSpPr/>
          <p:nvPr/>
        </p:nvSpPr>
        <p:spPr>
          <a:xfrm>
            <a:off x="313412" y="2408446"/>
            <a:ext cx="10736767" cy="292385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为实现对接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两者运行速度的大小都应介于第一宇宙速度和第二宇宙速度之间</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为实现对接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应先让飞船和天和核心舱处于同一轨道上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然后点火加速</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若对接前飞船在较低轨道上做匀速圆周运动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对接后飞船速度和运行周期都变大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若对接前飞船在较低轨道上做匀速圆周运动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对接后飞船机械能和运行周期都变大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两者运行速度的大小都应小于第一宇宙速度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为实现对接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应先让飞船处于较低轨道上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然后点火加速到高轨道实现对接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对接后飞船轨道变高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速度变小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运行周期变大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机械能变大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187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双星或多星模型</a:t>
            </a:r>
            <a:endParaRPr lang="zh-CN" altLang="zh-CN" sz="1800" b="1" kern="1400" dirty="0">
              <a:effectLst/>
              <a:latin typeface="Cambria"/>
              <a:ea typeface="宋体"/>
              <a:cs typeface="Times New Roman"/>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双星模型</a:t>
            </a:r>
            <a:endParaRPr lang="zh-CN" altLang="zh-CN" sz="1000">
              <a:latin typeface="Calibri" panose="020F0502020204030204" pitchFamily="34" charset="0"/>
              <a:cs typeface="Times New Roman" panose="02020603050405020304" pitchFamily="18" charset="0"/>
            </a:endParaRPr>
          </a:p>
        </p:txBody>
      </p:sp>
      <p:pic>
        <p:nvPicPr>
          <p:cNvPr id="4" name="image36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10314" y="2677668"/>
            <a:ext cx="2669540" cy="26955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292875" y="1957755"/>
                <a:ext cx="7962601" cy="3846563"/>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定义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绕公共圆心转动的两个星体组成的系统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我们称之为双星系统</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特点</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各自所需的向心力由彼此间的万有引力提供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两颗星的周期、角速度相同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92875" y="1957755"/>
                <a:ext cx="7962601" cy="3846563"/>
              </a:xfrm>
              <a:prstGeom prst="rect">
                <a:avLst/>
              </a:prstGeom>
              <a:blipFill rotWithShape="0">
                <a:blip r:embed="rId3"/>
                <a:stretch>
                  <a:fillRect l="-995" b="-459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836527"/>
                <a:ext cx="8066692" cy="429352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两颗星的轨道半径与它们之间的距离关系为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④</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两颗星到圆心的距离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与星体质量成反比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⑤</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双星的运动周期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e>
                    </m:rad>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⑥</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双星的总质量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836527"/>
                <a:ext cx="8066692" cy="4293523"/>
              </a:xfrm>
              <a:prstGeom prst="rect">
                <a:avLst/>
              </a:prstGeom>
              <a:blipFill rotWithShape="0">
                <a:blip r:embed="rId2"/>
                <a:stretch>
                  <a:fillRect l="-983" r="-2797" b="-142"/>
                </a:stretch>
              </a:blipFill>
            </p:spPr>
            <p:txBody>
              <a:bodyPr/>
              <a:lstStyle/>
              <a:p>
                <a:r>
                  <a:rPr lang="zh-CN" altLang="en-US">
                    <a:noFill/>
                  </a:rPr>
                  <a:t> </a:t>
                </a:r>
              </a:p>
            </p:txBody>
          </p:sp>
        </mc:Fallback>
      </mc:AlternateContent>
      <p:pic>
        <p:nvPicPr>
          <p:cNvPr id="4" name="image3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6341" y="1052703"/>
            <a:ext cx="2669540" cy="2695575"/>
          </a:xfrm>
          <a:prstGeom prst="rect">
            <a:avLst/>
          </a:prstGeom>
          <a:solidFill>
            <a:scrgbClr r="0" g="0" b="0">
              <a:alpha val="0"/>
            </a:scrgbClr>
          </a:solidFill>
          <a:ln>
            <a:noFill/>
          </a:ln>
        </p:spPr>
      </p:pic>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多星模型</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305661"/>
            <a:ext cx="11810444"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所研究星体所受万有引力的合力提供其做圆周运动的向心力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除中央星体外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各星体的角速度和周期相同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常见的多星模型及规律如下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4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2996946"/>
            <a:ext cx="1986915" cy="1444625"/>
          </a:xfrm>
          <a:prstGeom prst="rect">
            <a:avLst/>
          </a:prstGeom>
          <a:solidFill>
            <a:scrgbClr r="0" g="0" b="0">
              <a:alpha val="0"/>
            </a:scrgbClr>
          </a:solidFill>
          <a:ln>
            <a:noFill/>
          </a:ln>
        </p:spPr>
      </p:pic>
      <p:pic>
        <p:nvPicPr>
          <p:cNvPr id="6" name="image4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14151" y="4725323"/>
            <a:ext cx="1986915" cy="14446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233895801"/>
                  </p:ext>
                </p:extLst>
              </p:nvPr>
            </p:nvGraphicFramePr>
            <p:xfrm>
              <a:off x="478504" y="2780919"/>
              <a:ext cx="10585322" cy="3456432"/>
            </p:xfrm>
            <a:graphic>
              <a:graphicData uri="http://schemas.openxmlformats.org/drawingml/2006/table">
                <a:tbl>
                  <a:tblPr firstRow="1" firstCol="1" bandRow="1"/>
                  <a:tblGrid>
                    <a:gridCol w="1512189"/>
                    <a:gridCol w="4536567"/>
                    <a:gridCol w="4536566"/>
                  </a:tblGrid>
                  <a:tr h="1791906">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常见的</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三星模型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sz="2400" i="1" baseline="-25000">
                              <a:effectLst/>
                              <a:latin typeface="Times New Roman" panose="02020603050405020304" pitchFamily="18" charset="0"/>
                              <a:ea typeface="微软雅黑" panose="020B0503020204020204" pitchFamily="34" charset="-122"/>
                              <a:cs typeface="Times New Roman" panose="02020603050405020304" pitchFamily="18" charset="0"/>
                            </a:rPr>
                            <a:t>向</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64526">
                    <a:tc vMerge="1">
                      <a:txBody>
                        <a:bodyPr/>
                        <a:lstStyle/>
                        <a:p>
                          <a:endParaRPr lang="zh-CN" altLang="en-US"/>
                        </a:p>
                      </a:txBody>
                      <a:tcPr/>
                    </a:tc>
                    <a:tc>
                      <a:txBody>
                        <a:bodyPr/>
                        <a:lstStyle/>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向</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233895801"/>
                  </p:ext>
                </p:extLst>
              </p:nvPr>
            </p:nvGraphicFramePr>
            <p:xfrm>
              <a:off x="478504" y="2780919"/>
              <a:ext cx="10585322" cy="3456432"/>
            </p:xfrm>
            <a:graphic>
              <a:graphicData uri="http://schemas.openxmlformats.org/drawingml/2006/table">
                <a:tbl>
                  <a:tblPr firstRow="1" firstCol="1" bandRow="1"/>
                  <a:tblGrid>
                    <a:gridCol w="1512189"/>
                    <a:gridCol w="4536567"/>
                    <a:gridCol w="4536566"/>
                  </a:tblGrid>
                  <a:tr h="1791906">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常见的</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三星模型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4"/>
                          <a:stretch>
                            <a:fillRect l="-133602" t="-340" r="-403" b="-93878"/>
                          </a:stretch>
                        </a:blipFill>
                      </a:tcPr>
                    </a:tc>
                  </a:tr>
                  <a:tr h="1664526">
                    <a:tc vMerge="1">
                      <a:txBody>
                        <a:bodyPr/>
                        <a:lstStyle/>
                        <a:p>
                          <a:endParaRPr lang="zh-CN" altLang="en-US"/>
                        </a:p>
                      </a:txBody>
                      <a:tcPr/>
                    </a:tc>
                    <a:tc>
                      <a:txBody>
                        <a:bodyPr/>
                        <a:lstStyle/>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4"/>
                          <a:stretch>
                            <a:fillRect l="-133602" t="-107664" r="-403" b="-730"/>
                          </a:stretch>
                        </a:blipFill>
                      </a:tcPr>
                    </a:tc>
                  </a:tr>
                </a:tbl>
              </a:graphicData>
            </a:graphic>
          </p:graphicFrame>
        </mc:Fallback>
      </mc:AlternateContent>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45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2132838"/>
            <a:ext cx="1738630" cy="1703070"/>
          </a:xfrm>
          <a:prstGeom prst="rect">
            <a:avLst/>
          </a:prstGeom>
          <a:solidFill>
            <a:scrgbClr r="0" g="0" b="0">
              <a:alpha val="0"/>
            </a:scrgbClr>
          </a:solidFill>
          <a:ln>
            <a:noFill/>
          </a:ln>
        </p:spPr>
      </p:pic>
      <p:pic>
        <p:nvPicPr>
          <p:cNvPr id="8" name="image45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02715" y="4509135"/>
            <a:ext cx="1635125" cy="12509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graphicFrame>
            <p:nvGraphicFramePr>
              <p:cNvPr id="9" name="表格 8"/>
              <p:cNvGraphicFramePr>
                <a:graphicFrameLocks noGrp="1"/>
              </p:cNvGraphicFramePr>
              <p:nvPr>
                <p:extLst>
                  <p:ext uri="{D42A27DB-BD31-4B8C-83A1-F6EECF244321}">
                    <p14:modId xmlns:p14="http://schemas.microsoft.com/office/powerpoint/2010/main" val="548512170"/>
                  </p:ext>
                </p:extLst>
              </p:nvPr>
            </p:nvGraphicFramePr>
            <p:xfrm>
              <a:off x="478504" y="1484756"/>
              <a:ext cx="10585322" cy="4536567"/>
            </p:xfrm>
            <a:graphic>
              <a:graphicData uri="http://schemas.openxmlformats.org/drawingml/2006/table">
                <a:tbl>
                  <a:tblPr firstRow="1" firstCol="1" bandRow="1"/>
                  <a:tblGrid>
                    <a:gridCol w="2982946"/>
                    <a:gridCol w="3065810"/>
                    <a:gridCol w="4536566"/>
                  </a:tblGrid>
                  <a:tr h="2806862">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常见的</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四星模型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向</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9705">
                    <a:tc vMerge="1">
                      <a:txBody>
                        <a:bodyPr/>
                        <a:lstStyle/>
                        <a:p>
                          <a:endParaRPr lang="zh-CN" altLang="en-US"/>
                        </a:p>
                      </a:txBody>
                      <a:tcPr/>
                    </a:tc>
                    <a:tc>
                      <a:txBody>
                        <a:bodyPr/>
                        <a:lstStyle/>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𝑮𝒎𝑴</m:t>
                                  </m:r>
                                </m:num>
                                <m:den>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ad>
                                                <m:radPr>
                                                  <m:degHide m:val="on"/>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𝟑</m:t>
                                                  </m:r>
                                                </m:e>
                                              </m:rad>
                                            </m:den>
                                          </m:f>
                                        </m:e>
                                      </m:d>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向</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9" name="表格 8"/>
              <p:cNvGraphicFramePr>
                <a:graphicFrameLocks noGrp="1"/>
              </p:cNvGraphicFramePr>
              <p:nvPr>
                <p:extLst>
                  <p:ext uri="{D42A27DB-BD31-4B8C-83A1-F6EECF244321}">
                    <p14:modId xmlns:p14="http://schemas.microsoft.com/office/powerpoint/2010/main" val="548512170"/>
                  </p:ext>
                </p:extLst>
              </p:nvPr>
            </p:nvGraphicFramePr>
            <p:xfrm>
              <a:off x="478504" y="1484756"/>
              <a:ext cx="10585322" cy="4536567"/>
            </p:xfrm>
            <a:graphic>
              <a:graphicData uri="http://schemas.openxmlformats.org/drawingml/2006/table">
                <a:tbl>
                  <a:tblPr firstRow="1" firstCol="1" bandRow="1"/>
                  <a:tblGrid>
                    <a:gridCol w="2982946"/>
                    <a:gridCol w="3065810"/>
                    <a:gridCol w="4536566"/>
                  </a:tblGrid>
                  <a:tr h="2806862">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常见的</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四星模型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4"/>
                          <a:stretch>
                            <a:fillRect l="-133602" t="-217" r="-403" b="-62039"/>
                          </a:stretch>
                        </a:blipFill>
                      </a:tcPr>
                    </a:tc>
                  </a:tr>
                  <a:tr h="1729705">
                    <a:tc vMerge="1">
                      <a:txBody>
                        <a:bodyPr/>
                        <a:lstStyle/>
                        <a:p>
                          <a:endParaRPr lang="zh-CN" altLang="en-US"/>
                        </a:p>
                      </a:txBody>
                      <a:tcPr/>
                    </a:tc>
                    <a:tc>
                      <a:txBody>
                        <a:bodyPr/>
                        <a:lstStyle/>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4"/>
                          <a:stretch>
                            <a:fillRect l="-133602" t="-162676" r="-403" b="-704"/>
                          </a:stretch>
                        </a:blipFill>
                      </a:tcPr>
                    </a:tc>
                  </a:tr>
                </a:tbl>
              </a:graphicData>
            </a:graphic>
          </p:graphicFrame>
        </mc:Fallback>
      </mc:AlternateContent>
    </p:spTree>
    <p:extLst>
      <p:ext uri="{BB962C8B-B14F-4D97-AF65-F5344CB8AC3E}">
        <p14:creationId xmlns:p14="http://schemas.microsoft.com/office/powerpoint/2010/main" val="32552932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福建厦门模拟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宇宙中广泛存在着一种特殊的天体系统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双星系统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某双星系统中的两颗恒星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点做圆周运动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在双星系统外且与系统在同一平面上的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点观测双星运动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测得恒星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连线距离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引力常量为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545025" y="2489399"/>
            <a:ext cx="737747"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3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6658" y="3240024"/>
            <a:ext cx="5175250" cy="27813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69520" y="3134070"/>
                <a:ext cx="5509659" cy="32985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的线速度之比为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的线速度之比为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的质量为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的质量为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69520" y="3134070"/>
                <a:ext cx="5509659" cy="3298507"/>
              </a:xfrm>
              <a:prstGeom prst="rect">
                <a:avLst/>
              </a:prstGeom>
              <a:blipFill rotWithShape="0">
                <a:blip r:embed="rId3"/>
                <a:stretch>
                  <a:fillRect l="-144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6658" y="836676"/>
            <a:ext cx="5175250" cy="27813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69520" y="620649"/>
                <a:ext cx="5509659" cy="562241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该双星系统的周期为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与轨迹中心间的距离为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与轨迹中心间的距离为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由线速度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的线速度之比为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由万有引力提供向心力可知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𝐚</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𝐛</m:t>
                            </m:r>
                          </m:sub>
                        </m:sSub>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𝐚</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𝐛</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69520" y="620649"/>
                <a:ext cx="5509659" cy="5622412"/>
              </a:xfrm>
              <a:prstGeom prst="rect">
                <a:avLst/>
              </a:prstGeom>
              <a:blipFill rotWithShape="0">
                <a:blip r:embed="rId3"/>
                <a:stretch>
                  <a:fillRect l="-1440" r="-553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广东深圳高三阶段考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三颗质量均为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的卫星等间隔分布在同一轨道上绕地球运动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运动的轨道半径为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已知地球质量为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引力常量为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308801" y="256489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3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3541776"/>
            <a:ext cx="2587625" cy="26955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90066" y="3129710"/>
                <a:ext cx="7333356" cy="3604873"/>
              </a:xfrm>
              <a:prstGeom prst="rect">
                <a:avLst/>
              </a:prstGeom>
            </p:spPr>
            <p:txBody>
              <a:bodyPr wrap="square" lIns="121898" tIns="60948" rIns="121898" bIns="60948">
                <a:spAutoFit/>
              </a:bodyPr>
              <a:lstStyle/>
              <a:p>
                <a:pPr>
                  <a:lnSpc>
                    <a:spcPct val="13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地球对每颗卫星的引力大小均为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两颗卫星间引力大小为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每颗卫星所受引力的大小为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每颗卫星运动的速度大小为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90066" y="3129710"/>
                <a:ext cx="7333356" cy="3604873"/>
              </a:xfrm>
              <a:prstGeom prst="rect">
                <a:avLst/>
              </a:prstGeom>
              <a:blipFill rotWithShape="0">
                <a:blip r:embed="rId3"/>
                <a:stretch>
                  <a:fillRect l="-108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275212" y="2132838"/>
            <a:ext cx="11754987" cy="231233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会分析处理人造卫星的变轨和对接问题</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理解各物理量的变化</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掌握双星或多星模型的特点及解题方法</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会分析卫星的追及与相遇问题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49784" y="620649"/>
                <a:ext cx="8066692" cy="4954858"/>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根据万有引力定律可知地球对每颗卫星的引力大小均为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两颗卫星之间的距离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所以两颗卫星之间的引力大小为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一颗卫星受另两颗卫星和地球的引力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对于卫星有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49784" y="620649"/>
                <a:ext cx="8066692" cy="4954858"/>
              </a:xfrm>
              <a:prstGeom prst="rect">
                <a:avLst/>
              </a:prstGeom>
              <a:blipFill rotWithShape="0">
                <a:blip r:embed="rId2"/>
                <a:stretch>
                  <a:fillRect l="-983" r="-756"/>
                </a:stretch>
              </a:blipFill>
            </p:spPr>
            <p:txBody>
              <a:bodyPr/>
              <a:lstStyle/>
              <a:p>
                <a:r>
                  <a:rPr lang="zh-CN" altLang="en-US">
                    <a:noFill/>
                  </a:rPr>
                  <a:t> </a:t>
                </a:r>
              </a:p>
            </p:txBody>
          </p:sp>
        </mc:Fallback>
      </mc:AlternateContent>
      <p:pic>
        <p:nvPicPr>
          <p:cNvPr id="4" name="image36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1268730"/>
            <a:ext cx="2587625" cy="2695575"/>
          </a:xfrm>
          <a:prstGeom prst="rect">
            <a:avLst/>
          </a:prstGeom>
          <a:solidFill>
            <a:scrgbClr r="0" g="0" b="0">
              <a:alpha val="0"/>
            </a:scrgbClr>
          </a:solidFill>
          <a:ln>
            <a:noFill/>
          </a:ln>
        </p:spPr>
      </p:pic>
    </p:spTree>
    <p:extLst>
      <p:ext uri="{BB962C8B-B14F-4D97-AF65-F5344CB8AC3E}">
        <p14:creationId xmlns:p14="http://schemas.microsoft.com/office/powerpoint/2010/main" val="3512071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252374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四川卷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某人造地球卫星运动轨道与赤道共面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绕行方向与地球自转方向相同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该卫星持续发射信号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位于赤道的某观测站接收到的信号强度随时间变化的规律如图所示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为地球自转周期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已知该卫星的运动可视为匀速圆周运动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地球质量为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万有引力常量为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则该卫星轨道半径为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天体中的追及相遇问题</a:t>
            </a:r>
            <a:endParaRPr lang="zh-CN" altLang="zh-CN" sz="2800" b="1" kern="1400">
              <a:latin typeface="Calibri Light" panose="020F0302020204030204" pitchFamily="34" charset="0"/>
              <a:cs typeface="Times New Roman" panose="02020603050405020304" pitchFamily="18" charset="0"/>
            </a:endParaRPr>
          </a:p>
        </p:txBody>
      </p:sp>
      <p:sp>
        <p:nvSpPr>
          <p:cNvPr id="5" name="TextBox 1"/>
          <p:cNvSpPr txBox="1"/>
          <p:nvPr/>
        </p:nvSpPr>
        <p:spPr>
          <a:xfrm>
            <a:off x="9849552" y="3170576"/>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3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5835" y="4036949"/>
            <a:ext cx="3021965" cy="19843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639939" y="3713607"/>
                <a:ext cx="6666687" cy="252374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𝟏𝟔</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639939" y="3713607"/>
                <a:ext cx="6666687" cy="2523744"/>
              </a:xfrm>
              <a:prstGeom prst="rect">
                <a:avLst/>
              </a:prstGeom>
              <a:blipFill rotWithShape="0">
                <a:blip r:embed="rId3"/>
                <a:stretch>
                  <a:fillRect l="-118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2780770"/>
                <a:ext cx="11810444" cy="210670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设卫星运动的周期为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根据题意可得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根据万有引力提供向心力有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𝑮𝑴𝑻</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2780770"/>
                <a:ext cx="11810444" cy="2106706"/>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4" name="image36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3017" y="620649"/>
            <a:ext cx="3021965" cy="1984375"/>
          </a:xfrm>
          <a:prstGeom prst="rect">
            <a:avLst/>
          </a:prstGeom>
          <a:solidFill>
            <a:scrgbClr r="0" g="0" b="0">
              <a:alpha val="0"/>
            </a:scrgbClr>
          </a:solidFill>
          <a:ln>
            <a:noFill/>
          </a:ln>
        </p:spPr>
      </p:pic>
    </p:spTree>
    <p:extLst>
      <p:ext uri="{BB962C8B-B14F-4D97-AF65-F5344CB8AC3E}">
        <p14:creationId xmlns:p14="http://schemas.microsoft.com/office/powerpoint/2010/main" val="1986903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宁夏银川一中月考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三颗人造卫星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都在赤道正上方沿同方向绕地球做匀速圆周运动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为地球同步卫星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相距最近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已知地球自转周期为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的运行周期为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6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56541" y="3212973"/>
            <a:ext cx="2339340" cy="24364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86699" y="3113330"/>
                <a:ext cx="8066692" cy="3243236"/>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加速可直接追上同一轨道上的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经过时间</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第一次相距最远</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的向心加速度大小相等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的向心加速度大小</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在相同时间内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与地心连线扫过的面积等于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与地心连线扫过的面积</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86699" y="3113330"/>
                <a:ext cx="8066692" cy="3243236"/>
              </a:xfrm>
              <a:prstGeom prst="rect">
                <a:avLst/>
              </a:prstGeom>
              <a:blipFill rotWithShape="0">
                <a:blip r:embed="rId3"/>
                <a:stretch>
                  <a:fillRect l="-983" b="-3195"/>
                </a:stretch>
              </a:blipFill>
            </p:spPr>
            <p:txBody>
              <a:bodyPr/>
              <a:lstStyle/>
              <a:p>
                <a:r>
                  <a:rPr lang="zh-CN" altLang="en-US">
                    <a:noFill/>
                  </a:rPr>
                  <a:t> </a:t>
                </a:r>
              </a:p>
            </p:txBody>
          </p:sp>
        </mc:Fallback>
      </mc:AlternateContent>
      <p:sp>
        <p:nvSpPr>
          <p:cNvPr id="6" name="TextBox 1"/>
          <p:cNvSpPr txBox="1"/>
          <p:nvPr/>
        </p:nvSpPr>
        <p:spPr>
          <a:xfrm>
            <a:off x="9829967" y="248389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086241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694531" y="836527"/>
                <a:ext cx="8066692" cy="551103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加速将做离心运动脱离原轨道</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则不能追上同一轨道上的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从相距最近到第一次相距最远有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第一次相距最远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经过时间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的向心加速度大小相等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且小于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的向心加速度大小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和卫星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不在同一轨道上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则在相同时间内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与地心连线扫过的面积不等于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与地心连线扫过的面积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694531" y="836527"/>
                <a:ext cx="8066692" cy="5511036"/>
              </a:xfrm>
              <a:prstGeom prst="rect">
                <a:avLst/>
              </a:prstGeom>
              <a:blipFill rotWithShape="0">
                <a:blip r:embed="rId2"/>
                <a:stretch>
                  <a:fillRect l="-983" r="-1134" b="-1549"/>
                </a:stretch>
              </a:blipFill>
            </p:spPr>
            <p:txBody>
              <a:bodyPr/>
              <a:lstStyle/>
              <a:p>
                <a:r>
                  <a:rPr lang="zh-CN" altLang="en-US">
                    <a:noFill/>
                  </a:rPr>
                  <a:t> </a:t>
                </a:r>
              </a:p>
            </p:txBody>
          </p:sp>
        </mc:Fallback>
      </mc:AlternateContent>
      <p:pic>
        <p:nvPicPr>
          <p:cNvPr id="4" name="image36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72568" y="836676"/>
            <a:ext cx="2339340" cy="2436495"/>
          </a:xfrm>
          <a:prstGeom prst="rect">
            <a:avLst/>
          </a:prstGeom>
          <a:solidFill>
            <a:scrgbClr r="0" g="0" b="0">
              <a:alpha val="0"/>
            </a:scrgbClr>
          </a:solidFill>
          <a:ln>
            <a:noFill/>
          </a:ln>
        </p:spPr>
      </p:pic>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1430312"/>
                <a:ext cx="11658044" cy="4142135"/>
              </a:xfrm>
              <a:prstGeom prst="rect">
                <a:avLst/>
              </a:prstGeom>
            </p:spPr>
            <p:txBody>
              <a:bodyPr wrap="square" lIns="121898" tIns="60948" rIns="121898" bIns="60948">
                <a:spAutoFit/>
              </a:bodyPr>
              <a:lstStyle/>
              <a:p>
                <a:pPr algn="ctr">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天体</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追及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问题的处理方法</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相距最近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两同心转动的卫星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同向转动时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位于同一直径上且在圆心的同侧时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相距最近</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从相距最近到再次相距最近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两卫星的运动关系满足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相距最远</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两同心转动的卫星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同向转动时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位于同一直径上且在圆心的异侧时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相距最远</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从相距最近到第一次相距最远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两卫星的运动关系满足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若两同心转动的卫星初始位置不在同一直径上时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找两卫星的运动关系时需注意初始时刻两卫星与地心连线之间的夹角</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430312"/>
                <a:ext cx="11658044" cy="4142135"/>
              </a:xfrm>
              <a:prstGeom prst="rect">
                <a:avLst/>
              </a:prstGeom>
              <a:blipFill rotWithShape="0">
                <a:blip r:embed="rId2"/>
                <a:stretch>
                  <a:fillRect l="-680" t="-1473" b="-2356"/>
                </a:stretch>
              </a:blipFill>
            </p:spPr>
            <p:txBody>
              <a:bodyPr/>
              <a:lstStyle/>
              <a:p>
                <a:r>
                  <a:rPr lang="zh-CN" altLang="en-US">
                    <a:noFill/>
                  </a:rPr>
                  <a:t> </a:t>
                </a:r>
              </a:p>
            </p:txBody>
          </p:sp>
        </mc:Fallback>
      </mc:AlternateContent>
      <p:pic>
        <p:nvPicPr>
          <p:cNvPr id="4" name="image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29389701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53881" y="2658975"/>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89229"/>
            <a:ext cx="11810444" cy="2523744"/>
          </a:xfrm>
          <a:prstGeom prst="rect">
            <a:avLst/>
          </a:prstGeom>
        </p:spPr>
        <p:txBody>
          <a:bodyPr wrap="square" lIns="121898" tIns="60948" rIns="121898" bIns="60948">
            <a:spAutoFit/>
          </a:bodyPr>
          <a:lstStyle/>
          <a:p>
            <a:pPr marL="355600" indent="-355600" algn="ct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基础对点练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卫星的变轨和对接问题</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八省联考晋陕青宁卷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神舟十九号载人飞船与中国空间站在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月顺利实现第五次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太空会师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飞船太空舱与空间站对接成为整体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对接后的空间站整体仍在原轨道稳定运行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则对接后的空间站整体相对于对接前的空间站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342676" y="3281553"/>
            <a:ext cx="11810444" cy="252374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所受地球的万有引力变大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在轨飞行速度变大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在轨飞行周期变大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在轨飞行加速度变大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3337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对接后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空间站的质量变大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轨道半径不变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根据万有引力表达式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空间站所受地球的万有引力变大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根据万有引力提供向心力有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轨道半径不变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则在轨飞行速度大小不变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周期不变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加速度大小不变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653489"/>
                <a:ext cx="11658044" cy="3337364"/>
              </a:xfrm>
              <a:prstGeom prst="rect">
                <a:avLst/>
              </a:prstGeom>
              <a:blipFill rotWithShape="0">
                <a:blip r:embed="rId2"/>
                <a:stretch>
                  <a:fillRect l="-680" b="-310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757282" y="2996946"/>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262477" y="629665"/>
            <a:ext cx="8066692" cy="2923853"/>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广东广州适应性测试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我国首颗超低轨道卫星乾坤一号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首次进入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以下轨道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即将全面开启中国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超低轨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布局的大计划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如图显示了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在变轨前后轨道距地表高度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的变化情况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在自主轨道上的运动可视匀速圆周运动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降轨前后在自主轨道上参量变化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37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06123" y="1052703"/>
            <a:ext cx="3105785" cy="2609850"/>
          </a:xfrm>
          <a:prstGeom prst="rect">
            <a:avLst/>
          </a:prstGeom>
          <a:solidFill>
            <a:scrgbClr r="0" g="0" b="0">
              <a:alpha val="0"/>
            </a:scrgbClr>
          </a:solidFill>
          <a:ln>
            <a:noFill/>
          </a:ln>
        </p:spPr>
      </p:pic>
      <p:sp>
        <p:nvSpPr>
          <p:cNvPr id="7" name="矩形 6"/>
          <p:cNvSpPr/>
          <p:nvPr/>
        </p:nvSpPr>
        <p:spPr>
          <a:xfrm>
            <a:off x="694531" y="3566124"/>
            <a:ext cx="8066692"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降轨之后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卫星的周期变大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降轨之后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卫星的加速度变大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降轨之后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卫星的线速度变小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降轨之后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卫星受到的万有引力变小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5000625" y="2564892"/>
            <a:ext cx="1995409" cy="907941"/>
            <a:chOff x="4999990" y="2962216"/>
            <a:chExt cx="1995564" cy="908344"/>
          </a:xfrm>
        </p:grpSpPr>
        <p:sp>
          <p:nvSpPr>
            <p:cNvPr id="23562" name="TextBox 15">
              <a:hlinkClick r:id="rId3" action="ppaction://hlinksldjump"/>
            </p:cNvPr>
            <p:cNvSpPr txBox="1">
              <a:spLocks noChangeArrowheads="1"/>
            </p:cNvSpPr>
            <p:nvPr/>
          </p:nvSpPr>
          <p:spPr bwMode="auto">
            <a:xfrm>
              <a:off x="5887472" y="3011439"/>
              <a:ext cx="1108082" cy="646618"/>
            </a:xfrm>
            <a:prstGeom prst="rect">
              <a:avLst/>
            </a:prstGeom>
            <a:noFill/>
            <a:ln w="9525">
              <a:noFill/>
              <a:miter lim="800000"/>
            </a:ln>
          </p:spPr>
          <p:txBody>
            <a:bodyPr wrap="none">
              <a:spAutoFit/>
            </a:bodyPr>
            <a:lstStyle/>
            <a:p>
              <a:r>
                <a:rPr lang="zh-CN" altLang="en-US" sz="3600" b="1"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999990" y="2962216"/>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13414" y="3712389"/>
            <a:ext cx="3743325" cy="899904"/>
            <a:chOff x="5713655" y="4109972"/>
            <a:chExt cx="3743838" cy="900304"/>
          </a:xfrm>
        </p:grpSpPr>
        <p:sp>
          <p:nvSpPr>
            <p:cNvPr id="23560" name="TextBox 18">
              <a:hlinkClick r:id="rId4"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584694" y="836527"/>
                <a:ext cx="7238728" cy="342988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降轨后轨道半径减小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则周期减小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线速度变大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卫星受到的万有引力变大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584694" y="836527"/>
                <a:ext cx="7238728" cy="3429889"/>
              </a:xfrm>
              <a:prstGeom prst="rect">
                <a:avLst/>
              </a:prstGeom>
              <a:blipFill rotWithShape="0">
                <a:blip r:embed="rId2"/>
                <a:stretch>
                  <a:fillRect l="-1095" b="-3020"/>
                </a:stretch>
              </a:blipFill>
            </p:spPr>
            <p:txBody>
              <a:bodyPr/>
              <a:lstStyle/>
              <a:p>
                <a:r>
                  <a:rPr lang="zh-CN" altLang="en-US">
                    <a:noFill/>
                  </a:rPr>
                  <a:t> </a:t>
                </a:r>
              </a:p>
            </p:txBody>
          </p:sp>
        </mc:Fallback>
      </mc:AlternateContent>
      <p:pic>
        <p:nvPicPr>
          <p:cNvPr id="3" name="image37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06123" y="819150"/>
            <a:ext cx="3105785"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4583017" y="348213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6450" y="629665"/>
            <a:ext cx="8066692" cy="3323963"/>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山东烟台模拟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近地圆轨道</a:t>
            </a:r>
            <a:r>
              <a:rPr lang="zh-CN" altLang="zh-CN" sz="2600">
                <a:latin typeface="宋体" panose="02010600030101010101" pitchFamily="2" charset="-122"/>
                <a:ea typeface="微软雅黑" panose="020B0503020204020204" pitchFamily="34" charset="-122"/>
                <a:cs typeface="宋体" panose="02010600030101010101" pitchFamily="2" charset="-122"/>
              </a:rPr>
              <a:t>Ⅰ</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和椭圆轨道</a:t>
            </a:r>
            <a:r>
              <a:rPr lang="zh-CN" altLang="zh-CN" sz="2600">
                <a:latin typeface="宋体" panose="02010600030101010101" pitchFamily="2" charset="-122"/>
                <a:ea typeface="微软雅黑" panose="020B0503020204020204" pitchFamily="34" charset="-122"/>
                <a:cs typeface="宋体" panose="02010600030101010101" pitchFamily="2" charset="-122"/>
              </a:rPr>
              <a:t>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相切于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椭圆轨道</a:t>
            </a:r>
            <a:r>
              <a:rPr lang="zh-CN" altLang="zh-CN" sz="2600">
                <a:latin typeface="宋体" panose="02010600030101010101" pitchFamily="2" charset="-122"/>
                <a:ea typeface="微软雅黑" panose="020B0503020204020204" pitchFamily="34" charset="-122"/>
                <a:cs typeface="宋体" panose="02010600030101010101" pitchFamily="2" charset="-122"/>
              </a:rPr>
              <a:t>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和同步轨道</a:t>
            </a:r>
            <a:r>
              <a:rPr lang="zh-CN" altLang="zh-CN" sz="2600">
                <a:latin typeface="宋体" panose="02010600030101010101" pitchFamily="2" charset="-122"/>
                <a:ea typeface="微软雅黑" panose="020B0503020204020204" pitchFamily="34" charset="-122"/>
                <a:cs typeface="宋体" panose="02010600030101010101" pitchFamily="2" charset="-122"/>
              </a:rPr>
              <a:t>Ⅲ</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相切于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现有防御卫星在轨道</a:t>
            </a:r>
            <a:r>
              <a:rPr lang="zh-CN" altLang="zh-CN" sz="2600">
                <a:latin typeface="宋体" panose="02010600030101010101" pitchFamily="2" charset="-122"/>
                <a:ea typeface="微软雅黑" panose="020B0503020204020204" pitchFamily="34" charset="-122"/>
                <a:cs typeface="宋体" panose="02010600030101010101" pitchFamily="2" charset="-122"/>
              </a:rPr>
              <a:t>Ⅰ</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处做匀速圆周运动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经变轨后运行到同步轨道</a:t>
            </a:r>
            <a:r>
              <a:rPr lang="zh-CN" altLang="zh-CN" sz="2600">
                <a:latin typeface="宋体" panose="02010600030101010101" pitchFamily="2" charset="-122"/>
                <a:ea typeface="微软雅黑" panose="020B0503020204020204" pitchFamily="34" charset="-122"/>
                <a:cs typeface="宋体" panose="02010600030101010101" pitchFamily="2" charset="-122"/>
              </a:rPr>
              <a:t>Ⅲ</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点拦截小行星进行干预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已知地球自转的角速度为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防御卫星在轨道</a:t>
            </a:r>
            <a:r>
              <a:rPr lang="zh-CN" altLang="zh-CN" sz="2600">
                <a:latin typeface="宋体" panose="02010600030101010101" pitchFamily="2" charset="-122"/>
                <a:ea typeface="微软雅黑" panose="020B0503020204020204" pitchFamily="34" charset="-122"/>
                <a:cs typeface="宋体" panose="02010600030101010101" pitchFamily="2" charset="-122"/>
              </a:rPr>
              <a:t>Ⅰ</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zh-CN" altLang="zh-CN" sz="2600">
                <a:latin typeface="宋体" panose="02010600030101010101" pitchFamily="2" charset="-122"/>
                <a:ea typeface="微软雅黑" panose="020B0503020204020204" pitchFamily="34" charset="-122"/>
                <a:cs typeface="宋体" panose="02010600030101010101" pitchFamily="2" charset="-122"/>
              </a:rPr>
              <a:t>Ⅲ</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上运行的角速度为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卫星在轨道</a:t>
            </a:r>
            <a:r>
              <a:rPr lang="zh-CN" altLang="zh-CN" sz="2600">
                <a:latin typeface="宋体" panose="02010600030101010101" pitchFamily="2" charset="-122"/>
                <a:ea typeface="微软雅黑" panose="020B0503020204020204" pitchFamily="34" charset="-122"/>
                <a:cs typeface="宋体" panose="02010600030101010101" pitchFamily="2" charset="-122"/>
              </a:rPr>
              <a:t>Ⅰ</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宋体" panose="02010600030101010101" pitchFamily="2" charset="-122"/>
              </a:rPr>
              <a:t>Ⅲ</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和轨道</a:t>
            </a:r>
            <a:r>
              <a:rPr lang="zh-CN" altLang="zh-CN" sz="2600">
                <a:latin typeface="宋体" panose="02010600030101010101" pitchFamily="2" charset="-122"/>
                <a:ea typeface="微软雅黑" panose="020B0503020204020204" pitchFamily="34" charset="-122"/>
                <a:cs typeface="宋体" panose="02010600030101010101" pitchFamily="2" charset="-122"/>
              </a:rPr>
              <a:t>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点运行的线速度分别为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462250" y="3935585"/>
            <a:ext cx="8873361" cy="2085739"/>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卫星在轨道</a:t>
            </a:r>
            <a:r>
              <a:rPr lang="zh-CN" altLang="zh-CN" sz="2600">
                <a:latin typeface="宋体" panose="02010600030101010101" pitchFamily="2" charset="-122"/>
                <a:ea typeface="微软雅黑" panose="020B0503020204020204" pitchFamily="34" charset="-122"/>
                <a:cs typeface="宋体" panose="02010600030101010101" pitchFamily="2" charset="-122"/>
              </a:rPr>
              <a:t>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机械能增大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卫星在轨道</a:t>
            </a:r>
            <a:r>
              <a:rPr lang="zh-CN" altLang="zh-CN" sz="2600">
                <a:latin typeface="宋体" panose="02010600030101010101" pitchFamily="2" charset="-122"/>
                <a:ea typeface="微软雅黑" panose="020B0503020204020204" pitchFamily="34" charset="-122"/>
                <a:cs typeface="宋体" panose="02010600030101010101" pitchFamily="2" charset="-122"/>
              </a:rPr>
              <a:t>Ⅲ</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点的运动时间大于在轨道</a:t>
            </a:r>
            <a:r>
              <a:rPr lang="zh-CN" altLang="zh-CN" sz="2600">
                <a:latin typeface="宋体" panose="02010600030101010101" pitchFamily="2" charset="-122"/>
                <a:ea typeface="微软雅黑" panose="020B0503020204020204" pitchFamily="34" charset="-122"/>
                <a:cs typeface="宋体" panose="02010600030101010101" pitchFamily="2" charset="-122"/>
              </a:rPr>
              <a:t>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点的运动时间</a:t>
            </a:r>
            <a:endParaRPr lang="zh-CN" altLang="zh-CN" sz="1000">
              <a:latin typeface="Calibri" panose="020F0502020204030204" pitchFamily="34" charset="0"/>
              <a:cs typeface="Times New Roman" panose="02020603050405020304" pitchFamily="18" charset="0"/>
            </a:endParaRPr>
          </a:p>
        </p:txBody>
      </p:sp>
      <p:pic>
        <p:nvPicPr>
          <p:cNvPr id="6" name="image3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836676"/>
            <a:ext cx="3974465" cy="306197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38245" y="713844"/>
                <a:ext cx="7962601" cy="5515533"/>
              </a:xfrm>
              <a:prstGeom prst="rect">
                <a:avLst/>
              </a:prstGeom>
            </p:spPr>
            <p:txBody>
              <a:bodyPr wrap="square" lIns="121898" tIns="60948" rIns="121898" bIns="60948">
                <a:spAutoFit/>
              </a:bodyPr>
              <a:lstStyle/>
              <a:p>
                <a:pPr>
                  <a:spcAft>
                    <a:spcPts val="0"/>
                  </a:spcAft>
                  <a:tabLst>
                    <a:tab pos="3870960" algn="l"/>
                  </a:tabLst>
                </a:pPr>
                <a:r>
                  <a:rPr lang="zh-CN"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4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400" b="1">
                    <a:latin typeface="Times New Roman" panose="02020603050405020304" pitchFamily="18" charset="0"/>
                    <a:cs typeface="Times New Roman" panose="02020603050405020304" pitchFamily="18" charset="0"/>
                  </a:rPr>
                  <a:t>卫星绕地球做匀速圆周运动</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由</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解得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e>
                    </m:rad>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可知</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而地球自转的角速度</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400" b="1">
                    <a:latin typeface="Times New Roman" panose="02020603050405020304" pitchFamily="18" charset="0"/>
                    <a:cs typeface="Times New Roman" panose="02020603050405020304" pitchFamily="18" charset="0"/>
                  </a:rPr>
                  <a:t>和同步卫星的角速度</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b="1">
                    <a:latin typeface="Times New Roman" panose="02020603050405020304" pitchFamily="18" charset="0"/>
                    <a:cs typeface="Times New Roman" panose="02020603050405020304" pitchFamily="18" charset="0"/>
                  </a:rPr>
                  <a:t>相等</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综合可知</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故</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b="1">
                    <a:latin typeface="Times New Roman" panose="02020603050405020304" pitchFamily="18" charset="0"/>
                    <a:cs typeface="Times New Roman" panose="02020603050405020304" pitchFamily="18" charset="0"/>
                  </a:rPr>
                  <a:t>错误</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卫星绕地球做匀速圆周运动</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由</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解得</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可知</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由于卫星在轨道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400" b="1">
                    <a:latin typeface="Times New Roman" panose="02020603050405020304" pitchFamily="18" charset="0"/>
                    <a:cs typeface="Times New Roman" panose="02020603050405020304" pitchFamily="18" charset="0"/>
                  </a:rPr>
                  <a:t>的</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400" b="1">
                    <a:latin typeface="Times New Roman" panose="02020603050405020304" pitchFamily="18" charset="0"/>
                    <a:cs typeface="Times New Roman" panose="02020603050405020304" pitchFamily="18" charset="0"/>
                  </a:rPr>
                  <a:t>点需要点火加速到轨道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Ⅱ</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则有</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i="1"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同理在</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400" b="1">
                    <a:latin typeface="Times New Roman" panose="02020603050405020304" pitchFamily="18" charset="0"/>
                    <a:cs typeface="Times New Roman" panose="02020603050405020304" pitchFamily="18" charset="0"/>
                  </a:rPr>
                  <a:t>点有</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i="1" baseline="-2500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综合可知</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i="1"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i="1" baseline="-2500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故</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b="1">
                    <a:latin typeface="Times New Roman" panose="02020603050405020304" pitchFamily="18" charset="0"/>
                    <a:cs typeface="Times New Roman" panose="02020603050405020304" pitchFamily="18" charset="0"/>
                  </a:rPr>
                  <a:t>错误</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卫星在轨道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400" b="1">
                    <a:latin typeface="Times New Roman" panose="02020603050405020304" pitchFamily="18" charset="0"/>
                    <a:cs typeface="Times New Roman" panose="02020603050405020304" pitchFamily="18" charset="0"/>
                  </a:rPr>
                  <a:t>上从</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400" b="1">
                    <a:latin typeface="Times New Roman" panose="02020603050405020304" pitchFamily="18" charset="0"/>
                    <a:cs typeface="Times New Roman" panose="02020603050405020304" pitchFamily="18" charset="0"/>
                  </a:rPr>
                  <a:t>点运动到</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400" b="1">
                    <a:latin typeface="Times New Roman" panose="02020603050405020304" pitchFamily="18" charset="0"/>
                    <a:cs typeface="Times New Roman" panose="02020603050405020304" pitchFamily="18" charset="0"/>
                  </a:rPr>
                  <a:t>点过程中</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机械能不变</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故</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b="1">
                    <a:latin typeface="Times New Roman" panose="02020603050405020304" pitchFamily="18" charset="0"/>
                    <a:cs typeface="Times New Roman" panose="02020603050405020304" pitchFamily="18" charset="0"/>
                  </a:rPr>
                  <a:t>错误</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由题图可知卫星在轨道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Ⅲ</a:t>
                </a:r>
                <a:r>
                  <a:rPr lang="zh-CN" altLang="zh-CN" sz="2400" b="1">
                    <a:latin typeface="Times New Roman" panose="02020603050405020304" pitchFamily="18" charset="0"/>
                    <a:cs typeface="Times New Roman" panose="02020603050405020304" pitchFamily="18" charset="0"/>
                  </a:rPr>
                  <a:t>的轨道半径大于在轨道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400" b="1">
                    <a:latin typeface="Times New Roman" panose="02020603050405020304" pitchFamily="18" charset="0"/>
                    <a:cs typeface="Times New Roman" panose="02020603050405020304" pitchFamily="18" charset="0"/>
                  </a:rPr>
                  <a:t>的半长轴</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根据开普勒第三定律知卫星在轨道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Ⅲ</a:t>
                </a:r>
                <a:r>
                  <a:rPr lang="zh-CN" altLang="zh-CN" sz="2400" b="1">
                    <a:latin typeface="Times New Roman" panose="02020603050405020304" pitchFamily="18" charset="0"/>
                    <a:cs typeface="Times New Roman" panose="02020603050405020304" pitchFamily="18" charset="0"/>
                  </a:rPr>
                  <a:t>的运行周期大于在轨道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400" b="1">
                    <a:latin typeface="Times New Roman" panose="02020603050405020304" pitchFamily="18" charset="0"/>
                    <a:cs typeface="Times New Roman" panose="02020603050405020304" pitchFamily="18" charset="0"/>
                  </a:rPr>
                  <a:t>的运行周期</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则卫星在轨道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Ⅲ</a:t>
                </a:r>
                <a:r>
                  <a:rPr lang="zh-CN" altLang="zh-CN" sz="2400" b="1">
                    <a:latin typeface="Times New Roman" panose="02020603050405020304" pitchFamily="18" charset="0"/>
                    <a:cs typeface="Times New Roman" panose="02020603050405020304" pitchFamily="18" charset="0"/>
                  </a:rPr>
                  <a:t>上从</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400" b="1">
                    <a:latin typeface="Times New Roman" panose="02020603050405020304" pitchFamily="18" charset="0"/>
                    <a:cs typeface="Times New Roman" panose="02020603050405020304" pitchFamily="18" charset="0"/>
                  </a:rPr>
                  <a:t>点到</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b="1">
                    <a:latin typeface="Times New Roman" panose="02020603050405020304" pitchFamily="18" charset="0"/>
                    <a:cs typeface="Times New Roman" panose="02020603050405020304" pitchFamily="18" charset="0"/>
                  </a:rPr>
                  <a:t>点的运动时间大于在轨道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400" b="1">
                    <a:latin typeface="Times New Roman" panose="02020603050405020304" pitchFamily="18" charset="0"/>
                    <a:cs typeface="Times New Roman" panose="02020603050405020304" pitchFamily="18" charset="0"/>
                  </a:rPr>
                  <a:t>上从</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400" b="1">
                    <a:latin typeface="Times New Roman" panose="02020603050405020304" pitchFamily="18" charset="0"/>
                    <a:cs typeface="Times New Roman" panose="02020603050405020304" pitchFamily="18" charset="0"/>
                  </a:rPr>
                  <a:t>点运动到</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400" b="1">
                    <a:latin typeface="Times New Roman" panose="02020603050405020304" pitchFamily="18" charset="0"/>
                    <a:cs typeface="Times New Roman" panose="02020603050405020304" pitchFamily="18" charset="0"/>
                  </a:rPr>
                  <a:t>点的运动时间</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故</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400" b="1">
                    <a:latin typeface="Times New Roman" panose="02020603050405020304" pitchFamily="18" charset="0"/>
                    <a:cs typeface="Times New Roman" panose="02020603050405020304" pitchFamily="18" charset="0"/>
                  </a:rPr>
                  <a:t>正确</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8245" y="713844"/>
                <a:ext cx="7962601" cy="5515533"/>
              </a:xfrm>
              <a:prstGeom prst="rect">
                <a:avLst/>
              </a:prstGeom>
              <a:blipFill rotWithShape="0">
                <a:blip r:embed="rId2"/>
                <a:stretch>
                  <a:fillRect l="-766" r="-459" b="-663"/>
                </a:stretch>
              </a:blipFill>
            </p:spPr>
            <p:txBody>
              <a:bodyPr/>
              <a:lstStyle/>
              <a:p>
                <a:r>
                  <a:rPr lang="zh-CN" altLang="en-US">
                    <a:noFill/>
                  </a:rPr>
                  <a:t> </a:t>
                </a:r>
              </a:p>
            </p:txBody>
          </p:sp>
        </mc:Fallback>
      </mc:AlternateContent>
      <p:pic>
        <p:nvPicPr>
          <p:cNvPr id="5" name="image3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836676"/>
            <a:ext cx="3974465" cy="30619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865531" y="3131973"/>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30196" y="629665"/>
            <a:ext cx="8873361" cy="312390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双星或多星模型</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a:latin typeface="Times New Roman" panose="02020603050405020304" pitchFamily="18" charset="0"/>
                <a:cs typeface="Times New Roman" panose="02020603050405020304" pitchFamily="18" charset="0"/>
              </a:rPr>
              <a:t>四川巴中模拟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以相同的角速度绕某固定点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做匀速圆周运动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点位于它们之间的连线上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的轨道半径大于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的轨道半径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设两者总质量为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两天体中心间的距离为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下列判断正确的是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6833" y="1484757"/>
            <a:ext cx="2505075" cy="2436495"/>
          </a:xfrm>
          <a:prstGeom prst="rect">
            <a:avLst/>
          </a:prstGeom>
          <a:solidFill>
            <a:scrgbClr r="0" g="0" b="0">
              <a:alpha val="0"/>
            </a:scrgbClr>
          </a:solidFill>
          <a:ln>
            <a:noFill/>
          </a:ln>
        </p:spPr>
      </p:pic>
      <p:sp>
        <p:nvSpPr>
          <p:cNvPr id="5" name="矩形 4"/>
          <p:cNvSpPr/>
          <p:nvPr/>
        </p:nvSpPr>
        <p:spPr>
          <a:xfrm>
            <a:off x="273519" y="3645027"/>
            <a:ext cx="8873361"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的线速度一定小于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的线速度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的质量一定大于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两天体的运动周期与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角速度越大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05084" y="653489"/>
                <a:ext cx="8758861" cy="4775322"/>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设两个天体质量分别为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轨道半径分别为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角速度为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由于二者角速度相等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线速度分别为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由万有引力提供向心力可知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对两个天体有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由几何关系有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可知两天体的运动周期与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有关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且当总质量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一定时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角速度越小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05084" y="653489"/>
                <a:ext cx="8758861" cy="4775322"/>
              </a:xfrm>
              <a:prstGeom prst="rect">
                <a:avLst/>
              </a:prstGeom>
              <a:blipFill rotWithShape="0">
                <a:blip r:embed="rId2"/>
                <a:stretch>
                  <a:fillRect l="-905" t="-1148" r="-1950" b="-1913"/>
                </a:stretch>
              </a:blipFill>
            </p:spPr>
            <p:txBody>
              <a:bodyPr/>
              <a:lstStyle/>
              <a:p>
                <a:r>
                  <a:rPr lang="zh-CN" altLang="en-US">
                    <a:noFill/>
                  </a:rPr>
                  <a:t> </a:t>
                </a:r>
              </a:p>
            </p:txBody>
          </p:sp>
        </mc:Fallback>
      </mc:AlternateContent>
      <p:pic>
        <p:nvPicPr>
          <p:cNvPr id="3" name="image37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22860" y="1052703"/>
            <a:ext cx="2505075" cy="24364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8039449" y="2605836"/>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4444" y="629665"/>
            <a:ext cx="11810444" cy="252374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太空中存在一些离其他恒星较远的、由质量相等的三颗星组成的三星系统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通常可以忽略其他星体对它们的引力作用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已观测到稳定的三星系统存在两种基本的构成形式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一种是三颗星位于同一直线上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两颗星围绕中央星在同一半径为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的圆轨道上运行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另一种形式是三颗星位于等边三角形的三个顶点上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并沿外接于等边三角形的圆形轨道运行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设这三颗星的质量均为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并设两种系统的运动周期相同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已知引力常量为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68712" y="3212973"/>
            <a:ext cx="5175250"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54022" y="3212973"/>
                <a:ext cx="6666688" cy="2965788"/>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直线三星系统中甲星和丙星的线速度相同</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直线三星系统的运动周期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三角形三星系统中星体间的距离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三角形三星系统的线速度大小为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4022" y="3212973"/>
                <a:ext cx="6666688" cy="2965788"/>
              </a:xfrm>
              <a:prstGeom prst="rect">
                <a:avLst/>
              </a:prstGeom>
              <a:blipFill rotWithShape="0">
                <a:blip r:embed="rId3"/>
                <a:stretch>
                  <a:fillRect l="-1189" t="-164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780770"/>
                <a:ext cx="11658044" cy="360160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直线三星系统中甲星和丙星的线速度大小相同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方向相反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直线三星系统中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对甲星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或丙星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对三角形三星系统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根据万有引力定律和牛顿第二定律得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𝟐𝐜𝐨𝐬𝟑𝟎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三角形三星系统的线速度大小为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𝟐𝐜𝐨𝐬𝟑𝟎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780770"/>
                <a:ext cx="11658044" cy="3601603"/>
              </a:xfrm>
              <a:prstGeom prst="rect">
                <a:avLst/>
              </a:prstGeom>
              <a:blipFill rotWithShape="0">
                <a:blip r:embed="rId2"/>
                <a:stretch>
                  <a:fillRect l="-680" t="-1523"/>
                </a:stretch>
              </a:blipFill>
            </p:spPr>
            <p:txBody>
              <a:bodyPr/>
              <a:lstStyle/>
              <a:p>
                <a:r>
                  <a:rPr lang="zh-CN" altLang="en-US">
                    <a:noFill/>
                  </a:rPr>
                  <a:t> </a:t>
                </a:r>
              </a:p>
            </p:txBody>
          </p:sp>
        </mc:Fallback>
      </mc:AlternateContent>
      <p:pic>
        <p:nvPicPr>
          <p:cNvPr id="3" name="image37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20649"/>
            <a:ext cx="5175250"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4189336" y="341389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246223" y="629665"/>
            <a:ext cx="8873361" cy="332396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天体中的追及相遇问题</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6.(2026·</a:t>
            </a:r>
            <a:r>
              <a:rPr lang="zh-CN" altLang="zh-CN" sz="2600" b="1">
                <a:latin typeface="Times New Roman" panose="02020603050405020304" pitchFamily="18" charset="0"/>
                <a:cs typeface="Times New Roman" panose="02020603050405020304" pitchFamily="18" charset="0"/>
              </a:rPr>
              <a:t>重庆八中期末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我国北斗卫星导航系统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(BDS)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已经为全球提供定位、导航、授时等服务</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为北斗系统中轨道在同一平面内、均沿顺时针方向绕行的两颗工作卫星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某时刻两卫星的连线与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卫星的轨道相切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卫星的运行周期分别为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卫星的运行半径分别为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则两卫星从图示时刻到两卫星间距离最大需要的最短时间为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90653" y="1700784"/>
            <a:ext cx="2421255" cy="23507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78504" y="3877165"/>
                <a:ext cx="8873361" cy="1928132"/>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d>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3877165"/>
                <a:ext cx="8873361" cy="1928132"/>
              </a:xfrm>
              <a:prstGeom prst="rect">
                <a:avLst/>
              </a:prstGeom>
              <a:blipFill rotWithShape="0">
                <a:blip r:embed="rId3"/>
                <a:stretch>
                  <a:fillRect l="-8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51931" y="836527"/>
                <a:ext cx="7962601" cy="519235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在图示时刻两卫星与地心连线的夹角满足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两卫星均沿顺时针方向绕行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则两卫星从图示时刻到两卫星间距离最大的过程中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多转过的最小角度为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解得两卫星从图示时刻到两卫星间距离最大需要的最短时间为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1931" y="836527"/>
                <a:ext cx="7962601" cy="5192359"/>
              </a:xfrm>
              <a:prstGeom prst="rect">
                <a:avLst/>
              </a:prstGeom>
              <a:blipFill rotWithShape="0">
                <a:blip r:embed="rId2"/>
                <a:stretch>
                  <a:fillRect l="-995" r="-2984"/>
                </a:stretch>
              </a:blipFill>
            </p:spPr>
            <p:txBody>
              <a:bodyPr/>
              <a:lstStyle/>
              <a:p>
                <a:r>
                  <a:rPr lang="zh-CN" altLang="en-US">
                    <a:noFill/>
                  </a:rPr>
                  <a:t> </a:t>
                </a:r>
              </a:p>
            </p:txBody>
          </p:sp>
        </mc:Fallback>
      </mc:AlternateContent>
      <p:pic>
        <p:nvPicPr>
          <p:cNvPr id="3" name="image37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1294257"/>
            <a:ext cx="2421255" cy="23507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368743" y="309102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6450" y="629665"/>
            <a:ext cx="8873361"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7.(2025·</a:t>
            </a:r>
            <a:r>
              <a:rPr lang="zh-CN" altLang="zh-CN" sz="2600" b="1">
                <a:latin typeface="Times New Roman" panose="02020603050405020304" pitchFamily="18" charset="0"/>
                <a:cs typeface="Times New Roman" panose="02020603050405020304" pitchFamily="18" charset="0"/>
              </a:rPr>
              <a:t>广东深圳模拟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两颗卫星为地球赤道平面内的圆轨道卫星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绕行方向均与地球自转方向一致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为地心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两卫星的轨道半径之比为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的运行周期为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图示时刻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与卫星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相距最近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7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6833" y="1052703"/>
            <a:ext cx="2505075" cy="23507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2250" y="3719314"/>
                <a:ext cx="8873361" cy="251803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的运行周期为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的线速度之比为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经过时间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又一次相距最近</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分别与地心</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连线在相等时间内扫过的面积相等</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2250" y="3719314"/>
                <a:ext cx="8873361" cy="2518037"/>
              </a:xfrm>
              <a:prstGeom prst="rect">
                <a:avLst/>
              </a:prstGeom>
              <a:blipFill rotWithShape="0">
                <a:blip r:embed="rId3"/>
                <a:stretch>
                  <a:fillRect l="-893" b="-435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6356545" y="1269231"/>
            <a:ext cx="2763039" cy="1006242"/>
          </a:xfrm>
          <a:prstGeom prst="rect">
            <a:avLst/>
          </a:prstGeom>
          <a:noFill/>
          <a:ln w="9525">
            <a:noFill/>
            <a:miter lim="800000"/>
          </a:ln>
        </p:spPr>
        <p:txBody>
          <a:bodyPr>
            <a:spAutoFit/>
          </a:bodyPr>
          <a:lstStyle/>
          <a:p>
            <a:r>
              <a:rPr lang="zh-CN" altLang="en-US" sz="6000" b="1"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双星或多星模型</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卫星的变轨和对接问题</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天体中的追及相遇问题</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03206" y="875619"/>
                <a:ext cx="8758861" cy="509939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卫星绕地球做圆周运动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由万有引力提供向心力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的运行周期分别为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𝐍</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𝐍</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卫星绕地球做圆周运动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由万有引力提供向心力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𝐍</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𝐍</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设经过时间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与卫星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又一次相距最近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𝐍</m:t>
                                </m:r>
                              </m:sub>
                            </m:sSub>
                          </m:den>
                        </m:f>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den>
                        </m:f>
                      </m:e>
                    </m: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根据开普勒第二定律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可知同一卫星与地心</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连线在相等时间内扫过的面积相等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03206" y="875619"/>
                <a:ext cx="8758861" cy="5099393"/>
              </a:xfrm>
              <a:prstGeom prst="rect">
                <a:avLst/>
              </a:prstGeom>
              <a:blipFill rotWithShape="0">
                <a:blip r:embed="rId2"/>
                <a:stretch>
                  <a:fillRect l="-905" t="-1077" r="-1879" b="-4665"/>
                </a:stretch>
              </a:blipFill>
            </p:spPr>
            <p:txBody>
              <a:bodyPr/>
              <a:lstStyle/>
              <a:p>
                <a:r>
                  <a:rPr lang="zh-CN" altLang="en-US">
                    <a:noFill/>
                  </a:rPr>
                  <a:t> </a:t>
                </a:r>
              </a:p>
            </p:txBody>
          </p:sp>
        </mc:Fallback>
      </mc:AlternateContent>
      <p:pic>
        <p:nvPicPr>
          <p:cNvPr id="3" name="image3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6833" y="1052703"/>
            <a:ext cx="2505075" cy="23507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917552" y="3454843"/>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262477" y="602369"/>
            <a:ext cx="8066692" cy="3323963"/>
          </a:xfrm>
          <a:prstGeom prst="rect">
            <a:avLst/>
          </a:prstGeom>
        </p:spPr>
        <p:txBody>
          <a:bodyPr wrap="square" lIns="121898" tIns="60948" rIns="121898" bIns="60948">
            <a:spAutoFit/>
          </a:bodyPr>
          <a:lstStyle/>
          <a:p>
            <a:pPr marL="355600" indent="-355600" algn="ct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广东江门高三联考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相距为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星球构成的双星系统正绕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点做匀速圆周运动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运动周期为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环绕半径分别为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的卫星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的卫星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做匀速圆周运动的轨道半径均为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之间的引力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之间的引力远大于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之间的引力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已知引力常量为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7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1032596"/>
            <a:ext cx="3457575" cy="29762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618499" y="3861054"/>
                <a:ext cx="8066692" cy="2598829"/>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运行的周期等于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运行的周期</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运行的周期等于</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的质量之比为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的质量之和为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18499" y="3861054"/>
                <a:ext cx="8066692" cy="2598829"/>
              </a:xfrm>
              <a:prstGeom prst="rect">
                <a:avLst/>
              </a:prstGeom>
              <a:blipFill rotWithShape="0">
                <a:blip r:embed="rId3"/>
                <a:stretch>
                  <a:fillRect l="-982" t="-1639" b="-93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14690" y="653489"/>
                <a:ext cx="7962601" cy="557451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对双星系统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由万有引力提供向心力有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运行的周期不等于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运行的周期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环绕的中心天体不同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开普勒第三定律不适用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不能用</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𝐂</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a:latin typeface="Times New Roman" panose="02020603050405020304" pitchFamily="18" charset="0"/>
                    <a:cs typeface="Times New Roman" panose="02020603050405020304" pitchFamily="18" charset="0"/>
                  </a:rPr>
                  <a:t>求出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14690" y="653489"/>
                <a:ext cx="7962601" cy="5574515"/>
              </a:xfrm>
              <a:prstGeom prst="rect">
                <a:avLst/>
              </a:prstGeom>
              <a:blipFill rotWithShape="0">
                <a:blip r:embed="rId2"/>
                <a:stretch>
                  <a:fillRect l="-995" r="-995"/>
                </a:stretch>
              </a:blipFill>
            </p:spPr>
            <p:txBody>
              <a:bodyPr/>
              <a:lstStyle/>
              <a:p>
                <a:r>
                  <a:rPr lang="zh-CN" altLang="en-US">
                    <a:noFill/>
                  </a:rPr>
                  <a:t> </a:t>
                </a:r>
              </a:p>
            </p:txBody>
          </p:sp>
        </mc:Fallback>
      </mc:AlternateContent>
      <p:pic>
        <p:nvPicPr>
          <p:cNvPr id="3" name="image37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884809"/>
            <a:ext cx="3457575" cy="29762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3286855" y="2686271"/>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408230" y="629665"/>
            <a:ext cx="8873361" cy="252374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9.(2026·</a:t>
            </a:r>
            <a:r>
              <a:rPr lang="zh-CN" altLang="zh-CN" sz="2600" b="1">
                <a:latin typeface="Times New Roman" panose="02020603050405020304" pitchFamily="18" charset="0"/>
                <a:cs typeface="Times New Roman" panose="02020603050405020304" pitchFamily="18" charset="0"/>
              </a:rPr>
              <a:t>福建南平模拟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天舟八号货运飞船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成功发射至预定圆轨道</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空间站天和核心舱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在更高的圆轨道上运行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均沿顺时针方向运行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与地心</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的连线夹角为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从图示位置开始计时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第一次共线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的运行周期分别为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7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052703"/>
            <a:ext cx="2587625" cy="26955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615222" y="3212973"/>
                <a:ext cx="8873361" cy="2602611"/>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与地心</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的连线在相等时间内扫过的面积相等</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内通过弧长之比为</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从初始位置经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第一次相距最远</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15222" y="3212973"/>
                <a:ext cx="8873361" cy="2602611"/>
              </a:xfrm>
              <a:prstGeom prst="rect">
                <a:avLst/>
              </a:prstGeom>
              <a:blipFill rotWithShape="0">
                <a:blip r:embed="rId3"/>
                <a:stretch>
                  <a:fillRect l="-893" t="-187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96401" y="653489"/>
                <a:ext cx="8758861" cy="4936007"/>
              </a:xfrm>
              <a:prstGeom prst="rect">
                <a:avLst/>
              </a:prstGeom>
            </p:spPr>
            <p:txBody>
              <a:bodyPr wrap="square" lIns="121898" tIns="60948" rIns="121898" bIns="60948">
                <a:spAutoFit/>
              </a:bodyPr>
              <a:lstStyle/>
              <a:p>
                <a:pPr>
                  <a:lnSpc>
                    <a:spcPct val="13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由开普勒第二定律知同一卫星与中心天体的连线在相等时间内扫过的面积相等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e>
                    </m: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弧长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又因为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正比于</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e>
                        </m:d>
                      </m:e>
                      <m:sup>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最终得弧长之比为</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从初始位置到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第一次相距最远有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96401" y="653489"/>
                <a:ext cx="8758861" cy="4936007"/>
              </a:xfrm>
              <a:prstGeom prst="rect">
                <a:avLst/>
              </a:prstGeom>
              <a:blipFill rotWithShape="0">
                <a:blip r:embed="rId2"/>
                <a:stretch>
                  <a:fillRect l="-905" r="-209"/>
                </a:stretch>
              </a:blipFill>
            </p:spPr>
            <p:txBody>
              <a:bodyPr/>
              <a:lstStyle/>
              <a:p>
                <a:r>
                  <a:rPr lang="zh-CN" altLang="en-US">
                    <a:noFill/>
                  </a:rPr>
                  <a:t> </a:t>
                </a:r>
              </a:p>
            </p:txBody>
          </p:sp>
        </mc:Fallback>
      </mc:AlternateContent>
      <p:pic>
        <p:nvPicPr>
          <p:cNvPr id="3" name="image3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733425"/>
            <a:ext cx="2587625" cy="26955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988363" y="2564892"/>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17491"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10.(2026·</a:t>
            </a:r>
            <a:r>
              <a:rPr lang="zh-CN" altLang="zh-CN" sz="2600" b="1">
                <a:latin typeface="Times New Roman" panose="02020603050405020304" pitchFamily="18" charset="0"/>
                <a:cs typeface="Times New Roman" panose="02020603050405020304" pitchFamily="18" charset="0"/>
              </a:rPr>
              <a:t>山东济宁一模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司马迁最早把岁星命名为木星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两卫星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环绕木星在同一平面内做匀速圆周运动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绕行方向相反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绕木星做椭圆运动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变化的关系图像如图乙所示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为已知量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2368" y="3195447"/>
            <a:ext cx="6479540"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4856" y="3259152"/>
                <a:ext cx="4553437" cy="2937255"/>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点的速度大于卫星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的速度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的运动周期之比为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的运动周期为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的加速度大小为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𝟒𝟗</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856" y="3259152"/>
                <a:ext cx="4553437" cy="2937255"/>
              </a:xfrm>
              <a:prstGeom prst="rect">
                <a:avLst/>
              </a:prstGeom>
              <a:blipFill rotWithShape="0">
                <a:blip r:embed="rId3"/>
                <a:stretch>
                  <a:fillRect l="-1740" t="-1455" r="-134" b="-104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3644878"/>
                <a:ext cx="11658044" cy="2137612"/>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根据万有引力提供向心力有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的速度大于卫星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点做近心运动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点的速度小于卫星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点的速度小于卫星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根据图乙可知卫星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最远距离为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最近距离为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smtClean="0">
                    <a:latin typeface="Times New Roman" panose="02020603050405020304" pitchFamily="18" charset="0"/>
                    <a:cs typeface="Times New Roman" panose="02020603050405020304" pitchFamily="18" charset="0"/>
                  </a:rPr>
                  <a:t>根据</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3644878"/>
                <a:ext cx="11658044" cy="2137612"/>
              </a:xfrm>
              <a:prstGeom prst="rect">
                <a:avLst/>
              </a:prstGeom>
              <a:blipFill rotWithShape="0">
                <a:blip r:embed="rId2"/>
                <a:stretch>
                  <a:fillRect l="-680" r="-262" b="-5413"/>
                </a:stretch>
              </a:blipFill>
            </p:spPr>
            <p:txBody>
              <a:bodyPr/>
              <a:lstStyle/>
              <a:p>
                <a:r>
                  <a:rPr lang="zh-CN" altLang="en-US">
                    <a:noFill/>
                  </a:rPr>
                  <a:t> </a:t>
                </a:r>
              </a:p>
            </p:txBody>
          </p:sp>
        </mc:Fallback>
      </mc:AlternateContent>
      <p:pic>
        <p:nvPicPr>
          <p:cNvPr id="4" name="image3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836676"/>
            <a:ext cx="6479540"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3644878"/>
                <a:ext cx="11658044" cy="2602548"/>
              </a:xfrm>
              <a:prstGeom prst="rect">
                <a:avLst/>
              </a:prstGeom>
            </p:spPr>
            <p:txBody>
              <a:bodyPr wrap="square" lIns="121898" tIns="60948" rIns="121898" bIns="60948">
                <a:spAutoFit/>
              </a:bodyPr>
              <a:lstStyle/>
              <a:p>
                <a:pPr lvl="0">
                  <a:tabLst>
                    <a:tab pos="3870960" algn="l"/>
                  </a:tabLst>
                </a:pP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solidFill>
                      <a:prstClr val="black"/>
                    </a:solidFill>
                    <a:latin typeface="Times New Roman" panose="02020603050405020304" pitchFamily="18" charset="0"/>
                    <a:cs typeface="Times New Roman" panose="02020603050405020304" pitchFamily="18" charset="0"/>
                  </a:rPr>
                  <a:t>可得</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𝑮𝑴</m:t>
                            </m:r>
                          </m:den>
                        </m:f>
                      </m:e>
                    </m:rad>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可知卫星</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的运动周期之比为</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solidFill>
                      <a:prstClr val="black"/>
                    </a:solidFill>
                    <a:latin typeface="宋体" panose="02010600030101010101" pitchFamily="2" charset="-122"/>
                    <a:ea typeface="微软雅黑" panose="020B0503020204020204" pitchFamily="34" charset="-122"/>
                    <a:cs typeface="宋体" panose="02010600030101010101" pitchFamily="2" charset="-122"/>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错误</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设卫星</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的运动周期为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卫星</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的周期为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根据两卫星从相距最远到相距最近有</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𝐚</m:t>
                            </m:r>
                          </m:sub>
                        </m:sSub>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𝐛</m:t>
                            </m:r>
                          </m:sub>
                        </m:sSub>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又</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联立解得</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𝟗</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solidFill>
                      <a:prstClr val="black"/>
                    </a:solidFill>
                    <a:latin typeface="Times New Roman" panose="02020603050405020304" pitchFamily="18" charset="0"/>
                    <a:cs typeface="Times New Roman" panose="02020603050405020304" pitchFamily="18" charset="0"/>
                  </a:rPr>
                  <a:t>正确</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卫星</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的加速度大小</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𝐚</m:t>
                                </m:r>
                              </m:sub>
                            </m:sSub>
                          </m:den>
                        </m:f>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𝟔𝟒</m:t>
                        </m:r>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𝟖𝟏</m:t>
                        </m:r>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solidFill>
                      <a:prstClr val="black"/>
                    </a:solidFill>
                    <a:latin typeface="Times New Roman" panose="02020603050405020304" pitchFamily="18" charset="0"/>
                    <a:cs typeface="Times New Roman" panose="02020603050405020304" pitchFamily="18" charset="0"/>
                  </a:rPr>
                  <a:t>错误</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3644878"/>
                <a:ext cx="11658044" cy="2602548"/>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4" name="image3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836676"/>
            <a:ext cx="6479540" cy="2609850"/>
          </a:xfrm>
          <a:prstGeom prst="rect">
            <a:avLst/>
          </a:prstGeom>
          <a:solidFill>
            <a:scrgbClr r="0" g="0" b="0">
              <a:alpha val="0"/>
            </a:scrgbClr>
          </a:solidFill>
          <a:ln>
            <a:noFill/>
          </a:ln>
        </p:spPr>
      </p:pic>
    </p:spTree>
    <p:extLst>
      <p:ext uri="{BB962C8B-B14F-4D97-AF65-F5344CB8AC3E}">
        <p14:creationId xmlns:p14="http://schemas.microsoft.com/office/powerpoint/2010/main" val="433718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9589" y="586121"/>
            <a:ext cx="12047833" cy="252374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北京卷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科学家根据天文观测提出宇宙膨胀模型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在宇宙大尺度上</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所有的宇宙物质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星体等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在做彼此远离运动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且质量始终均匀分布</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在宇宙中所有位置观测的结果都一样</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以某一点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为观测点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的小星体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为观测对象</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点的距离为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宇宙的密度为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6" name="矩形 5"/>
              <p:cNvSpPr/>
              <p:nvPr/>
            </p:nvSpPr>
            <p:spPr>
              <a:xfrm>
                <a:off x="348441" y="2975175"/>
                <a:ext cx="11810444" cy="265467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求小星体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远离到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处时宇宙的密度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点为球心</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以小星体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点的距离为半径建立球面</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受到的万有引力相当于球内质量集中于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的引力</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的两个质点间的引力势能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为引力常量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仅考虑万有引力和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远离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点的径向运动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p:sp>
            <p:nvSpPr>
              <p:cNvPr id="6" name="矩形 5"/>
              <p:cNvSpPr>
                <a:spLocks noRot="1" noChangeAspect="1" noMove="1" noResize="1" noEditPoints="1" noAdjustHandles="1" noChangeArrowheads="1" noChangeShapeType="1" noTextEdit="1"/>
              </p:cNvSpPr>
              <p:nvPr/>
            </p:nvSpPr>
            <p:spPr>
              <a:xfrm>
                <a:off x="348441" y="2975175"/>
                <a:ext cx="11810444" cy="2654677"/>
              </a:xfrm>
              <a:prstGeom prst="rect">
                <a:avLst/>
              </a:prstGeom>
              <a:blipFill rotWithShape="0">
                <a:blip r:embed="rId2"/>
                <a:stretch>
                  <a:fillRect l="-671" r="-3457" b="-91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565107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求小星体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处远离到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处的过程动能的变化量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宇宙中各星体远离观测点的速率</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满足哈勃定律</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为星体到观测点的距离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为哈勃系数</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有关但与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无关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分析说明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增大还是减小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减小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在宇宙中所有位置观测的结果都一样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则小星体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运动前后距离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的球内质量相同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11658044" cy="5651075"/>
              </a:xfrm>
              <a:prstGeom prst="rect">
                <a:avLst/>
              </a:prstGeom>
              <a:blipFill rotWithShape="0">
                <a:blip r:embed="rId2"/>
                <a:stretch>
                  <a:fillRect l="-6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582349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linds(horizont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blinds(horizontal)">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linds(horizontal)">
                                      <p:cBhvr>
                                        <p:cTn id="2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考点一　卫星的变轨和对接问题</a:t>
            </a:r>
            <a:endParaRPr lang="zh-CN" altLang="zh-CN" sz="2800" b="1" kern="1400">
              <a:latin typeface="Calibri Light" panose="020F0302020204030204" pitchFamily="34" charset="0"/>
              <a:cs typeface="Times New Roman" panose="02020603050405020304" pitchFamily="18" charset="0"/>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变轨原理</a:t>
            </a:r>
            <a:endParaRPr lang="zh-CN" altLang="zh-CN" sz="1000">
              <a:latin typeface="Calibri" panose="020F0502020204030204" pitchFamily="34" charset="0"/>
              <a:cs typeface="Times New Roman" panose="02020603050405020304" pitchFamily="18" charset="0"/>
            </a:endParaRPr>
          </a:p>
        </p:txBody>
      </p:sp>
      <p:pic>
        <p:nvPicPr>
          <p:cNvPr id="5" name="image3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90653" y="2266315"/>
            <a:ext cx="2421255"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351642" y="2132838"/>
                <a:ext cx="8066692" cy="349452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为了节省能量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在赤道上顺着地球自转方向发射卫星到圆轨道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卫星在轨道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上做匀速圆周运动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近地点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点火加速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由于速度变大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所需向心力变大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即万有引力不足以提供卫星在轨道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上做圆周运动的向心力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卫星做离心运动进入椭圆轨道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51642" y="2132838"/>
                <a:ext cx="8066692" cy="3494522"/>
              </a:xfrm>
              <a:prstGeom prst="rect">
                <a:avLst/>
              </a:prstGeom>
              <a:blipFill rotWithShape="0">
                <a:blip r:embed="rId3"/>
                <a:stretch>
                  <a:fillRect l="-983" t="-1571" r="-605" b="-2967"/>
                </a:stretch>
              </a:blipFill>
            </p:spPr>
            <p:txBody>
              <a:bodyPr/>
              <a:lstStyle/>
              <a:p>
                <a:r>
                  <a:rPr lang="zh-CN" altLang="en-US">
                    <a:noFill/>
                  </a:rPr>
                  <a:t> </a:t>
                </a:r>
              </a:p>
            </p:txBody>
          </p:sp>
        </mc:Fallback>
      </mc:AlternateContent>
      <p:sp>
        <p:nvSpPr>
          <p:cNvPr id="7" name="矩形 6"/>
          <p:cNvSpPr/>
          <p:nvPr/>
        </p:nvSpPr>
        <p:spPr>
          <a:xfrm>
            <a:off x="407658" y="5609940"/>
            <a:ext cx="8873361"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远地点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再次点火加速进入圆形轨道</a:t>
            </a:r>
            <a:r>
              <a:rPr lang="zh-CN" altLang="zh-CN" sz="2600">
                <a:latin typeface="宋体" panose="02010600030101010101" pitchFamily="2" charset="-122"/>
                <a:ea typeface="微软雅黑" panose="020B0503020204020204" pitchFamily="34" charset="-122"/>
                <a:cs typeface="宋体" panose="02010600030101010101" pitchFamily="2" charset="-122"/>
              </a:rPr>
              <a:t>Ⅲ</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51478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a:t>
                </a:r>
                <a:r>
                  <a:rPr lang="zh-CN" altLang="zh-CN" sz="2600" b="1">
                    <a:latin typeface="Times New Roman" panose="02020603050405020304" pitchFamily="18" charset="0"/>
                    <a:cs typeface="Times New Roman" panose="02020603050405020304" pitchFamily="18" charset="0"/>
                  </a:rPr>
                  <a:t>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的球的质量为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处远离到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机械能守恒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则该过程动能的变化量为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e>
                    </m: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由上述分析知星体的速度随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增大而减小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星体到观测点距离越大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越长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Hr</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增大而减小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11658044" cy="5147860"/>
              </a:xfrm>
              <a:prstGeom prst="rect">
                <a:avLst/>
              </a:prstGeom>
              <a:blipFill rotWithShape="0">
                <a:blip r:embed="rId2"/>
                <a:stretch>
                  <a:fillRect l="-680" b="-177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8853885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6223" y="620649"/>
            <a:ext cx="8873361"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对接</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453215" y="1262104"/>
            <a:ext cx="8873361"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航天飞船与宇宙空间站的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实际上就是两个做匀速圆周运动的物体追赶问题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本质仍然是卫星的变轨运行问题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变轨过程各物理量比较</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685066753"/>
              </p:ext>
            </p:extLst>
          </p:nvPr>
        </p:nvGraphicFramePr>
        <p:xfrm>
          <a:off x="694531" y="1465704"/>
          <a:ext cx="11006501" cy="4446276"/>
        </p:xfrm>
        <a:graphic>
          <a:graphicData uri="http://schemas.openxmlformats.org/drawingml/2006/table">
            <a:tbl>
              <a:tblPr firstRow="1" firstCol="1" bandRow="1"/>
              <a:tblGrid>
                <a:gridCol w="3187483"/>
                <a:gridCol w="1349085"/>
                <a:gridCol w="6469933"/>
              </a:tblGrid>
              <a:tr h="886089">
                <a:tc rowSpan="4">
                  <a:txBody>
                    <a:bodyPr/>
                    <a:lstStyle/>
                    <a:p>
                      <a:pPr algn="ctr">
                        <a:lnSpc>
                          <a:spcPct val="150000"/>
                        </a:lnSpc>
                        <a:spcAft>
                          <a:spcPts val="0"/>
                        </a:spcAft>
                        <a:tabLst>
                          <a:tab pos="3870960" algn="l"/>
                        </a:tabLst>
                      </a:pPr>
                      <a:endParaRPr lang="en-US" sz="29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0486" marR="10486" marT="10486" marB="1048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900" smtClean="0">
                          <a:effectLst/>
                          <a:latin typeface="Times New Roman" panose="02020603050405020304" pitchFamily="18" charset="0"/>
                          <a:ea typeface="微软雅黑" panose="020B0503020204020204" pitchFamily="34" charset="-122"/>
                          <a:cs typeface="Times New Roman" panose="02020603050405020304" pitchFamily="18" charset="0"/>
                        </a:rPr>
                        <a:t>速度</a:t>
                      </a:r>
                      <a:endParaRPr lang="en-US" altLang="zh-CN" sz="29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r>
                        <a:rPr lang="zh-CN" sz="2900" smtClean="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2900">
                        <a:effectLst/>
                        <a:latin typeface="Calibri" panose="020F0502020204030204" pitchFamily="34" charset="0"/>
                        <a:ea typeface="宋体" panose="02010600030101010101" pitchFamily="2" charset="-122"/>
                        <a:cs typeface="Times New Roman" panose="02020603050405020304" pitchFamily="18" charset="0"/>
                      </a:endParaRPr>
                    </a:p>
                  </a:txBody>
                  <a:tcPr marL="10486" marR="10486" marT="10486" marB="1048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90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900">
                          <a:effectLst/>
                          <a:latin typeface="Times New Roman" panose="02020603050405020304" pitchFamily="18" charset="0"/>
                          <a:ea typeface="微软雅黑" panose="020B0503020204020204" pitchFamily="34" charset="-122"/>
                          <a:cs typeface="Times New Roman" panose="02020603050405020304" pitchFamily="18" charset="0"/>
                        </a:rPr>
                        <a:t>点加速</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9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Ⅱ</a:t>
                      </a:r>
                      <a:r>
                        <a:rPr lang="en-US" sz="2900" i="1"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9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Ⅰ</a:t>
                      </a:r>
                      <a:r>
                        <a:rPr lang="en-US" sz="2900">
                          <a:effectLst/>
                          <a:latin typeface="宋体" panose="02010600030101010101" pitchFamily="2" charset="-122"/>
                          <a:ea typeface="微软雅黑" panose="020B0503020204020204" pitchFamily="34" charset="-122"/>
                          <a:cs typeface="Times New Roman" panose="02020603050405020304" pitchFamily="18" charset="0"/>
                        </a:rPr>
                        <a:t>,</a:t>
                      </a:r>
                      <a:r>
                        <a:rPr lang="zh-CN" sz="290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900">
                          <a:effectLst/>
                          <a:latin typeface="Times New Roman" panose="02020603050405020304" pitchFamily="18" charset="0"/>
                          <a:ea typeface="微软雅黑" panose="020B0503020204020204" pitchFamily="34" charset="-122"/>
                          <a:cs typeface="Times New Roman" panose="02020603050405020304" pitchFamily="18" charset="0"/>
                        </a:rPr>
                        <a:t>点加速</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9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Ⅲ</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9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Ⅱ</a:t>
                      </a:r>
                      <a:r>
                        <a:rPr lang="en-US" sz="29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900">
                          <a:effectLst/>
                          <a:latin typeface="宋体" panose="02010600030101010101" pitchFamily="2" charset="-122"/>
                          <a:ea typeface="微软雅黑" panose="020B0503020204020204" pitchFamily="34" charset="-122"/>
                          <a:cs typeface="Times New Roman" panose="02020603050405020304" pitchFamily="18" charset="0"/>
                        </a:rPr>
                        <a:t>,</a:t>
                      </a:r>
                      <a:r>
                        <a:rPr lang="zh-CN" sz="29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9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Ⅱ</a:t>
                      </a:r>
                      <a:r>
                        <a:rPr lang="en-US" sz="2900" i="1"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9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Ⅰ</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9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Ⅲ</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9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Ⅱ</a:t>
                      </a:r>
                      <a:r>
                        <a:rPr lang="en-US" sz="29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900">
                        <a:effectLst/>
                        <a:latin typeface="Calibri" panose="020F0502020204030204" pitchFamily="34" charset="0"/>
                        <a:ea typeface="宋体" panose="02010600030101010101" pitchFamily="2" charset="-122"/>
                        <a:cs typeface="Times New Roman" panose="02020603050405020304" pitchFamily="18" charset="0"/>
                      </a:endParaRPr>
                    </a:p>
                  </a:txBody>
                  <a:tcPr marL="19149" marR="19149" marT="10486" marB="1048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0384">
                <a:tc vMerge="1">
                  <a:txBody>
                    <a:bodyPr/>
                    <a:lstStyle/>
                    <a:p>
                      <a:endParaRPr lang="zh-CN" altLang="en-US"/>
                    </a:p>
                  </a:txBody>
                  <a:tcPr/>
                </a:tc>
                <a:tc>
                  <a:txBody>
                    <a:bodyPr/>
                    <a:lstStyle/>
                    <a:p>
                      <a:pPr algn="ctr">
                        <a:lnSpc>
                          <a:spcPct val="150000"/>
                        </a:lnSpc>
                        <a:spcAft>
                          <a:spcPts val="0"/>
                        </a:spcAft>
                        <a:tabLst>
                          <a:tab pos="3870960" algn="l"/>
                        </a:tabLst>
                      </a:pPr>
                      <a:r>
                        <a:rPr lang="zh-CN" sz="2900" smtClean="0">
                          <a:effectLst/>
                          <a:latin typeface="Times New Roman" panose="02020603050405020304" pitchFamily="18" charset="0"/>
                          <a:ea typeface="微软雅黑" panose="020B0503020204020204" pitchFamily="34" charset="-122"/>
                          <a:cs typeface="Times New Roman" panose="02020603050405020304" pitchFamily="18" charset="0"/>
                        </a:rPr>
                        <a:t>加速度</a:t>
                      </a:r>
                      <a:endParaRPr lang="en-US" altLang="zh-CN" sz="29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r>
                        <a:rPr lang="zh-CN" sz="2900" smtClean="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2900">
                        <a:effectLst/>
                        <a:latin typeface="Calibri" panose="020F0502020204030204" pitchFamily="34" charset="0"/>
                        <a:ea typeface="宋体" panose="02010600030101010101" pitchFamily="2" charset="-122"/>
                        <a:cs typeface="Times New Roman" panose="02020603050405020304" pitchFamily="18" charset="0"/>
                      </a:endParaRPr>
                    </a:p>
                  </a:txBody>
                  <a:tcPr marL="10486" marR="10486" marT="10486" marB="1048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Ⅱ</a:t>
                      </a:r>
                      <a:r>
                        <a:rPr lang="en-US" sz="2900" i="1"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Ⅰ</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Ⅲ</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Ⅱ</a:t>
                      </a:r>
                      <a:r>
                        <a:rPr lang="en-US" sz="29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900">
                        <a:effectLst/>
                        <a:latin typeface="Calibri" panose="020F0502020204030204" pitchFamily="34" charset="0"/>
                        <a:ea typeface="宋体" panose="02010600030101010101" pitchFamily="2" charset="-122"/>
                        <a:cs typeface="Times New Roman" panose="02020603050405020304" pitchFamily="18" charset="0"/>
                      </a:endParaRPr>
                    </a:p>
                  </a:txBody>
                  <a:tcPr marL="19149" marR="19149" marT="10486" marB="1048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6317">
                <a:tc vMerge="1">
                  <a:txBody>
                    <a:bodyPr/>
                    <a:lstStyle/>
                    <a:p>
                      <a:endParaRPr lang="zh-CN" altLang="en-US"/>
                    </a:p>
                  </a:txBody>
                  <a:tcPr/>
                </a:tc>
                <a:tc>
                  <a:txBody>
                    <a:bodyPr/>
                    <a:lstStyle/>
                    <a:p>
                      <a:pPr algn="ctr">
                        <a:lnSpc>
                          <a:spcPct val="150000"/>
                        </a:lnSpc>
                        <a:spcAft>
                          <a:spcPts val="0"/>
                        </a:spcAft>
                        <a:tabLst>
                          <a:tab pos="3870960" algn="l"/>
                        </a:tabLst>
                      </a:pPr>
                      <a:r>
                        <a:rPr lang="zh-CN" sz="2900" smtClean="0">
                          <a:effectLst/>
                          <a:latin typeface="Times New Roman" panose="02020603050405020304" pitchFamily="18" charset="0"/>
                          <a:ea typeface="微软雅黑" panose="020B0503020204020204" pitchFamily="34" charset="-122"/>
                          <a:cs typeface="Times New Roman" panose="02020603050405020304" pitchFamily="18" charset="0"/>
                        </a:rPr>
                        <a:t>周期</a:t>
                      </a:r>
                      <a:endParaRPr lang="en-US" altLang="zh-CN" sz="29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r>
                        <a:rPr lang="zh-CN" sz="2900" smtClean="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2900">
                        <a:effectLst/>
                        <a:latin typeface="Calibri" panose="020F0502020204030204" pitchFamily="34" charset="0"/>
                        <a:ea typeface="宋体" panose="02010600030101010101" pitchFamily="2" charset="-122"/>
                        <a:cs typeface="Times New Roman" panose="02020603050405020304" pitchFamily="18" charset="0"/>
                      </a:endParaRPr>
                    </a:p>
                  </a:txBody>
                  <a:tcPr marL="10486" marR="10486" marT="10486" marB="1048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Ⅰ</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Ⅱ</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Ⅲ</a:t>
                      </a:r>
                      <a:endParaRPr lang="zh-CN" sz="2900">
                        <a:effectLst/>
                        <a:latin typeface="Calibri" panose="020F0502020204030204" pitchFamily="34" charset="0"/>
                        <a:ea typeface="宋体" panose="02010600030101010101" pitchFamily="2" charset="-122"/>
                        <a:cs typeface="Times New Roman" panose="02020603050405020304" pitchFamily="18" charset="0"/>
                      </a:endParaRPr>
                    </a:p>
                  </a:txBody>
                  <a:tcPr marL="19149" marR="19149" marT="10486" marB="1048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255">
                <a:tc vMerge="1">
                  <a:txBody>
                    <a:bodyPr/>
                    <a:lstStyle/>
                    <a:p>
                      <a:endParaRPr lang="zh-CN" altLang="en-US"/>
                    </a:p>
                  </a:txBody>
                  <a:tcPr/>
                </a:tc>
                <a:tc>
                  <a:txBody>
                    <a:bodyPr/>
                    <a:lstStyle/>
                    <a:p>
                      <a:pPr algn="ctr">
                        <a:lnSpc>
                          <a:spcPct val="150000"/>
                        </a:lnSpc>
                        <a:spcAft>
                          <a:spcPts val="0"/>
                        </a:spcAft>
                        <a:tabLst>
                          <a:tab pos="3870960" algn="l"/>
                        </a:tabLst>
                      </a:pPr>
                      <a:r>
                        <a:rPr lang="zh-CN" sz="2900">
                          <a:effectLst/>
                          <a:latin typeface="Times New Roman" panose="02020603050405020304" pitchFamily="18" charset="0"/>
                          <a:ea typeface="微软雅黑" panose="020B0503020204020204" pitchFamily="34" charset="-122"/>
                          <a:cs typeface="Times New Roman" panose="02020603050405020304" pitchFamily="18" charset="0"/>
                        </a:rPr>
                        <a:t>机械能</a:t>
                      </a:r>
                      <a:endParaRPr lang="zh-CN" sz="2900">
                        <a:effectLst/>
                        <a:latin typeface="Calibri" panose="020F0502020204030204" pitchFamily="34" charset="0"/>
                        <a:ea typeface="宋体" panose="02010600030101010101" pitchFamily="2" charset="-122"/>
                        <a:cs typeface="Times New Roman" panose="02020603050405020304" pitchFamily="18" charset="0"/>
                      </a:endParaRPr>
                    </a:p>
                  </a:txBody>
                  <a:tcPr marL="10486" marR="10486" marT="10486" marB="1048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Ⅰ</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Ⅱ</a:t>
                      </a:r>
                      <a:r>
                        <a:rPr lang="en-US" sz="29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9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sz="2900" baseline="-25000">
                          <a:effectLst/>
                          <a:latin typeface="宋体" panose="02010600030101010101" pitchFamily="2" charset="-122"/>
                          <a:ea typeface="微软雅黑" panose="020B0503020204020204" pitchFamily="34" charset="-122"/>
                          <a:cs typeface="宋体" panose="02010600030101010101" pitchFamily="2" charset="-122"/>
                        </a:rPr>
                        <a:t>Ⅲ</a:t>
                      </a:r>
                      <a:endParaRPr lang="zh-CN" sz="2900">
                        <a:effectLst/>
                        <a:latin typeface="Calibri" panose="020F0502020204030204" pitchFamily="34" charset="0"/>
                        <a:ea typeface="宋体" panose="02010600030101010101" pitchFamily="2" charset="-122"/>
                        <a:cs typeface="Times New Roman" panose="02020603050405020304" pitchFamily="18" charset="0"/>
                      </a:endParaRPr>
                    </a:p>
                  </a:txBody>
                  <a:tcPr marL="19149" marR="19149" marT="10486" marB="1048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5" name="image448.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42612" y="2564892"/>
            <a:ext cx="2257425" cy="2247900"/>
          </a:xfrm>
          <a:prstGeom prst="rect">
            <a:avLst/>
          </a:prstGeom>
          <a:solidFill>
            <a:srgbClr val="000000">
              <a:alpha val="0"/>
            </a:srgbClr>
          </a:solidFill>
        </p:spPr>
      </p:pic>
    </p:spTree>
    <p:extLst>
      <p:ext uri="{BB962C8B-B14F-4D97-AF65-F5344CB8AC3E}">
        <p14:creationId xmlns:p14="http://schemas.microsoft.com/office/powerpoint/2010/main" val="164270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6450" y="620649"/>
                <a:ext cx="8066692" cy="3609490"/>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4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4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400" b="1">
                    <a:latin typeface="Times New Roman" panose="02020603050405020304" pitchFamily="18" charset="0"/>
                    <a:cs typeface="Times New Roman" panose="02020603050405020304" pitchFamily="18" charset="0"/>
                  </a:rPr>
                  <a:t>湖北恩施模拟</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中国首次火星探测任务工程总设计师表示</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我国将在</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2028</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年实施天问三号火星探测与取样返回任务</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天问三号探测器从地球发射后第一次变轨进入地火转移轨道</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逐渐远离地球</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成为一颗人造行星</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运行轨迹简化如图所示</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是地球运行圆轨道</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是地火转移椭圆轨道</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Ⅲ</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是火星运行圆轨道</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与轨道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相切于</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与轨道</a:t>
                </a:r>
                <a:r>
                  <a:rPr lang="zh-CN" altLang="zh-CN" sz="2400">
                    <a:effectLst/>
                    <a:latin typeface="宋体" panose="02010600030101010101" pitchFamily="2" charset="-122"/>
                    <a:ea typeface="微软雅黑" panose="020B0503020204020204" pitchFamily="34" charset="-122"/>
                    <a:cs typeface="宋体" panose="02010600030101010101" pitchFamily="2" charset="-122"/>
                  </a:rPr>
                  <a:t>Ⅲ</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相切于</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点</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已知火星密度为地球密度的</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𝟕</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火星自身半径为地球自身半径的</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地球表面重力加速度大小为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6450" y="620649"/>
                <a:ext cx="8066692" cy="3609490"/>
              </a:xfrm>
              <a:prstGeom prst="rect">
                <a:avLst/>
              </a:prstGeom>
              <a:blipFill rotWithShape="0">
                <a:blip r:embed="rId2"/>
                <a:stretch>
                  <a:fillRect l="-831" t="-1520" r="-76" b="-2365"/>
                </a:stretch>
              </a:blipFill>
            </p:spPr>
            <p:txBody>
              <a:bodyPr/>
              <a:lstStyle/>
              <a:p>
                <a:r>
                  <a:rPr lang="zh-CN" altLang="en-US">
                    <a:noFill/>
                  </a:rPr>
                  <a:t> </a:t>
                </a:r>
              </a:p>
            </p:txBody>
          </p:sp>
        </mc:Fallback>
      </mc:AlternateContent>
      <p:sp>
        <p:nvSpPr>
          <p:cNvPr id="6" name="TextBox 1"/>
          <p:cNvSpPr txBox="1"/>
          <p:nvPr/>
        </p:nvSpPr>
        <p:spPr>
          <a:xfrm>
            <a:off x="3975880" y="3739110"/>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36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1052703"/>
            <a:ext cx="2773680"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60814" y="4293108"/>
                <a:ext cx="11810444" cy="192469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天问三号在轨道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上的加速度小于在轨道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上的加速度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天问三号在轨道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变轨到轨道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Ⅲ</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需要向前喷气</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天问三号在轨道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Ⅲ</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上运动的全过程中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点处运行速度最大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火星表面的重力加速度大小约为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60814" y="4293108"/>
                <a:ext cx="11810444" cy="1924692"/>
              </a:xfrm>
              <a:prstGeom prst="rect">
                <a:avLst/>
              </a:prstGeom>
              <a:blipFill rotWithShape="0">
                <a:blip r:embed="rId4"/>
                <a:stretch>
                  <a:fillRect l="-671" t="-3165" r="-361" b="-31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04811" y="620649"/>
                <a:ext cx="8066692" cy="518831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天问三号在轨道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600" b="1">
                    <a:latin typeface="Times New Roman" panose="02020603050405020304" pitchFamily="18" charset="0"/>
                    <a:cs typeface="Times New Roman" panose="02020603050405020304" pitchFamily="18" charset="0"/>
                  </a:rPr>
                  <a:t>上的加速度等于在轨道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a:latin typeface="Times New Roman" panose="02020603050405020304" pitchFamily="18" charset="0"/>
                    <a:cs typeface="Times New Roman" panose="02020603050405020304" pitchFamily="18" charset="0"/>
                  </a:rPr>
                  <a:t>上的加速度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天问三号在轨道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a:latin typeface="Times New Roman" panose="02020603050405020304" pitchFamily="18" charset="0"/>
                    <a:cs typeface="Times New Roman" panose="02020603050405020304" pitchFamily="18" charset="0"/>
                  </a:rPr>
                  <a:t>上的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点做离心运动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需加速才能进入轨道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Ⅲ</a:t>
                </a:r>
                <a:r>
                  <a:rPr lang="zh-CN" altLang="zh-CN" sz="2600" b="1">
                    <a:latin typeface="Times New Roman" panose="02020603050405020304" pitchFamily="18" charset="0"/>
                    <a:cs typeface="Times New Roman" panose="02020603050405020304" pitchFamily="18" charset="0"/>
                  </a:rPr>
                  <a:t>做圆周运动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需要向后喷气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根据开普勒第二定律可知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在近日点的速度大于远日点的速度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可知天问三号在轨道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a:latin typeface="Times New Roman" panose="02020603050405020304" pitchFamily="18" charset="0"/>
                    <a:cs typeface="Times New Roman" panose="02020603050405020304" pitchFamily="18" charset="0"/>
                  </a:rPr>
                  <a:t>上</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点速度小于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天问三号在轨道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600" b="1">
                    <a:latin typeface="Times New Roman" panose="02020603050405020304" pitchFamily="18" charset="0"/>
                    <a:cs typeface="Times New Roman" panose="02020603050405020304" pitchFamily="18" charset="0"/>
                  </a:rPr>
                  <a:t>上的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点做圆周运动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需加速才能进入轨道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可知天问三号在轨道</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600" b="1">
                    <a:latin typeface="Times New Roman" panose="02020603050405020304" pitchFamily="18" charset="0"/>
                    <a:cs typeface="Times New Roman" panose="02020603050405020304" pitchFamily="18" charset="0"/>
                  </a:rPr>
                  <a:t>上</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点速度小于在轨道</a:t>
                </a:r>
                <a:r>
                  <a:rPr lang="zh-CN" altLang="zh-CN" sz="2600" smtClean="0">
                    <a:effectLst/>
                    <a:latin typeface="宋体" panose="02010600030101010101" pitchFamily="2" charset="-122"/>
                    <a:ea typeface="微软雅黑" panose="020B0503020204020204" pitchFamily="34" charset="-122"/>
                    <a:cs typeface="宋体" panose="02010600030101010101" pitchFamily="2" charset="-122"/>
                  </a:rPr>
                  <a:t>Ⅱ</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04811" y="620649"/>
                <a:ext cx="8066692" cy="5188319"/>
              </a:xfrm>
              <a:prstGeom prst="rect">
                <a:avLst/>
              </a:prstGeom>
              <a:blipFill rotWithShape="0">
                <a:blip r:embed="rId2"/>
                <a:stretch>
                  <a:fillRect l="-982" r="-2644" b="-470"/>
                </a:stretch>
              </a:blipFill>
            </p:spPr>
            <p:txBody>
              <a:bodyPr/>
              <a:lstStyle/>
              <a:p>
                <a:r>
                  <a:rPr lang="zh-CN" altLang="en-US">
                    <a:noFill/>
                  </a:rPr>
                  <a:t> </a:t>
                </a:r>
              </a:p>
            </p:txBody>
          </p:sp>
        </mc:Fallback>
      </mc:AlternateContent>
      <p:pic>
        <p:nvPicPr>
          <p:cNvPr id="4" name="image36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22201" y="836676"/>
            <a:ext cx="2773680" cy="2609850"/>
          </a:xfrm>
          <a:prstGeom prst="rect">
            <a:avLst/>
          </a:prstGeom>
          <a:solidFill>
            <a:scrgbClr r="0" g="0" b="0">
              <a:alpha val="0"/>
            </a:scrgbClr>
          </a:solidFill>
          <a:ln>
            <a:noFill/>
          </a:ln>
        </p:spPr>
      </p:pic>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2477</Words>
  <Application>Microsoft Office PowerPoint</Application>
  <PresentationFormat>自定义</PresentationFormat>
  <Paragraphs>204</Paragraphs>
  <Slides>51</Slides>
  <Notes>2</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51</vt:i4>
      </vt:variant>
    </vt:vector>
  </HeadingPairs>
  <TitlesOfParts>
    <vt:vector size="65"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67</cp:revision>
  <dcterms:created xsi:type="dcterms:W3CDTF">2024-01-15T03:14:15Z</dcterms:created>
  <dcterms:modified xsi:type="dcterms:W3CDTF">2026-03-20T06:14:16Z</dcterms:modified>
</cp:coreProperties>
</file>