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handoutMasterIdLst>
    <p:handoutMasterId r:id="rId48"/>
  </p:handoutMasterIdLst>
  <p:sldIdLst>
    <p:sldId id="340" r:id="rId2"/>
    <p:sldId id="341" r:id="rId3"/>
    <p:sldId id="342" r:id="rId4"/>
    <p:sldId id="343" r:id="rId5"/>
    <p:sldId id="581" r:id="rId6"/>
    <p:sldId id="355" r:id="rId7"/>
    <p:sldId id="356" r:id="rId8"/>
    <p:sldId id="492" r:id="rId9"/>
    <p:sldId id="583" r:id="rId10"/>
    <p:sldId id="582" r:id="rId11"/>
    <p:sldId id="359" r:id="rId12"/>
    <p:sldId id="493" r:id="rId13"/>
    <p:sldId id="491" r:id="rId14"/>
    <p:sldId id="584" r:id="rId15"/>
    <p:sldId id="367" r:id="rId16"/>
    <p:sldId id="585" r:id="rId17"/>
    <p:sldId id="501" r:id="rId18"/>
    <p:sldId id="586" r:id="rId19"/>
    <p:sldId id="587" r:id="rId20"/>
    <p:sldId id="588" r:id="rId21"/>
    <p:sldId id="502" r:id="rId22"/>
    <p:sldId id="504" r:id="rId23"/>
    <p:sldId id="505" r:id="rId24"/>
    <p:sldId id="506" r:id="rId25"/>
    <p:sldId id="508" r:id="rId26"/>
    <p:sldId id="400" r:id="rId27"/>
    <p:sldId id="402" r:id="rId28"/>
    <p:sldId id="589" r:id="rId29"/>
    <p:sldId id="590" r:id="rId30"/>
    <p:sldId id="591" r:id="rId31"/>
    <p:sldId id="404" r:id="rId32"/>
    <p:sldId id="592" r:id="rId33"/>
    <p:sldId id="593" r:id="rId34"/>
    <p:sldId id="594" r:id="rId35"/>
    <p:sldId id="406" r:id="rId36"/>
    <p:sldId id="407" r:id="rId37"/>
    <p:sldId id="595" r:id="rId38"/>
    <p:sldId id="596" r:id="rId39"/>
    <p:sldId id="408" r:id="rId40"/>
    <p:sldId id="409" r:id="rId41"/>
    <p:sldId id="597" r:id="rId42"/>
    <p:sldId id="598" r:id="rId43"/>
    <p:sldId id="599" r:id="rId44"/>
    <p:sldId id="600" r:id="rId45"/>
    <p:sldId id="428" r:id="rId46"/>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2</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6</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27.xml"/><Relationship Id="rId7"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9.xml"/><Relationship Id="rId5" Type="http://schemas.openxmlformats.org/officeDocument/2006/relationships/slide" Target="../slides/slide35.xml"/><Relationship Id="rId4" Type="http://schemas.openxmlformats.org/officeDocument/2006/relationships/slide" Target="../slides/slide3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7"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slideLayout" Target="../slideLayouts/slideLayout2.xml"/><Relationship Id="rId4" Type="http://schemas.openxmlformats.org/officeDocument/2006/relationships/tags" Target="../tags/tag14.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6.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7.jpeg"/><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tags" Target="../tags/tag9.xml"/><Relationship Id="rId7" Type="http://schemas.openxmlformats.org/officeDocument/2006/relationships/slide" Target="slide15.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6414570"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实验五　探究平抛运动的特点</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69575" y="620649"/>
            <a:ext cx="4658360" cy="5132070"/>
          </a:xfrm>
          <a:prstGeom prst="rect">
            <a:avLst/>
          </a:prstGeom>
          <a:solidFill>
            <a:scrgbClr r="0" g="0" b="0">
              <a:alpha val="0"/>
            </a:scrgbClr>
          </a:solidFill>
          <a:ln>
            <a:noFill/>
          </a:ln>
        </p:spPr>
      </p:pic>
      <p:sp>
        <p:nvSpPr>
          <p:cNvPr id="5" name="矩形 4"/>
          <p:cNvSpPr/>
          <p:nvPr/>
        </p:nvSpPr>
        <p:spPr>
          <a:xfrm>
            <a:off x="73746" y="661593"/>
            <a:ext cx="7333356"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根据轨迹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求得钢球做平抛运动的初速度大小为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当地重力加速度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76600" y="5298073"/>
            <a:ext cx="6666687"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0.74</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76018" y="2522298"/>
                <a:ext cx="7333356" cy="2715656"/>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因为坐标原点对应平抛起点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为方便计算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在图线上找到纵坐标为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19.6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b="1">
                    <a:latin typeface="Times New Roman" panose="02020603050405020304" pitchFamily="18" charset="0"/>
                    <a:cs typeface="Times New Roman" panose="02020603050405020304" pitchFamily="18" charset="0"/>
                  </a:rPr>
                  <a:t>的点为研究点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该点的坐标为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19.6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将研究点的数据代入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=0.74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76018" y="2522298"/>
                <a:ext cx="7333356" cy="2715656"/>
              </a:xfrm>
              <a:prstGeom prst="rect">
                <a:avLst/>
              </a:prstGeom>
              <a:blipFill rotWithShape="0">
                <a:blip r:embed="rId3"/>
                <a:stretch>
                  <a:fillRect l="-1081" b="-157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208841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云南昭通阶段检测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用如图甲所示装置研究平抛运动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63152" y="1944243"/>
            <a:ext cx="6045200" cy="3429000"/>
          </a:xfrm>
          <a:prstGeom prst="rect">
            <a:avLst/>
          </a:prstGeom>
          <a:solidFill>
            <a:scrgbClr r="0" g="0" b="0">
              <a:alpha val="0"/>
            </a:scrgbClr>
          </a:solidFill>
          <a:ln>
            <a:noFill/>
          </a:ln>
        </p:spPr>
      </p:pic>
      <p:sp>
        <p:nvSpPr>
          <p:cNvPr id="5" name="矩形 4"/>
          <p:cNvSpPr/>
          <p:nvPr/>
        </p:nvSpPr>
        <p:spPr>
          <a:xfrm>
            <a:off x="262477" y="1916811"/>
            <a:ext cx="5008781" cy="3724072"/>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斜槽轨道必须光滑且槽口水平</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每次从斜槽上相同的位置无初速度释放钢球</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建立坐标轴时应该以槽口的端点作为坐标原点</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绘制平抛运动轨迹时应该用直线连接小球经过的所有位置</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700047"/>
            <a:ext cx="5509659" cy="6124729"/>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实验装置中重垂线的作用是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____________________________________________________________________________________________________________________________</a:t>
            </a:r>
            <a:r>
              <a:rPr lang="zh-CN" altLang="zh-CN" sz="2600" smtClean="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在平抛运动的轨迹上取</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的水平间距相等且均为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的竖直间距分别是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=24.4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已知当地重力加速度为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则可求得钢球做平抛运动的初速度大小为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点速度与水平方向夹角的正切值为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以上结果均保留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2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2735" y="836676"/>
            <a:ext cx="6045200" cy="3429000"/>
          </a:xfrm>
          <a:prstGeom prst="rect">
            <a:avLst/>
          </a:prstGeom>
          <a:solidFill>
            <a:scrgbClr r="0" g="0" b="0">
              <a:alpha val="0"/>
            </a:scrgbClr>
          </a:solidFill>
          <a:ln>
            <a:noFill/>
          </a:ln>
        </p:spPr>
      </p:pic>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62477" y="620649"/>
            <a:ext cx="5438564" cy="5724620"/>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方便将硬板调整到竖直平面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并确定坐标轴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轴方向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为了保证钢球每次抛出的初速度相同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每次需要从斜槽上相同的位置无初速度释放钢球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但斜槽轨道不需要光滑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为了保持钢球抛出时速度沿水平方向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斜槽轨道槽口必须水平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建立坐标轴时应该以钢球出槽口时球心在白纸上的投影点作为坐标原点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绘制平抛运动轨迹时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应去掉误差较大的点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用平滑曲线连接剩下的点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2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2735" y="648081"/>
            <a:ext cx="6045200" cy="3429000"/>
          </a:xfrm>
          <a:prstGeom prst="rect">
            <a:avLst/>
          </a:prstGeom>
          <a:solidFill>
            <a:scrgbClr r="0" g="0" b="0">
              <a:alpha val="0"/>
            </a:scrgbClr>
          </a:solidFill>
          <a:ln>
            <a:noFill/>
          </a:ln>
        </p:spPr>
      </p:pic>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2477" y="620649"/>
                <a:ext cx="5438564" cy="6115111"/>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实验装置中重垂线的作用是方便将硬板调整到竖直平面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并确定坐标轴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轴方向</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竖直方向根据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水平方向根据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可得钢球平抛的初速度大小为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点的竖直分速度为</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m/s</a:t>
                </a:r>
              </a:p>
              <a:p>
                <a:pPr>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1.955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点速度与水平方向夹角的正切值</a:t>
                </a:r>
                <a:r>
                  <a:rPr lang="zh-CN" altLang="zh-CN" sz="2600" b="1" smtClean="0">
                    <a:latin typeface="Times New Roman" panose="02020603050405020304" pitchFamily="18" charset="0"/>
                    <a:cs typeface="Times New Roman" panose="02020603050405020304" pitchFamily="18" charset="0"/>
                  </a:rPr>
                  <a:t>为</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𝑩𝒚</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=1.955≈2.0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r>
                <a:b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b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620649"/>
                <a:ext cx="5438564" cy="6115111"/>
              </a:xfrm>
              <a:prstGeom prst="rect">
                <a:avLst/>
              </a:prstGeom>
              <a:blipFill rotWithShape="0">
                <a:blip r:embed="rId2"/>
                <a:stretch>
                  <a:fillRect l="-1457" t="-897" r="-1457"/>
                </a:stretch>
              </a:blipFill>
            </p:spPr>
            <p:txBody>
              <a:bodyPr/>
              <a:lstStyle/>
              <a:p>
                <a:r>
                  <a:rPr lang="zh-CN" altLang="en-US">
                    <a:noFill/>
                  </a:rPr>
                  <a:t> </a:t>
                </a:r>
              </a:p>
            </p:txBody>
          </p:sp>
        </mc:Fallback>
      </mc:AlternateContent>
      <p:pic>
        <p:nvPicPr>
          <p:cNvPr id="6" name="image23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2735" y="648081"/>
            <a:ext cx="6045200" cy="3429000"/>
          </a:xfrm>
          <a:prstGeom prst="rect">
            <a:avLst/>
          </a:prstGeom>
          <a:solidFill>
            <a:scrgbClr r="0" g="0" b="0">
              <a:alpha val="0"/>
            </a:scrgbClr>
          </a:solidFill>
          <a:ln>
            <a:noFill/>
          </a:ln>
        </p:spPr>
      </p:pic>
    </p:spTree>
    <p:extLst>
      <p:ext uri="{BB962C8B-B14F-4D97-AF65-F5344CB8AC3E}">
        <p14:creationId xmlns:p14="http://schemas.microsoft.com/office/powerpoint/2010/main" val="26983985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552693"/>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创新拓展实验</a:t>
            </a:r>
            <a:endParaRPr lang="zh-CN" altLang="zh-CN" sz="1800" b="1" kern="1400" dirty="0">
              <a:effectLst/>
              <a:latin typeface="Cambria"/>
              <a:ea typeface="宋体"/>
              <a:cs typeface="Times New Roman"/>
            </a:endParaRPr>
          </a:p>
        </p:txBody>
      </p:sp>
      <p:sp>
        <p:nvSpPr>
          <p:cNvPr id="5" name="矩形 4"/>
          <p:cNvSpPr/>
          <p:nvPr/>
        </p:nvSpPr>
        <p:spPr>
          <a:xfrm>
            <a:off x="259015" y="1173194"/>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常见的创新实验类型</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734979336"/>
              </p:ext>
            </p:extLst>
          </p:nvPr>
        </p:nvGraphicFramePr>
        <p:xfrm>
          <a:off x="478505" y="1768597"/>
          <a:ext cx="9073134" cy="4816444"/>
        </p:xfrm>
        <a:graphic>
          <a:graphicData uri="http://schemas.openxmlformats.org/drawingml/2006/table">
            <a:tbl>
              <a:tblPr firstRow="1" firstCol="1" bandRow="1"/>
              <a:tblGrid>
                <a:gridCol w="1277497"/>
                <a:gridCol w="7795637"/>
              </a:tblGrid>
              <a:tr h="4816444">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实验器</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材创新</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073" name="image428.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0693" y="2172249"/>
            <a:ext cx="3240405" cy="4153485"/>
          </a:xfrm>
          <a:prstGeom prst="rect">
            <a:avLst/>
          </a:prstGeom>
          <a:solidFill>
            <a:srgbClr val="000000">
              <a:alpha val="0"/>
            </a:srgbClr>
          </a:solidFill>
        </p:spPr>
      </p:pic>
      <p:sp>
        <p:nvSpPr>
          <p:cNvPr id="6" name="矩形 5"/>
          <p:cNvSpPr/>
          <p:nvPr/>
        </p:nvSpPr>
        <p:spPr>
          <a:xfrm>
            <a:off x="5833629" y="2546974"/>
            <a:ext cx="3069928" cy="2869929"/>
          </a:xfrm>
          <a:prstGeom prst="rect">
            <a:avLst/>
          </a:prstGeom>
        </p:spPr>
        <p:txBody>
          <a:bodyPr wrap="square" lIns="121898" tIns="60948" rIns="121898" bIns="60948">
            <a:spAutoFit/>
          </a:bodyPr>
          <a:lstStyle/>
          <a:p>
            <a:pPr lvl="0">
              <a:lnSpc>
                <a:spcPct val="140000"/>
              </a:lnSpc>
              <a:tabLst>
                <a:tab pos="3870960" algn="l"/>
              </a:tabLst>
            </a:pP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利用喷水法、频闪照相法、用传感器和计算机都可以描绘物体做平抛运动的轨迹</a:t>
            </a:r>
            <a:endParaRPr lang="zh-CN" altLang="en-US" sz="1000">
              <a:solidFill>
                <a:prstClr val="black"/>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4108514300"/>
              </p:ext>
            </p:extLst>
          </p:nvPr>
        </p:nvGraphicFramePr>
        <p:xfrm>
          <a:off x="838200" y="949293"/>
          <a:ext cx="10514013" cy="4937760"/>
        </p:xfrm>
        <a:graphic>
          <a:graphicData uri="http://schemas.openxmlformats.org/drawingml/2006/table">
            <a:tbl>
              <a:tblPr firstRow="1" firstCol="1" bandRow="1"/>
              <a:tblGrid>
                <a:gridCol w="1480373"/>
                <a:gridCol w="9033640"/>
              </a:tblGrid>
              <a:tr h="135890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实验过</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程创新</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间隔</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相等距离后移挡板</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18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数据处</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理创新</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用图像法进行数据处理</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097" name="image429.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1052703"/>
            <a:ext cx="3705225" cy="2695575"/>
          </a:xfrm>
          <a:prstGeom prst="rect">
            <a:avLst/>
          </a:prstGeom>
          <a:solidFill>
            <a:srgbClr val="000000">
              <a:alpha val="0"/>
            </a:srgbClr>
          </a:solidFill>
        </p:spPr>
      </p:pic>
    </p:spTree>
    <p:extLst>
      <p:ext uri="{BB962C8B-B14F-4D97-AF65-F5344CB8AC3E}">
        <p14:creationId xmlns:p14="http://schemas.microsoft.com/office/powerpoint/2010/main" val="4893723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1902676"/>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小明为了探究平抛运动的特点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在家里就地取材设计了实验</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在高度约为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的水平桌面上用长木板做成一个斜面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使小球从斜面上某一位置滚下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滚过桌边后小球做平抛运动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=9.82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=1.414</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1902676"/>
              </a:xfrm>
              <a:prstGeom prst="rect">
                <a:avLst/>
              </a:prstGeom>
              <a:blipFill rotWithShape="0">
                <a:blip r:embed="rId2"/>
                <a:stretch>
                  <a:fillRect l="-671" r="-310" b="-6090"/>
                </a:stretch>
              </a:blipFill>
            </p:spPr>
            <p:txBody>
              <a:bodyPr/>
              <a:lstStyle/>
              <a:p>
                <a:r>
                  <a:rPr lang="zh-CN" altLang="en-US">
                    <a:noFill/>
                  </a:rPr>
                  <a:t> </a:t>
                </a:r>
              </a:p>
            </p:txBody>
          </p:sp>
        </mc:Fallback>
      </mc:AlternateContent>
      <p:pic>
        <p:nvPicPr>
          <p:cNvPr id="4" name="image23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91991" y="2523325"/>
            <a:ext cx="5616702" cy="3606017"/>
          </a:xfrm>
          <a:prstGeom prst="rect">
            <a:avLst/>
          </a:prstGeom>
          <a:solidFill>
            <a:scrgbClr r="0" g="0" b="0">
              <a:alpha val="0"/>
            </a:scrgbClr>
          </a:solidFill>
          <a:ln>
            <a:noFill/>
          </a:ln>
        </p:spPr>
      </p:pic>
      <p:sp>
        <p:nvSpPr>
          <p:cNvPr id="5" name="矩形 4"/>
          <p:cNvSpPr/>
          <p:nvPr/>
        </p:nvSpPr>
        <p:spPr>
          <a:xfrm>
            <a:off x="451208" y="2551244"/>
            <a:ext cx="6060625" cy="3930219"/>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实验中应满足的条件有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实验时应保持桌面水平</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每次将小球从同一位置释放即可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释放高度尽可能小一点</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长木板与桌面的材料必须相同</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小球可选用质量小的泡沫球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不用质量大的小钢球</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91991" y="620649"/>
            <a:ext cx="5616702" cy="3606017"/>
          </a:xfrm>
          <a:prstGeom prst="rect">
            <a:avLst/>
          </a:prstGeom>
          <a:solidFill>
            <a:scrgbClr r="0" g="0" b="0">
              <a:alpha val="0"/>
            </a:scrgbClr>
          </a:solidFill>
          <a:ln>
            <a:noFill/>
          </a:ln>
        </p:spPr>
      </p:pic>
      <p:sp>
        <p:nvSpPr>
          <p:cNvPr id="5" name="矩形 4"/>
          <p:cNvSpPr/>
          <p:nvPr/>
        </p:nvSpPr>
        <p:spPr>
          <a:xfrm>
            <a:off x="342024" y="648568"/>
            <a:ext cx="6060625" cy="425569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桌面需水平才能使小球做平抛运动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每次小球从同一位置无初速度释放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才能保证轨迹相同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释放高度适中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长木板与桌面的材料可以不相同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考虑空气阻力应选用质量大的小钢球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若选用质量小的泡沫球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则小球受到的空气阻力不能忽略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494424" y="4941189"/>
            <a:ext cx="6060625"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857806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91991" y="620649"/>
            <a:ext cx="5616702" cy="3606017"/>
          </a:xfrm>
          <a:prstGeom prst="rect">
            <a:avLst/>
          </a:prstGeom>
          <a:solidFill>
            <a:scrgbClr r="0" g="0" b="0">
              <a:alpha val="0"/>
            </a:scrgbClr>
          </a:solidFill>
          <a:ln>
            <a:noFill/>
          </a:ln>
        </p:spPr>
      </p:pic>
      <p:sp>
        <p:nvSpPr>
          <p:cNvPr id="5" name="矩形 4"/>
          <p:cNvSpPr/>
          <p:nvPr/>
        </p:nvSpPr>
        <p:spPr>
          <a:xfrm>
            <a:off x="314728" y="648568"/>
            <a:ext cx="6060625" cy="572462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为了记录小球的落点痕迹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小明依次将白纸和复写纸固定在竖直墙壁上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再把桌子搬到墙壁附近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从斜面上某处无初速度释放小球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使其飞离桌面时的速度与墙壁垂直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小球与墙壁碰撞后在白纸上留下落点痕迹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改变桌子与墙壁间的距离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每次沿垂直于墙壁方向移动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9.92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重复实验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白纸上将留下一系列落点痕迹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挑选有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个连续落点痕迹的白纸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根据测量的数据可求得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小球离开桌面时的速度大小为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小球打到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结果均保留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60401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91991" y="620649"/>
            <a:ext cx="5616702" cy="3606017"/>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42024" y="648568"/>
                <a:ext cx="6060625" cy="477763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小球在竖直方向上做自由落体运动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解得相邻点迹间的时间间隔</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小球离开桌面时的速度大小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=0.992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打到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点时的竖直速度大小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𝑨𝑪</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=0.992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=0.992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则小球打到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点时的速度大小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0.992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m/s=1.40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42024" y="648568"/>
                <a:ext cx="6060625" cy="4777630"/>
              </a:xfrm>
              <a:prstGeom prst="rect">
                <a:avLst/>
              </a:prstGeom>
              <a:blipFill rotWithShape="0">
                <a:blip r:embed="rId3"/>
                <a:stretch>
                  <a:fillRect l="-1308" r="-1107" b="-2041"/>
                </a:stretch>
              </a:blipFill>
            </p:spPr>
            <p:txBody>
              <a:bodyPr/>
              <a:lstStyle/>
              <a:p>
                <a:r>
                  <a:rPr lang="zh-CN" altLang="en-US">
                    <a:noFill/>
                  </a:rPr>
                  <a:t> </a:t>
                </a:r>
              </a:p>
            </p:txBody>
          </p:sp>
        </mc:Fallback>
      </mc:AlternateContent>
      <p:sp>
        <p:nvSpPr>
          <p:cNvPr id="6" name="矩形 5"/>
          <p:cNvSpPr/>
          <p:nvPr/>
        </p:nvSpPr>
        <p:spPr>
          <a:xfrm>
            <a:off x="342024" y="5514100"/>
            <a:ext cx="6060625"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0.992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1.40</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86132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426005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用频闪照相记录做平抛运动的小球在不同时刻的位置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探究平抛运动的特点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下列做法正确的是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填选项前的字母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选择体积小、质量大的小球</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借助重垂线确定竖直方向</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先抛出小球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再打开频闪仪</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水平抛出小球</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1258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8504" y="511465"/>
            <a:ext cx="6666687" cy="3929962"/>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图甲所示的实验中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球沿水平方向抛出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球自由落下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借助频闪仪拍摄上述运动过程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图乙为某次实验的频闪照片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在误差允许范围内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根据任意时刻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两球的竖直高度相同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可判断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球竖直方向做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可判断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球水平方向做匀速直线运动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2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620649"/>
            <a:ext cx="4574540" cy="2976245"/>
          </a:xfrm>
          <a:prstGeom prst="rect">
            <a:avLst/>
          </a:prstGeom>
          <a:solidFill>
            <a:scrgbClr r="0" g="0" b="0">
              <a:alpha val="0"/>
            </a:scrgbClr>
          </a:solidFill>
          <a:ln>
            <a:noFill/>
          </a:ln>
        </p:spPr>
      </p:pic>
      <p:sp>
        <p:nvSpPr>
          <p:cNvPr id="5" name="矩形 4"/>
          <p:cNvSpPr/>
          <p:nvPr/>
        </p:nvSpPr>
        <p:spPr>
          <a:xfrm>
            <a:off x="338628" y="4481839"/>
            <a:ext cx="118104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某同学使小球从高度为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的桌面水平飞出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用频闪照相拍摄小球的平抛运动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每秒频闪</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最多可以得到小球在空中运动的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个位置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313040" y="620649"/>
                <a:ext cx="8873361" cy="57879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某同学实验时忘了标记重垂线方向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为解决此问题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他在频闪照片中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以某位置为坐标原点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沿任意两个相互垂直的方向作为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建立直角坐标系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xOy</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并测量出另外两个位置的坐标值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如图丙所示</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根据平抛运动规律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利用运动的合成与分解</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的方法</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可得重垂线方向与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轴间夹角的正切值为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(1)ABD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自由落体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球相邻两位置水平距离相等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(3)10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313040" y="620649"/>
                <a:ext cx="8873361" cy="5787907"/>
              </a:xfrm>
              <a:prstGeom prst="rect">
                <a:avLst/>
              </a:prstGeom>
              <a:blipFill rotWithShape="0">
                <a:blip r:embed="rId2"/>
                <a:stretch>
                  <a:fillRect l="-893" r="-69"/>
                </a:stretch>
              </a:blipFill>
            </p:spPr>
            <p:txBody>
              <a:bodyPr/>
              <a:lstStyle/>
              <a:p>
                <a:r>
                  <a:rPr lang="zh-CN" altLang="en-US">
                    <a:noFill/>
                  </a:rPr>
                  <a:t> </a:t>
                </a:r>
              </a:p>
            </p:txBody>
          </p:sp>
        </mc:Fallback>
      </mc:AlternateContent>
      <p:pic>
        <p:nvPicPr>
          <p:cNvPr id="4" name="image2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8623" y="836676"/>
            <a:ext cx="2153285" cy="2781300"/>
          </a:xfrm>
          <a:prstGeom prst="rect">
            <a:avLst/>
          </a:prstGeom>
          <a:solidFill>
            <a:scrgbClr r="0" g="0" b="0">
              <a:alpha val="0"/>
            </a:scrgbClr>
          </a:solidFill>
          <a:ln>
            <a:noFill/>
          </a:ln>
        </p:spPr>
      </p:pic>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6450" y="620649"/>
            <a:ext cx="6580662" cy="605618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用频闪照相记录做平抛运动的小球在不同时刻的位置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选择体积小、质量大的小球可以减小空气阻力的影响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本实验需要借助重垂线确定竖直方向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实验过程先打开频闪仪</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再水平抛出小球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根据任意时刻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两球的竖直高度相同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可以判断出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球竖直方向做自由落体运动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球相邻两位置水平距离相等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可以判断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球水平方向做匀速直线运动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2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620649"/>
            <a:ext cx="4574540" cy="2976245"/>
          </a:xfrm>
          <a:prstGeom prst="rect">
            <a:avLst/>
          </a:prstGeom>
          <a:solidFill>
            <a:scrgbClr r="0" g="0" b="0">
              <a:alpha val="0"/>
            </a:scrgbClr>
          </a:solidFill>
          <a:ln>
            <a:noFill/>
          </a:ln>
        </p:spPr>
      </p:pic>
    </p:spTree>
    <p:extLst>
      <p:ext uri="{BB962C8B-B14F-4D97-AF65-F5344CB8AC3E}">
        <p14:creationId xmlns:p14="http://schemas.microsoft.com/office/powerpoint/2010/main" val="7999359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6223" y="650114"/>
                <a:ext cx="8873361" cy="4835723"/>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小球从高度为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的桌面水平抛出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频闪仪每秒频闪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zh-CN" altLang="zh-CN" sz="2600" b="1">
                    <a:latin typeface="Times New Roman" panose="02020603050405020304" pitchFamily="18" charset="0"/>
                    <a:cs typeface="Times New Roman" panose="02020603050405020304" pitchFamily="18" charset="0"/>
                  </a:rPr>
                  <a:t>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频闪周期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s=0.04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故最多可以得到小球在空中运动的位置个数为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设重垂线与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轴间的夹角为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轴方向有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轴方向有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6223" y="650114"/>
                <a:ext cx="8873361" cy="4835723"/>
              </a:xfrm>
              <a:prstGeom prst="rect">
                <a:avLst/>
              </a:prstGeom>
              <a:blipFill rotWithShape="0">
                <a:blip r:embed="rId2"/>
                <a:stretch>
                  <a:fillRect l="-893"/>
                </a:stretch>
              </a:blipFill>
            </p:spPr>
            <p:txBody>
              <a:bodyPr/>
              <a:lstStyle/>
              <a:p>
                <a:r>
                  <a:rPr lang="zh-CN" altLang="en-US">
                    <a:noFill/>
                  </a:rPr>
                  <a:t> </a:t>
                </a:r>
              </a:p>
            </p:txBody>
          </p:sp>
        </mc:Fallback>
      </mc:AlternateContent>
      <p:pic>
        <p:nvPicPr>
          <p:cNvPr id="4" name="image2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8623" y="836676"/>
            <a:ext cx="2153285" cy="2781300"/>
          </a:xfrm>
          <a:prstGeom prst="rect">
            <a:avLst/>
          </a:prstGeom>
          <a:solidFill>
            <a:scrgbClr r="0" g="0" b="0">
              <a:alpha val="0"/>
            </a:scrgbClr>
          </a:solidFill>
          <a:ln>
            <a:noFill/>
          </a:ln>
        </p:spPr>
      </p:pic>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6" name="矩形 5"/>
          <p:cNvSpPr/>
          <p:nvPr/>
        </p:nvSpPr>
        <p:spPr>
          <a:xfrm>
            <a:off x="33002" y="1293310"/>
            <a:ext cx="5509659" cy="4940495"/>
          </a:xfrm>
          <a:prstGeom prst="rect">
            <a:avLst/>
          </a:prstGeom>
        </p:spPr>
        <p:txBody>
          <a:bodyPr wrap="square" lIns="121898" tIns="60948" rIns="121898" bIns="60948">
            <a:spAutoFit/>
          </a:bodyPr>
          <a:lstStyle/>
          <a:p>
            <a:pPr marL="355600" indent="-355600">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广东东莞虎门中学月考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用如图甲所示装置研究平抛运动的特点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将坐标纸和复写纸对齐重叠并固定在竖直硬板上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球沿斜槽轨道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滑下后从斜槽末端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落在水平挡板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由于挡板靠近硬板一侧较低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钢球落在挡板上时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球会在坐标纸上挤压出一个痕迹点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移动挡板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依次重复上述操作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坐标纸上将留下一系列痕迹点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2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46006" y="1350754"/>
            <a:ext cx="6127750" cy="3429000"/>
          </a:xfrm>
          <a:prstGeom prst="rect">
            <a:avLst/>
          </a:prstGeom>
          <a:solidFill>
            <a:scrgbClr r="0" g="0" b="0">
              <a:alpha val="0"/>
            </a:scrgbClr>
          </a:solidFill>
          <a:ln>
            <a:noFill/>
          </a:ln>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53493" y="675241"/>
            <a:ext cx="5509659" cy="5370613"/>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为了能较准确地完成实验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下列做法正确的是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小球做平抛运动时应尽量与木板摩擦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以便画出运动轨迹</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为保证小球沿水平方向飞出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应将斜槽末端调至水平</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本实验需要用天平测出小球质量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也需配备重垂线作为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轴方向</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作图时应以斜槽末端为原点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建立平面直角坐标系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记录的点应适当多一些</a:t>
            </a:r>
            <a:endParaRPr lang="zh-CN" altLang="zh-CN" sz="1000">
              <a:latin typeface="Calibri" panose="020F0502020204030204" pitchFamily="34" charset="0"/>
              <a:cs typeface="Times New Roman" panose="02020603050405020304" pitchFamily="18" charset="0"/>
            </a:endParaRPr>
          </a:p>
        </p:txBody>
      </p:sp>
      <p:pic>
        <p:nvPicPr>
          <p:cNvPr id="7" name="image2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46006" y="1350754"/>
            <a:ext cx="6127750" cy="3429000"/>
          </a:xfrm>
          <a:prstGeom prst="rect">
            <a:avLst/>
          </a:prstGeom>
          <a:solidFill>
            <a:scrgbClr r="0" g="0" b="0">
              <a:alpha val="0"/>
            </a:scrgbClr>
          </a:solidFill>
          <a:ln>
            <a:noFill/>
          </a:ln>
        </p:spPr>
      </p:pic>
    </p:spTree>
    <p:extLst>
      <p:ext uri="{BB962C8B-B14F-4D97-AF65-F5344CB8AC3E}">
        <p14:creationId xmlns:p14="http://schemas.microsoft.com/office/powerpoint/2010/main" val="36350345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53493" y="675241"/>
            <a:ext cx="5509659" cy="252374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小球在平抛运动过程中的几个位置如图乙中的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已知小方格的边长为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小球的抛出点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小球的初速度大小</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u="sng">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7" name="image2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46006" y="620649"/>
            <a:ext cx="5533848" cy="3096661"/>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4" name="矩形 3"/>
              <p:cNvSpPr/>
              <p:nvPr/>
            </p:nvSpPr>
            <p:spPr>
              <a:xfrm>
                <a:off x="262477" y="3339182"/>
                <a:ext cx="5509659" cy="607643"/>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不是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𝒈𝑳</m:t>
                        </m:r>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3339182"/>
                <a:ext cx="5509659" cy="607643"/>
              </a:xfrm>
              <a:prstGeom prst="rect">
                <a:avLst/>
              </a:prstGeom>
              <a:blipFill rotWithShape="0">
                <a:blip r:embed="rId3"/>
                <a:stretch>
                  <a:fillRect l="-1438" t="-1010" b="-18182"/>
                </a:stretch>
              </a:blipFill>
            </p:spPr>
            <p:txBody>
              <a:bodyPr/>
              <a:lstStyle/>
              <a:p>
                <a:r>
                  <a:rPr lang="zh-CN" altLang="en-US">
                    <a:noFill/>
                  </a:rPr>
                  <a:t> </a:t>
                </a:r>
              </a:p>
            </p:txBody>
          </p:sp>
        </mc:Fallback>
      </mc:AlternateContent>
      <p:sp>
        <p:nvSpPr>
          <p:cNvPr id="5" name="矩形 4"/>
          <p:cNvSpPr/>
          <p:nvPr/>
        </p:nvSpPr>
        <p:spPr>
          <a:xfrm>
            <a:off x="194237" y="3926953"/>
            <a:ext cx="11810445" cy="2523744"/>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小球做平抛运动时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不应使其与木板摩擦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以免影响运动的轨迹造成较大实验误差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为保证小球沿水平方向飞出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应将斜槽轨道的末端调至水平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本实验不需要用天平测出小球的质量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但需要配备重垂线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以便确定</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轴方向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小球从斜槽上某位置由静止滚下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离开斜槽末端后做平抛运动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应以小球在斜槽末端时球心在坐标纸上的投影点作为所建坐标系的原点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记录的点应适当多一些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72328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2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620649"/>
            <a:ext cx="5533848" cy="3096661"/>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194237" y="3672323"/>
                <a:ext cx="11810445" cy="257933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若位置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是小球的抛出点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则小球竖直方向的运动满足初速度为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的匀变速直线运动的规律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竖直方向连续相等时间内的位移之比满足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根据题图可知比例不满足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则位置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不是小球的抛出点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𝒈𝑳</m:t>
                        </m:r>
                      </m:e>
                    </m:rad>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94237" y="3672323"/>
                <a:ext cx="11810445" cy="2579336"/>
              </a:xfrm>
              <a:prstGeom prst="rect">
                <a:avLst/>
              </a:prstGeom>
              <a:blipFill rotWithShape="0">
                <a:blip r:embed="rId3"/>
                <a:stretch>
                  <a:fillRect l="-671" r="-258" b="-353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653372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探究平抛运动的特点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85495" y="1375573"/>
            <a:ext cx="6056524" cy="4374986"/>
          </a:xfrm>
          <a:prstGeom prst="rect">
            <a:avLst/>
          </a:prstGeom>
        </p:spPr>
        <p:txBody>
          <a:bodyPr wrap="square" lIns="121898" tIns="60948" rIns="121898" bIns="60948">
            <a:spAutoFit/>
          </a:bodyPr>
          <a:lstStyle/>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用图甲装置进行探究</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只能探究平抛运动水平分运动的特点</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需改变小锤击打的力度</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多次重复实验</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能同时探究平抛运动水平、竖直分运动的特点</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用图乙装置进行实验</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斜槽轨道</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必须光滑且其末端水平</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上下调节挡板</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时必须每次等间距移动</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小钢球从斜槽</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上同一位置由静止滚下</a:t>
            </a:r>
            <a:endParaRPr lang="zh-CN" altLang="zh-CN" sz="2400">
              <a:latin typeface="Calibri" panose="020F0502020204030204" pitchFamily="34" charset="0"/>
              <a:cs typeface="Times New Roman" panose="02020603050405020304" pitchFamily="18" charset="0"/>
            </a:endParaRPr>
          </a:p>
        </p:txBody>
      </p:sp>
      <p:pic>
        <p:nvPicPr>
          <p:cNvPr id="7" name="image24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80546" y="1262104"/>
            <a:ext cx="5833745" cy="2802212"/>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85495" y="535817"/>
                <a:ext cx="6056524" cy="5319509"/>
              </a:xfrm>
              <a:prstGeom prst="rect">
                <a:avLst/>
              </a:prstGeom>
            </p:spPr>
            <p:txBody>
              <a:bodyPr wrap="square" lIns="121898" tIns="60948" rIns="121898" bIns="60948">
                <a:spAutoFit/>
              </a:bodyPr>
              <a:lstStyle/>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用图丙装置进行实验</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竖直挡板上附有复写纸和白纸</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可以记下钢球撞击挡板时的点迹</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实验时竖直挡板初始位置紧靠斜槽末端</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钢球从斜槽上</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点由静止滚下</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撞击挡板留下点迹</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将挡板依次水平向右移动</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重复实验</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挡板上留下点迹</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以点迹</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为坐标原点</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竖直向下建立坐标轴</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各点迹坐标值分别为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测得钢球直径为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则钢球平抛初速度</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d>
                      <m:d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e>
                    </m:rad>
                  </m:oMath>
                </a14:m>
                <a:r>
                  <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 </m:t>
                    </m:r>
                    <m:d>
                      <m:d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4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e>
                    </m:rad>
                  </m:oMath>
                </a14:m>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d>
                      <m:d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altLang="zh-CN" sz="24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den>
                        </m:f>
                      </m:e>
                    </m:rad>
                  </m:oMath>
                </a14:m>
                <a:r>
                  <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 </m:t>
                    </m:r>
                    <m:d>
                      <m:d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altLang="zh-CN" sz="24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den>
                        </m:f>
                      </m:e>
                    </m:rad>
                  </m:oMath>
                </a14:m>
                <a:endParaRPr lang="zh-CN" altLang="zh-CN" sz="24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85495" y="535817"/>
                <a:ext cx="6056524" cy="5319509"/>
              </a:xfrm>
              <a:prstGeom prst="rect">
                <a:avLst/>
              </a:prstGeom>
              <a:blipFill rotWithShape="0">
                <a:blip r:embed="rId2"/>
                <a:stretch>
                  <a:fillRect l="-1006" t="-1031" r="-3219"/>
                </a:stretch>
              </a:blipFill>
            </p:spPr>
            <p:txBody>
              <a:bodyPr/>
              <a:lstStyle/>
              <a:p>
                <a:r>
                  <a:rPr lang="zh-CN" altLang="en-US">
                    <a:noFill/>
                  </a:rPr>
                  <a:t> </a:t>
                </a:r>
              </a:p>
            </p:txBody>
          </p:sp>
        </mc:Fallback>
      </mc:AlternateContent>
      <p:pic>
        <p:nvPicPr>
          <p:cNvPr id="7" name="image24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1362" y="893611"/>
            <a:ext cx="5833745" cy="2802212"/>
          </a:xfrm>
          <a:prstGeom prst="rect">
            <a:avLst/>
          </a:prstGeom>
          <a:solidFill>
            <a:scrgbClr r="0" g="0" b="0">
              <a:alpha val="0"/>
            </a:scrgbClr>
          </a:solidFill>
          <a:ln>
            <a:noFill/>
          </a:ln>
        </p:spPr>
      </p:pic>
    </p:spTree>
    <p:extLst>
      <p:ext uri="{BB962C8B-B14F-4D97-AF65-F5344CB8AC3E}">
        <p14:creationId xmlns:p14="http://schemas.microsoft.com/office/powerpoint/2010/main" val="19854893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85495" y="535817"/>
            <a:ext cx="6056524" cy="510906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4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(1)B</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(2)C</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(3)D</a:t>
            </a:r>
            <a:endParaRPr lang="zh-CN" altLang="zh-CN" sz="9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4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b="1">
                <a:latin typeface="Times New Roman" panose="02020603050405020304" pitchFamily="18" charset="0"/>
                <a:cs typeface="Times New Roman" panose="02020603050405020304" pitchFamily="18" charset="0"/>
              </a:rPr>
              <a:t>用图甲装置可以探究平抛运动竖直方向做自由落体运动的特点</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需要改变小锤击打的力度</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多次重复实验</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b="1">
                <a:latin typeface="Times New Roman" panose="02020603050405020304" pitchFamily="18" charset="0"/>
                <a:cs typeface="Times New Roman" panose="02020603050405020304" pitchFamily="18" charset="0"/>
              </a:rPr>
              <a:t>正确</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b="1">
                <a:latin typeface="Times New Roman" panose="02020603050405020304" pitchFamily="18" charset="0"/>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b="1">
                <a:latin typeface="Times New Roman" panose="02020603050405020304" pitchFamily="18" charset="0"/>
                <a:cs typeface="Times New Roman" panose="02020603050405020304" pitchFamily="18" charset="0"/>
              </a:rPr>
              <a:t>错误</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endParaRPr lang="zh-CN" altLang="zh-CN" sz="9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b="1">
                <a:latin typeface="Times New Roman" panose="02020603050405020304" pitchFamily="18" charset="0"/>
                <a:cs typeface="Times New Roman" panose="02020603050405020304" pitchFamily="18" charset="0"/>
              </a:rPr>
              <a:t>用图乙装置进行实验</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斜槽轨道</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400" b="1">
                <a:latin typeface="Times New Roman" panose="02020603050405020304" pitchFamily="18" charset="0"/>
                <a:cs typeface="Times New Roman" panose="02020603050405020304" pitchFamily="18" charset="0"/>
              </a:rPr>
              <a:t>没必要光滑</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但末端必须水平</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b="1">
                <a:latin typeface="Times New Roman" panose="02020603050405020304" pitchFamily="18" charset="0"/>
                <a:cs typeface="Times New Roman" panose="02020603050405020304" pitchFamily="18" charset="0"/>
              </a:rPr>
              <a:t>错误</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上下调节挡板</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400" b="1">
                <a:latin typeface="Times New Roman" panose="02020603050405020304" pitchFamily="18" charset="0"/>
                <a:cs typeface="Times New Roman" panose="02020603050405020304" pitchFamily="18" charset="0"/>
              </a:rPr>
              <a:t>时</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不需要等间距移动</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b="1">
                <a:latin typeface="Times New Roman" panose="02020603050405020304" pitchFamily="18" charset="0"/>
                <a:cs typeface="Times New Roman" panose="02020603050405020304" pitchFamily="18" charset="0"/>
              </a:rPr>
              <a:t>错误</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小钢球必须从斜槽</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400" b="1">
                <a:latin typeface="Times New Roman" panose="02020603050405020304" pitchFamily="18" charset="0"/>
                <a:cs typeface="Times New Roman" panose="02020603050405020304" pitchFamily="18" charset="0"/>
              </a:rPr>
              <a:t>上同一位置由静止滚下</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b="1">
                <a:latin typeface="Times New Roman" panose="02020603050405020304" pitchFamily="18" charset="0"/>
                <a:cs typeface="Times New Roman" panose="02020603050405020304" pitchFamily="18" charset="0"/>
              </a:rPr>
              <a:t>正确</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endParaRPr lang="zh-CN" altLang="zh-CN" sz="900">
              <a:latin typeface="Calibri" panose="020F0502020204030204" pitchFamily="34" charset="0"/>
              <a:cs typeface="Times New Roman" panose="02020603050405020304" pitchFamily="18" charset="0"/>
            </a:endParaRPr>
          </a:p>
        </p:txBody>
      </p:sp>
      <p:pic>
        <p:nvPicPr>
          <p:cNvPr id="7" name="image24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1362" y="893611"/>
            <a:ext cx="5833745" cy="2802212"/>
          </a:xfrm>
          <a:prstGeom prst="rect">
            <a:avLst/>
          </a:prstGeom>
          <a:solidFill>
            <a:scrgbClr r="0" g="0" b="0">
              <a:alpha val="0"/>
            </a:scrgbClr>
          </a:solidFill>
          <a:ln>
            <a:noFill/>
          </a:ln>
        </p:spPr>
      </p:pic>
    </p:spTree>
    <p:extLst>
      <p:ext uri="{BB962C8B-B14F-4D97-AF65-F5344CB8AC3E}">
        <p14:creationId xmlns:p14="http://schemas.microsoft.com/office/powerpoint/2010/main" val="19857988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85495" y="535817"/>
                <a:ext cx="6056524" cy="444984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b="1">
                    <a:latin typeface="Times New Roman" panose="02020603050405020304" pitchFamily="18" charset="0"/>
                    <a:cs typeface="Times New Roman" panose="02020603050405020304" pitchFamily="18" charset="0"/>
                  </a:rPr>
                  <a:t>用图丙装置进行实验</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根据平抛运动规律</a:t>
                </a:r>
                <a:r>
                  <a:rPr lang="zh-CN" altLang="zh-CN" sz="2400" b="1" smtClean="0">
                    <a:latin typeface="Times New Roman" panose="02020603050405020304" pitchFamily="18" charset="0"/>
                    <a:cs typeface="Times New Roman" panose="02020603050405020304" pitchFamily="18" charset="0"/>
                  </a:rPr>
                  <a:t>有</a:t>
                </a:r>
                <a:r>
                  <a:rPr lang="en-US" altLang="zh-CN" sz="2400" i="1" smtClean="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400" smtClean="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9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400" b="1">
                    <a:latin typeface="Times New Roman" panose="02020603050405020304" pitchFamily="18" charset="0"/>
                    <a:cs typeface="Times New Roman" panose="02020603050405020304" pitchFamily="18" charset="0"/>
                  </a:rPr>
                  <a:t>联立解得</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altLang="zh-CN" sz="24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e>
                    </m:rad>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b="1">
                    <a:latin typeface="Times New Roman" panose="02020603050405020304" pitchFamily="18" charset="0"/>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b="1">
                    <a:latin typeface="Times New Roman" panose="02020603050405020304" pitchFamily="18" charset="0"/>
                    <a:cs typeface="Times New Roman" panose="02020603050405020304" pitchFamily="18" charset="0"/>
                  </a:rPr>
                  <a:t>错误</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根据平抛运动规律有</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联立解得</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altLang="zh-CN" sz="24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den>
                        </m:f>
                      </m:e>
                    </m:rad>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b="1">
                    <a:latin typeface="Times New Roman" panose="02020603050405020304" pitchFamily="18" charset="0"/>
                    <a:cs typeface="Times New Roman" panose="02020603050405020304" pitchFamily="18" charset="0"/>
                  </a:rPr>
                  <a:t>错误</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400" b="1">
                    <a:latin typeface="Times New Roman" panose="02020603050405020304" pitchFamily="18" charset="0"/>
                    <a:cs typeface="Times New Roman" panose="02020603050405020304" pitchFamily="18" charset="0"/>
                  </a:rPr>
                  <a:t>正确</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9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85495" y="535817"/>
                <a:ext cx="6056524" cy="4449848"/>
              </a:xfrm>
              <a:prstGeom prst="rect">
                <a:avLst/>
              </a:prstGeom>
              <a:blipFill rotWithShape="0">
                <a:blip r:embed="rId2"/>
                <a:stretch>
                  <a:fillRect l="-1006" r="-1006"/>
                </a:stretch>
              </a:blipFill>
            </p:spPr>
            <p:txBody>
              <a:bodyPr/>
              <a:lstStyle/>
              <a:p>
                <a:r>
                  <a:rPr lang="zh-CN" altLang="en-US">
                    <a:noFill/>
                  </a:rPr>
                  <a:t> </a:t>
                </a:r>
              </a:p>
            </p:txBody>
          </p:sp>
        </mc:Fallback>
      </mc:AlternateContent>
      <p:pic>
        <p:nvPicPr>
          <p:cNvPr id="7" name="image24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1362" y="893611"/>
            <a:ext cx="5833745" cy="2802212"/>
          </a:xfrm>
          <a:prstGeom prst="rect">
            <a:avLst/>
          </a:prstGeom>
          <a:solidFill>
            <a:scrgbClr r="0" g="0" b="0">
              <a:alpha val="0"/>
            </a:scrgbClr>
          </a:solidFill>
          <a:ln>
            <a:noFill/>
          </a:ln>
        </p:spPr>
      </p:pic>
    </p:spTree>
    <p:extLst>
      <p:ext uri="{BB962C8B-B14F-4D97-AF65-F5344CB8AC3E}">
        <p14:creationId xmlns:p14="http://schemas.microsoft.com/office/powerpoint/2010/main" val="2460601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6450" y="629665"/>
            <a:ext cx="8873361" cy="2965339"/>
          </a:xfrm>
          <a:prstGeom prst="rect">
            <a:avLst/>
          </a:prstGeom>
        </p:spPr>
        <p:txBody>
          <a:bodyPr wrap="square" lIns="121898" tIns="60948" rIns="121898" bIns="60948">
            <a:spAutoFit/>
          </a:bodyPr>
          <a:lstStyle/>
          <a:p>
            <a:pPr marL="355600" indent="-355600">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a:latin typeface="Times New Roman" panose="02020603050405020304" pitchFamily="18" charset="0"/>
                <a:cs typeface="Times New Roman" panose="02020603050405020304" pitchFamily="18" charset="0"/>
              </a:rPr>
              <a:t>广东实验中学月考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利用一管口直径略大于小球直径的直管来计算平抛小球抛出时的初速度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只有当小球速度方向沿直管方向才能飞入管中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在小球抛出点位置的正下方取一位置为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斜面</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倾斜角度为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管口与斜面在同一平面内</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为让小球能够落入直管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直管管口可以根据需要沿斜面移动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73712" y="836676"/>
            <a:ext cx="3270250" cy="2781300"/>
          </a:xfrm>
          <a:prstGeom prst="rect">
            <a:avLst/>
          </a:prstGeom>
          <a:solidFill>
            <a:scrgbClr r="0" g="0" b="0">
              <a:alpha val="0"/>
            </a:scrgbClr>
          </a:solidFill>
          <a:ln>
            <a:noFill/>
          </a:ln>
        </p:spPr>
      </p:pic>
      <p:sp>
        <p:nvSpPr>
          <p:cNvPr id="5" name="矩形 4"/>
          <p:cNvSpPr/>
          <p:nvPr/>
        </p:nvSpPr>
        <p:spPr>
          <a:xfrm>
            <a:off x="262477" y="3483592"/>
            <a:ext cx="8873361"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以下是实验中的一些做法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合理的是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斜槽轨道必须光滑</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安装斜槽轨道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使其末端保持水平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选择密度更小的小球</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94433"/>
            <a:ext cx="7962601" cy="5105925"/>
          </a:xfrm>
          <a:prstGeom prst="rect">
            <a:avLst/>
          </a:prstGeom>
        </p:spPr>
        <p:txBody>
          <a:bodyPr wrap="square" lIns="121898" tIns="60948" rIns="121898" bIns="60948">
            <a:spAutoFit/>
          </a:bodyPr>
          <a:lstStyle/>
          <a:p>
            <a:pPr>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某次平抛运动中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直管移动至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点且直管与斜面</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垂直时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小球恰好可以落入其中</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根据以上数据可以计算出此次平抛运动小球在空中飞行时间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直管在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处接到小球时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直管并未与斜面垂直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而是如图乙虚线所示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但实验小组未察觉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这将导致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的计算结果</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偏大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2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41658" y="1052703"/>
            <a:ext cx="3270250" cy="26955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2477" y="694433"/>
                <a:ext cx="7962601" cy="4375982"/>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偏小</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斜槽轨道不一定要求必须光滑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安装斜槽轨道</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使其末端保持水平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以保证小球做平抛运动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选择密度更大的小球</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可减小阻力影响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根据数学知识得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平抛运动的水平分运动为匀速直线运动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e>
                    </m:rad>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694433"/>
                <a:ext cx="7962601" cy="4375982"/>
              </a:xfrm>
              <a:prstGeom prst="rect">
                <a:avLst/>
              </a:prstGeom>
              <a:blipFill rotWithShape="0">
                <a:blip r:embed="rId2"/>
                <a:stretch>
                  <a:fillRect l="-995" r="-153"/>
                </a:stretch>
              </a:blipFill>
            </p:spPr>
            <p:txBody>
              <a:bodyPr/>
              <a:lstStyle/>
              <a:p>
                <a:r>
                  <a:rPr lang="zh-CN" altLang="en-US">
                    <a:noFill/>
                  </a:rPr>
                  <a:t> </a:t>
                </a:r>
              </a:p>
            </p:txBody>
          </p:sp>
        </mc:Fallback>
      </mc:AlternateContent>
      <p:pic>
        <p:nvPicPr>
          <p:cNvPr id="3" name="image24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09898" y="3544115"/>
            <a:ext cx="3270250" cy="2695575"/>
          </a:xfrm>
          <a:prstGeom prst="rect">
            <a:avLst/>
          </a:prstGeom>
          <a:solidFill>
            <a:scrgbClr r="0" g="0" b="0">
              <a:alpha val="0"/>
            </a:scrgbClr>
          </a:solidFill>
          <a:ln>
            <a:noFill/>
          </a:ln>
        </p:spPr>
      </p:pic>
      <p:pic>
        <p:nvPicPr>
          <p:cNvPr id="5" name="image244.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73712" y="620649"/>
            <a:ext cx="3270250" cy="2781300"/>
          </a:xfrm>
          <a:prstGeom prst="rect">
            <a:avLst/>
          </a:prstGeom>
          <a:solidFill>
            <a:scrgbClr r="0" g="0" b="0">
              <a:alpha val="0"/>
            </a:scrgbClr>
          </a:solidFill>
          <a:ln>
            <a:noFill/>
          </a:ln>
        </p:spPr>
      </p:pic>
    </p:spTree>
    <p:extLst>
      <p:ext uri="{BB962C8B-B14F-4D97-AF65-F5344CB8AC3E}">
        <p14:creationId xmlns:p14="http://schemas.microsoft.com/office/powerpoint/2010/main" val="5534714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94433"/>
            <a:ext cx="7962601" cy="185875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直管在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处接到小球时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直管并未与斜面垂直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则实际上的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a:latin typeface="Times New Roman" panose="02020603050405020304" pitchFamily="18" charset="0"/>
                <a:cs typeface="Times New Roman" panose="02020603050405020304" pitchFamily="18" charset="0"/>
              </a:rPr>
              <a:t>角偏大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计算时仍用原来的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a:latin typeface="Times New Roman" panose="02020603050405020304" pitchFamily="18" charset="0"/>
                <a:cs typeface="Times New Roman" panose="02020603050405020304" pitchFamily="18" charset="0"/>
              </a:rPr>
              <a:t>值计算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则导致初速度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的计算结果偏小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09898" y="3544115"/>
            <a:ext cx="3270250" cy="2695575"/>
          </a:xfrm>
          <a:prstGeom prst="rect">
            <a:avLst/>
          </a:prstGeom>
          <a:solidFill>
            <a:scrgbClr r="0" g="0" b="0">
              <a:alpha val="0"/>
            </a:scrgbClr>
          </a:solidFill>
          <a:ln>
            <a:noFill/>
          </a:ln>
        </p:spPr>
      </p:pic>
      <p:pic>
        <p:nvPicPr>
          <p:cNvPr id="5" name="image24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73712" y="620649"/>
            <a:ext cx="3270250" cy="2781300"/>
          </a:xfrm>
          <a:prstGeom prst="rect">
            <a:avLst/>
          </a:prstGeom>
          <a:solidFill>
            <a:scrgbClr r="0" g="0" b="0">
              <a:alpha val="0"/>
            </a:scrgbClr>
          </a:solidFill>
          <a:ln>
            <a:noFill/>
          </a:ln>
        </p:spPr>
      </p:pic>
    </p:spTree>
    <p:extLst>
      <p:ext uri="{BB962C8B-B14F-4D97-AF65-F5344CB8AC3E}">
        <p14:creationId xmlns:p14="http://schemas.microsoft.com/office/powerpoint/2010/main" val="10113170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4740" y="629665"/>
            <a:ext cx="11810444" cy="923305"/>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a:latin typeface="Times New Roman" panose="02020603050405020304" pitchFamily="18" charset="0"/>
                <a:cs typeface="Times New Roman" panose="02020603050405020304" pitchFamily="18" charset="0"/>
              </a:rPr>
              <a:t>云南昆明一模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实验小组根据平抛运动的规律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设计不同实验方案测量小球做平抛运动的初速度大小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4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31098" y="1836166"/>
            <a:ext cx="6728460" cy="3321050"/>
          </a:xfrm>
          <a:prstGeom prst="rect">
            <a:avLst/>
          </a:prstGeom>
          <a:solidFill>
            <a:scrgbClr r="0" g="0" b="0">
              <a:alpha val="0"/>
            </a:scrgbClr>
          </a:solidFill>
          <a:ln>
            <a:noFill/>
          </a:ln>
        </p:spPr>
      </p:pic>
      <p:sp>
        <p:nvSpPr>
          <p:cNvPr id="5" name="矩形 4"/>
          <p:cNvSpPr/>
          <p:nvPr/>
        </p:nvSpPr>
        <p:spPr>
          <a:xfrm>
            <a:off x="461634" y="1539349"/>
            <a:ext cx="4553437" cy="4924401"/>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他们利用如图甲所示的实验装置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描迹法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测量小球做平抛运动的初速度大小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关于该实验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斜槽轨道末端应保持水平</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应想办法尽量减小小球与轨道之间的摩擦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每次应将小球从斜槽轨道上同一位置由静止释放</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必须控制挡板高度等间距下降</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表格 2"/>
              <p:cNvGraphicFramePr>
                <a:graphicFrameLocks noGrp="1"/>
              </p:cNvGraphicFramePr>
              <p:nvPr>
                <p:extLst>
                  <p:ext uri="{D42A27DB-BD31-4B8C-83A1-F6EECF244321}">
                    <p14:modId xmlns:p14="http://schemas.microsoft.com/office/powerpoint/2010/main" val="3281231047"/>
                  </p:ext>
                </p:extLst>
              </p:nvPr>
            </p:nvGraphicFramePr>
            <p:xfrm>
              <a:off x="478639" y="1053411"/>
              <a:ext cx="11449296" cy="4774154"/>
            </p:xfrm>
            <a:graphic>
              <a:graphicData uri="http://schemas.openxmlformats.org/drawingml/2006/table">
                <a:tbl>
                  <a:tblPr firstRow="1" firstCol="1" bandRow="1"/>
                  <a:tblGrid>
                    <a:gridCol w="5225459"/>
                    <a:gridCol w="4279594"/>
                    <a:gridCol w="1944243"/>
                  </a:tblGrid>
                  <a:tr h="343492">
                    <a:tc>
                      <a:txBody>
                        <a:bodyPr/>
                        <a:lstStyle/>
                        <a:p>
                          <a:pPr algn="ctr">
                            <a:lnSpc>
                              <a:spcPct val="100000"/>
                            </a:lnSpc>
                            <a:spcAft>
                              <a:spcPts val="0"/>
                            </a:spcAft>
                            <a:tabLst>
                              <a:tab pos="3870960" algn="l"/>
                            </a:tabLst>
                          </a:pP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原理装置图</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实验操作</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注意事项</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08394">
                    <a:tc>
                      <a:txBody>
                        <a:bodyPr/>
                        <a:lstStyle/>
                        <a:p>
                          <a:pPr algn="ctr">
                            <a:lnSpc>
                              <a:spcPct val="100000"/>
                            </a:lnSpc>
                            <a:spcAft>
                              <a:spcPts val="0"/>
                            </a:spcAft>
                            <a:tabLst>
                              <a:tab pos="3870960" algn="l"/>
                            </a:tabLst>
                          </a:pPr>
                          <a:endParaRPr lang="en-US" sz="18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18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18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18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18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18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18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18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18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18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r>
                            <a:rPr lang="zh-CN" sz="1800" smtClean="0">
                              <a:effectLst/>
                              <a:latin typeface="Times New Roman" panose="02020603050405020304" pitchFamily="18" charset="0"/>
                              <a:ea typeface="微软雅黑" panose="020B0503020204020204" pitchFamily="34" charset="-122"/>
                              <a:cs typeface="Times New Roman" panose="02020603050405020304" pitchFamily="18" charset="0"/>
                            </a:rPr>
                            <a:t>使</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小球做平抛运动</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利用描点法描绘出小球的运动轨迹</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以抛出点为坐标原点</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建立坐标系</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测出轨迹曲线上某一点的坐标</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由公式</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18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18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1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18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18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18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sz="18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18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rad>
                                <m:radPr>
                                  <m:degHide m:val="on"/>
                                  <m:ctrlPr>
                                    <a:rPr lang="zh-CN" sz="18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sz="1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18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sz="18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1800" b="1" i="1">
                                          <a:effectLst/>
                                          <a:latin typeface="Cambria Math" panose="02040503050406030204" pitchFamily="18" charset="0"/>
                                          <a:ea typeface="微软雅黑" panose="020B0503020204020204" pitchFamily="34" charset="-122"/>
                                          <a:cs typeface="Times New Roman" panose="02020603050405020304" pitchFamily="18" charset="0"/>
                                        </a:rPr>
                                        <m:t>𝒚</m:t>
                                      </m:r>
                                    </m:den>
                                  </m:f>
                                </m:e>
                              </m:rad>
                            </m:oMath>
                          </a14:m>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按实验原理图甲安装实验装置</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使斜槽末端水平</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以斜槽水平部分端口上小球球心位置为坐标原点</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O</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过</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点画出竖直的</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轴和水平的</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轴</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使小球从斜槽上同一位置由静止滚下</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把笔尖放在小球可能经过的位置上</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如果小球运动中碰到笔尖</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用铅笔在该位置标记为一点</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用同样的方法</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在小球运动轨迹上描下若干点</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将白纸从木板上取下</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点开始连接画出的若干点描绘出一条平滑的曲线</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如实验原理图乙所示</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水平</a:t>
                          </a: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斜槽末端的切线要水平</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竖直</a:t>
                          </a: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木板必须处在竖直平面内</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原点</a:t>
                          </a: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坐标原点为小球在槽口时</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球心在木板上的投影点</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同一位置</a:t>
                          </a: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小球每次都从槽中的同一位置由静止释放</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3" name="表格 2"/>
              <p:cNvGraphicFramePr>
                <a:graphicFrameLocks noGrp="1"/>
              </p:cNvGraphicFramePr>
              <p:nvPr>
                <p:extLst>
                  <p:ext uri="{D42A27DB-BD31-4B8C-83A1-F6EECF244321}">
                    <p14:modId xmlns:p14="http://schemas.microsoft.com/office/powerpoint/2010/main" val="3281231047"/>
                  </p:ext>
                </p:extLst>
              </p:nvPr>
            </p:nvGraphicFramePr>
            <p:xfrm>
              <a:off x="478639" y="1053411"/>
              <a:ext cx="11449296" cy="4774154"/>
            </p:xfrm>
            <a:graphic>
              <a:graphicData uri="http://schemas.openxmlformats.org/drawingml/2006/table">
                <a:tbl>
                  <a:tblPr firstRow="1" firstCol="1" bandRow="1"/>
                  <a:tblGrid>
                    <a:gridCol w="5225459"/>
                    <a:gridCol w="4279594"/>
                    <a:gridCol w="1944243"/>
                  </a:tblGrid>
                  <a:tr h="365760">
                    <a:tc>
                      <a:txBody>
                        <a:bodyPr/>
                        <a:lstStyle/>
                        <a:p>
                          <a:pPr algn="ctr">
                            <a:lnSpc>
                              <a:spcPct val="100000"/>
                            </a:lnSpc>
                            <a:spcAft>
                              <a:spcPts val="0"/>
                            </a:spcAft>
                            <a:tabLst>
                              <a:tab pos="3870960" algn="l"/>
                            </a:tabLst>
                          </a:pP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原理装置图</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实验操作</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注意事项</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08394">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17" t="-9116" r="-119231" b="-414"/>
                          </a:stretch>
                        </a:blipFill>
                      </a:tcPr>
                    </a:tc>
                    <a:tc>
                      <a:txBody>
                        <a:bodyPr/>
                        <a:lstStyle/>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按实验原理图甲安装实验装置</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使斜槽末端水平</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以斜槽水平部分端口上小球球心位置为坐标原点</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O</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过</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点画出竖直的</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轴和水平的</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轴</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使小球从斜槽上同一位置由静止滚下</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把笔尖放在小球可能经过的位置上</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如果小球运动中碰到笔尖</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用铅笔在该位置标记为一点</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用同样的方法</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在小球运动轨迹上描下若干点</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将白纸从木板上取下</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sz="18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点开始连接画出的若干点描绘出一条平滑的曲线</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如实验原理图乙所示</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水平</a:t>
                          </a: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斜槽末端的切线要水平</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竖直</a:t>
                          </a: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木板必须处在竖直平面内</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原点</a:t>
                          </a: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坐标原点为小球在槽口时</a:t>
                          </a:r>
                          <a:r>
                            <a:rPr lang="en-US" sz="1800">
                              <a:effectLst/>
                              <a:latin typeface="宋体" panose="02010600030101010101" pitchFamily="2" charset="-122"/>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球心在木板上的投影点</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同一位置</a:t>
                          </a:r>
                          <a:r>
                            <a:rPr lang="en-US" sz="18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800">
                              <a:effectLst/>
                              <a:latin typeface="Times New Roman" panose="02020603050405020304" pitchFamily="18" charset="0"/>
                              <a:ea typeface="微软雅黑" panose="020B0503020204020204" pitchFamily="34" charset="-122"/>
                              <a:cs typeface="Times New Roman" panose="02020603050405020304" pitchFamily="18" charset="0"/>
                            </a:rPr>
                            <a:t>小球每次都从槽中的同一位置由静止释放</a:t>
                          </a:r>
                          <a:r>
                            <a:rPr lang="zh-CN" sz="1800">
                              <a:effectLst/>
                              <a:latin typeface="宋体" panose="02010600030101010101" pitchFamily="2" charset="-122"/>
                              <a:ea typeface="微软雅黑" panose="020B0503020204020204" pitchFamily="34" charset="-122"/>
                              <a:cs typeface="Times New Roman" panose="02020603050405020304" pitchFamily="18" charset="0"/>
                            </a:rPr>
                            <a:t>。</a:t>
                          </a:r>
                          <a:endParaRPr lang="zh-CN" sz="18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pic>
        <p:nvPicPr>
          <p:cNvPr id="1026" name="image425.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2044337"/>
            <a:ext cx="2376297" cy="1986494"/>
          </a:xfrm>
          <a:prstGeom prst="rect">
            <a:avLst/>
          </a:prstGeom>
          <a:solidFill>
            <a:srgbClr val="000000">
              <a:alpha val="0"/>
            </a:srgbClr>
          </a:solidFill>
        </p:spPr>
      </p:pic>
      <p:pic>
        <p:nvPicPr>
          <p:cNvPr id="1025" name="image426.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2040834"/>
            <a:ext cx="1908216" cy="1989997"/>
          </a:xfrm>
          <a:prstGeom prst="rect">
            <a:avLst/>
          </a:prstGeom>
          <a:solidFill>
            <a:srgbClr val="000000">
              <a:alpha val="0"/>
            </a:srgbClr>
          </a:solidFill>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1993" y="571601"/>
                <a:ext cx="4944149" cy="5933651"/>
              </a:xfrm>
              <a:prstGeom prst="rect">
                <a:avLst/>
              </a:prstGeom>
            </p:spPr>
            <p:txBody>
              <a:bodyPr wrap="square" lIns="121898" tIns="60948" rIns="121898" bIns="60948">
                <a:spAutoFit/>
              </a:bodyPr>
              <a:lstStyle/>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该小组正确实验后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在方格纸上记录了小球在不同时刻的位置如图乙中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建立如图所示的平面直角坐标系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轴沿竖直方向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方格纸每一小格的边长为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三点的坐标分别为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点所用时间为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点所用时间为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在小球轨迹上取一个点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图中未画出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使得小球从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点和从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点的运动时间相等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点的纵坐标为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1993" y="571601"/>
                <a:ext cx="4944149" cy="5933651"/>
              </a:xfrm>
              <a:prstGeom prst="rect">
                <a:avLst/>
              </a:prstGeom>
              <a:blipFill rotWithShape="0">
                <a:blip r:embed="rId2"/>
                <a:stretch>
                  <a:fillRect l="-1603" t="-925" b="-1336"/>
                </a:stretch>
              </a:blipFill>
            </p:spPr>
            <p:txBody>
              <a:bodyPr/>
              <a:lstStyle/>
              <a:p>
                <a:r>
                  <a:rPr lang="zh-CN" altLang="en-US">
                    <a:noFill/>
                  </a:rPr>
                  <a:t> </a:t>
                </a:r>
              </a:p>
            </p:txBody>
          </p:sp>
        </mc:Fallback>
      </mc:AlternateContent>
      <p:pic>
        <p:nvPicPr>
          <p:cNvPr id="3" name="image2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31098" y="620649"/>
            <a:ext cx="6728460" cy="3321050"/>
          </a:xfrm>
          <a:prstGeom prst="rect">
            <a:avLst/>
          </a:prstGeom>
          <a:solidFill>
            <a:scrgbClr r="0" g="0" b="0">
              <a:alpha val="0"/>
            </a:scrgbClr>
          </a:solidFill>
          <a:ln>
            <a:noFill/>
          </a:ln>
        </p:spPr>
      </p:pic>
      <p:sp>
        <p:nvSpPr>
          <p:cNvPr id="5" name="矩形 4"/>
          <p:cNvSpPr/>
          <p:nvPr/>
        </p:nvSpPr>
        <p:spPr>
          <a:xfrm>
            <a:off x="5388217" y="4076932"/>
            <a:ext cx="6580662" cy="2009437"/>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=2.45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当地重力加速度的大小为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则小球做平抛运动的初速度大小为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计算结果保留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75328"/>
            <a:ext cx="6580662" cy="4924401"/>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该实验小组又设计一个新的方案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点处有一点光源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点正前方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处竖直放置一块毛玻璃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将小球从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点垂直毛玻璃水平抛出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在毛玻璃后方观察到小球在毛玻璃上的投影点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利用频闪相机记录小球在毛玻璃上的投影点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的位置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可得到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沿毛玻璃下降的高度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随小球运动时间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变化的关系如图丁所示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若该图像斜率为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则小球做平抛运动的初速度大小为</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6" name="image2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68712" y="583057"/>
            <a:ext cx="5175250" cy="3061970"/>
          </a:xfrm>
          <a:prstGeom prst="rect">
            <a:avLst/>
          </a:prstGeom>
          <a:solidFill>
            <a:scrgbClr r="0" g="0" b="0">
              <a:alpha val="0"/>
            </a:scrgbClr>
          </a:solidFill>
          <a:ln>
            <a:noFill/>
          </a:ln>
        </p:spPr>
      </p:pic>
    </p:spTree>
    <p:extLst>
      <p:ext uri="{BB962C8B-B14F-4D97-AF65-F5344CB8AC3E}">
        <p14:creationId xmlns:p14="http://schemas.microsoft.com/office/powerpoint/2010/main" val="33253690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1993" y="653489"/>
                <a:ext cx="4944149" cy="5106567"/>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L</a:t>
                </a:r>
              </a:p>
              <a:p>
                <a:pPr>
                  <a:lnSpc>
                    <a:spcPct val="120000"/>
                  </a:lnSpc>
                  <a:spcAft>
                    <a:spcPts val="0"/>
                  </a:spcAft>
                  <a:tabLst>
                    <a:tab pos="3870960" algn="l"/>
                  </a:tabLst>
                </a:pPr>
                <a:r>
                  <a:rPr lang="zh-CN" altLang="zh-CN" sz="2600" smtClean="0">
                    <a:effectLst/>
                    <a:latin typeface="宋体" panose="02010600030101010101" pitchFamily="2" charset="-122"/>
                    <a:ea typeface="微软雅黑" panose="020B0503020204020204" pitchFamily="34" charset="-122"/>
                    <a:cs typeface="宋体" panose="02010600030101010101" pitchFamily="2" charset="-122"/>
                  </a:rPr>
                  <a:t>③</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0.98</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为保证小球初速度水平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斜槽轨道末端应保持水平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小球与轨道之间的摩擦对实验结果无影响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为保证小球初速度相等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每次应将小球从斜槽轨道上同一位置由静止释放</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挡板高度无需等间距下降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1993" y="653489"/>
                <a:ext cx="4944149" cy="5106567"/>
              </a:xfrm>
              <a:prstGeom prst="rect">
                <a:avLst/>
              </a:prstGeom>
              <a:blipFill rotWithShape="0">
                <a:blip r:embed="rId2"/>
                <a:stretch>
                  <a:fillRect l="-1603" t="-358" r="-1603" b="-1671"/>
                </a:stretch>
              </a:blipFill>
            </p:spPr>
            <p:txBody>
              <a:bodyPr/>
              <a:lstStyle/>
              <a:p>
                <a:r>
                  <a:rPr lang="zh-CN" altLang="en-US">
                    <a:noFill/>
                  </a:rPr>
                  <a:t> </a:t>
                </a:r>
              </a:p>
            </p:txBody>
          </p:sp>
        </mc:Fallback>
      </mc:AlternateContent>
      <p:pic>
        <p:nvPicPr>
          <p:cNvPr id="3" name="image2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31098" y="620649"/>
            <a:ext cx="6728460" cy="3321050"/>
          </a:xfrm>
          <a:prstGeom prst="rect">
            <a:avLst/>
          </a:prstGeom>
          <a:solidFill>
            <a:scrgbClr r="0" g="0" b="0">
              <a:alpha val="0"/>
            </a:scrgbClr>
          </a:solidFill>
          <a:ln>
            <a:noFill/>
          </a:ln>
        </p:spPr>
      </p:pic>
    </p:spTree>
    <p:extLst>
      <p:ext uri="{BB962C8B-B14F-4D97-AF65-F5344CB8AC3E}">
        <p14:creationId xmlns:p14="http://schemas.microsoft.com/office/powerpoint/2010/main" val="1806505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1993" y="653489"/>
                <a:ext cx="4944149" cy="5096884"/>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由题图乙可知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𝒂𝒃</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𝒃𝒄</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根据小球在水平方向做匀速直线运动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又相邻两点的水平距离相等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竖直方向满足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点的纵坐标为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竖直方向有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=0.98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1993" y="653489"/>
                <a:ext cx="4944149" cy="5096884"/>
              </a:xfrm>
              <a:prstGeom prst="rect">
                <a:avLst/>
              </a:prstGeom>
              <a:blipFill rotWithShape="0">
                <a:blip r:embed="rId2"/>
                <a:stretch>
                  <a:fillRect l="-1603" r="-1480" b="-359"/>
                </a:stretch>
              </a:blipFill>
            </p:spPr>
            <p:txBody>
              <a:bodyPr/>
              <a:lstStyle/>
              <a:p>
                <a:r>
                  <a:rPr lang="zh-CN" altLang="en-US">
                    <a:noFill/>
                  </a:rPr>
                  <a:t> </a:t>
                </a:r>
              </a:p>
            </p:txBody>
          </p:sp>
        </mc:Fallback>
      </mc:AlternateContent>
      <p:pic>
        <p:nvPicPr>
          <p:cNvPr id="3" name="image2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31098" y="620649"/>
            <a:ext cx="6728460" cy="3321050"/>
          </a:xfrm>
          <a:prstGeom prst="rect">
            <a:avLst/>
          </a:prstGeom>
          <a:solidFill>
            <a:scrgbClr r="0" g="0" b="0">
              <a:alpha val="0"/>
            </a:scrgbClr>
          </a:solidFill>
          <a:ln>
            <a:noFill/>
          </a:ln>
        </p:spPr>
      </p:pic>
    </p:spTree>
    <p:extLst>
      <p:ext uri="{BB962C8B-B14F-4D97-AF65-F5344CB8AC3E}">
        <p14:creationId xmlns:p14="http://schemas.microsoft.com/office/powerpoint/2010/main" val="14331383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1993" y="653489"/>
                <a:ext cx="4944149" cy="254387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根据平抛运动规律有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则</a:t>
                </a:r>
                <a:r>
                  <a:rPr lang="zh-CN" altLang="zh-CN" sz="2600" b="1">
                    <a:latin typeface="Times New Roman" panose="02020603050405020304" pitchFamily="18" charset="0"/>
                    <a:cs typeface="Times New Roman" panose="02020603050405020304" pitchFamily="18" charset="0"/>
                  </a:rPr>
                  <a:t>斜率为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1993" y="653489"/>
                <a:ext cx="4944149" cy="2543877"/>
              </a:xfrm>
              <a:prstGeom prst="rect">
                <a:avLst/>
              </a:prstGeom>
              <a:blipFill rotWithShape="0">
                <a:blip r:embed="rId2"/>
                <a:stretch>
                  <a:fillRect l="-1603"/>
                </a:stretch>
              </a:blipFill>
            </p:spPr>
            <p:txBody>
              <a:bodyPr/>
              <a:lstStyle/>
              <a:p>
                <a:r>
                  <a:rPr lang="zh-CN" altLang="en-US">
                    <a:noFill/>
                  </a:rPr>
                  <a:t> </a:t>
                </a:r>
              </a:p>
            </p:txBody>
          </p:sp>
        </mc:Fallback>
      </mc:AlternateContent>
      <p:pic>
        <p:nvPicPr>
          <p:cNvPr id="3" name="image2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31098" y="620649"/>
            <a:ext cx="6728460" cy="3321050"/>
          </a:xfrm>
          <a:prstGeom prst="rect">
            <a:avLst/>
          </a:prstGeom>
          <a:solidFill>
            <a:scrgbClr r="0" g="0" b="0">
              <a:alpha val="0"/>
            </a:scrgbClr>
          </a:solidFill>
          <a:ln>
            <a:noFill/>
          </a:ln>
        </p:spPr>
      </p:pic>
    </p:spTree>
    <p:extLst>
      <p:ext uri="{BB962C8B-B14F-4D97-AF65-F5344CB8AC3E}">
        <p14:creationId xmlns:p14="http://schemas.microsoft.com/office/powerpoint/2010/main" val="26625286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173937293"/>
                  </p:ext>
                </p:extLst>
              </p:nvPr>
            </p:nvGraphicFramePr>
            <p:xfrm>
              <a:off x="478504" y="620649"/>
              <a:ext cx="11233404" cy="5603494"/>
            </p:xfrm>
            <a:graphic>
              <a:graphicData uri="http://schemas.openxmlformats.org/drawingml/2006/table">
                <a:tbl>
                  <a:tblPr firstRow="1" firstCol="1" bandRow="1"/>
                  <a:tblGrid>
                    <a:gridCol w="432054"/>
                    <a:gridCol w="10801350"/>
                  </a:tblGrid>
                  <a:tr h="3672459">
                    <a:tc>
                      <a:txBody>
                        <a:bodyPr/>
                        <a:lstStyle/>
                        <a:p>
                          <a:pPr algn="ctr">
                            <a:lnSpc>
                              <a:spcPct val="12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数据</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2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判断平抛运动的轨迹是不是抛物线</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若平抛运动的轨迹是抛物线</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则当以抛出点为坐标原点建立直角坐标系后</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轨迹上各点的坐标具有</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ax</a:t>
                          </a:r>
                          <a:r>
                            <a:rPr lang="en-US" sz="20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的关系</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且同一轨迹上</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是一个特定的值</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用刻度尺测量几个点的</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坐标</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分别代入</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ax</a:t>
                          </a:r>
                          <a:r>
                            <a:rPr lang="en-US" sz="20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中求出常数</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看计算得到的</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值在误差允许的范围内是否为一常数</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计算平抛运动的初速度</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平抛轨迹完整</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即含有抛出点</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在轨迹上任取一点</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测出该点离抛出点的水平位移</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及竖直位移</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sz="20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20000"/>
                            </a:lnSpc>
                            <a:spcAft>
                              <a:spcPts val="0"/>
                            </a:spcAft>
                            <a:tabLst>
                              <a:tab pos="3870960" algn="l"/>
                            </a:tabLst>
                          </a:pP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根据</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0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就可求出初速度</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rad>
                                <m:radPr>
                                  <m:degHide m:val="on"/>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𝒚</m:t>
                                      </m:r>
                                    </m:den>
                                  </m:f>
                                </m:e>
                              </m:rad>
                            </m:oMath>
                          </a14:m>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平抛轨迹残缺</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即无抛出点</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在轨迹上任取三点</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使</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间及</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间的水平距离相等</a:t>
                          </a:r>
                          <a:r>
                            <a:rPr lang="en-US" sz="20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20000"/>
                            </a:lnSpc>
                            <a:spcAft>
                              <a:spcPts val="0"/>
                            </a:spcAft>
                            <a:tabLst>
                              <a:tab pos="3870960" algn="l"/>
                            </a:tabLst>
                          </a:pP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由</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平抛运动的规律可知</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间与</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间所用时间相等</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设为</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sz="2000" i="1" baseline="-25000">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sz="20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0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所以</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𝑩𝑪</m:t>
                                          </m:r>
                                        </m:sub>
                                      </m:sSub>
                                      <m:r>
                                        <a:rPr lang="en-US" sz="20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𝑨𝑩</m:t>
                                          </m:r>
                                        </m:sub>
                                      </m:sSub>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则初速度</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rad>
                                <m:radPr>
                                  <m:degHide m:val="on"/>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𝑩𝑪</m:t>
                                          </m:r>
                                        </m:sub>
                                      </m:sSub>
                                      <m:r>
                                        <a:rPr lang="en-US" sz="20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𝑨𝑩</m:t>
                                          </m:r>
                                        </m:sub>
                                      </m:sSub>
                                    </m:den>
                                  </m:f>
                                </m:e>
                              </m:rad>
                            </m:oMath>
                          </a14:m>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173937293"/>
                  </p:ext>
                </p:extLst>
              </p:nvPr>
            </p:nvGraphicFramePr>
            <p:xfrm>
              <a:off x="478504" y="620649"/>
              <a:ext cx="11233404" cy="5603494"/>
            </p:xfrm>
            <a:graphic>
              <a:graphicData uri="http://schemas.openxmlformats.org/drawingml/2006/table">
                <a:tbl>
                  <a:tblPr firstRow="1" firstCol="1" bandRow="1"/>
                  <a:tblGrid>
                    <a:gridCol w="432054"/>
                    <a:gridCol w="10801350"/>
                  </a:tblGrid>
                  <a:tr h="5603494">
                    <a:tc>
                      <a:txBody>
                        <a:bodyPr/>
                        <a:lstStyle/>
                        <a:p>
                          <a:pPr algn="ctr">
                            <a:lnSpc>
                              <a:spcPct val="12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数据</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2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4061" t="-109" r="-113" b="-217"/>
                          </a:stretch>
                        </a:blipFill>
                      </a:tcPr>
                    </a:tc>
                  </a:tr>
                </a:tbl>
              </a:graphicData>
            </a:graphic>
          </p:graphicFrame>
        </mc:Fallback>
      </mc:AlternateContent>
      <p:pic>
        <p:nvPicPr>
          <p:cNvPr id="2049" name="image427.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2348865"/>
            <a:ext cx="1728216" cy="2128656"/>
          </a:xfrm>
          <a:prstGeom prst="rect">
            <a:avLst/>
          </a:prstGeom>
          <a:solidFill>
            <a:srgbClr val="000000">
              <a:alpha val="0"/>
            </a:srgbClr>
          </a:solidFill>
        </p:spPr>
      </p:pic>
    </p:spTree>
    <p:extLst>
      <p:ext uri="{BB962C8B-B14F-4D97-AF65-F5344CB8AC3E}">
        <p14:creationId xmlns:p14="http://schemas.microsoft.com/office/powerpoint/2010/main" val="3356589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创新拓展实验</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教材原型实验</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创新拓展实验</a:t>
            </a:r>
            <a:endParaRPr lang="zh-CN" altLang="zh-CN" sz="1800" b="1" kern="1400" dirty="0">
              <a:effectLst/>
              <a:latin typeface="Cambria"/>
              <a:ea typeface="宋体"/>
              <a:cs typeface="Times New Roman"/>
            </a:endParaRPr>
          </a:p>
        </p:txBody>
      </p:sp>
      <p:sp>
        <p:nvSpPr>
          <p:cNvPr id="4" name="矩形 3"/>
          <p:cNvSpPr/>
          <p:nvPr/>
        </p:nvSpPr>
        <p:spPr>
          <a:xfrm>
            <a:off x="46450" y="1267720"/>
            <a:ext cx="9760697" cy="252374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河北卷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如图甲为探究平抛运动特点的装置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其斜槽位置固定且末端水平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固定坐标纸的背板处于竖直面内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钢球在斜槽中从某一高度滚下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从末端飞出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落在倾斜的挡板上挤压复写纸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在坐标纸上留下印迹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某同学利用此装置通过多次释放钢球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得到了如图乙所示的印迹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坐标纸的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轴对应竖直方向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坐标原点对应平抛起点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2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71145" y="1484757"/>
            <a:ext cx="2256790" cy="3061970"/>
          </a:xfrm>
          <a:prstGeom prst="rect">
            <a:avLst/>
          </a:prstGeom>
          <a:solidFill>
            <a:scrgbClr r="0" g="0" b="0">
              <a:alpha val="0"/>
            </a:scrgbClr>
          </a:solidFill>
          <a:ln>
            <a:noFill/>
          </a:ln>
        </p:spPr>
      </p:pic>
      <p:sp>
        <p:nvSpPr>
          <p:cNvPr id="6" name="矩形 5"/>
          <p:cNvSpPr/>
          <p:nvPr/>
        </p:nvSpPr>
        <p:spPr>
          <a:xfrm>
            <a:off x="478504" y="3815505"/>
            <a:ext cx="8873361" cy="923305"/>
          </a:xfrm>
          <a:prstGeom prst="rect">
            <a:avLst/>
          </a:prstGeom>
        </p:spPr>
        <p:txBody>
          <a:bodyPr wrap="square" lIns="121898" tIns="60948" rIns="121898" bIns="60948">
            <a:spAutoFit/>
          </a:bodyPr>
          <a:lstStyle/>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每次由静止释放钢球时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钢球在斜槽上的高度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632366" y="6003071"/>
            <a:ext cx="9760697"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相同</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634639" y="4763766"/>
            <a:ext cx="9760697"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为保证钢球每次做平抛运动的初速度相同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必须让钢球在斜槽上的相同高度由静止释放</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6600" y="620649"/>
            <a:ext cx="6666687" cy="65932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在坐标纸中描绘出钢球做平抛运动的轨迹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774" y="1321308"/>
            <a:ext cx="4658360" cy="5132070"/>
          </a:xfrm>
          <a:prstGeom prst="rect">
            <a:avLst/>
          </a:prstGeom>
          <a:solidFill>
            <a:scrgbClr r="0" g="0" b="0">
              <a:alpha val="0"/>
            </a:scrgbClr>
          </a:solidFill>
          <a:ln>
            <a:noFill/>
          </a:ln>
        </p:spPr>
      </p:pic>
    </p:spTree>
    <p:extLst>
      <p:ext uri="{BB962C8B-B14F-4D97-AF65-F5344CB8AC3E}">
        <p14:creationId xmlns:p14="http://schemas.microsoft.com/office/powerpoint/2010/main" val="164270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62477" y="6176133"/>
            <a:ext cx="9760697"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见</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解析图　</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229000" y="620649"/>
            <a:ext cx="6666687"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smtClean="0">
                <a:latin typeface="Times New Roman" panose="02020603050405020304" pitchFamily="18" charset="0"/>
                <a:cs typeface="Times New Roman" panose="02020603050405020304" pitchFamily="18" charset="0"/>
              </a:rPr>
              <a:t>钢</a:t>
            </a:r>
            <a:r>
              <a:rPr lang="zh-CN" altLang="zh-CN" sz="2600" b="1">
                <a:latin typeface="Times New Roman" panose="02020603050405020304" pitchFamily="18" charset="0"/>
                <a:cs typeface="Times New Roman" panose="02020603050405020304" pitchFamily="18" charset="0"/>
              </a:rPr>
              <a:t>球做平抛运动的轨迹如图所示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8" name="image23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66026" y="1268730"/>
            <a:ext cx="4658360" cy="4852670"/>
          </a:xfrm>
          <a:prstGeom prst="rect">
            <a:avLst/>
          </a:prstGeom>
          <a:solidFill>
            <a:scrgbClr r="0" g="0" b="0">
              <a:alpha val="0"/>
            </a:scrgbClr>
          </a:solidFill>
          <a:ln>
            <a:noFill/>
          </a:ln>
        </p:spPr>
      </p:pic>
    </p:spTree>
    <p:extLst>
      <p:ext uri="{BB962C8B-B14F-4D97-AF65-F5344CB8AC3E}">
        <p14:creationId xmlns:p14="http://schemas.microsoft.com/office/powerpoint/2010/main" val="14077117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TotalTime>
  <Words>2486</Words>
  <Application>Microsoft Office PowerPoint</Application>
  <PresentationFormat>自定义</PresentationFormat>
  <Paragraphs>186</Paragraphs>
  <Slides>45</Slides>
  <Notes>3</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45</vt:i4>
      </vt:variant>
    </vt:vector>
  </HeadingPairs>
  <TitlesOfParts>
    <vt:vector size="58" baseType="lpstr">
      <vt:lpstr>等线</vt:lpstr>
      <vt:lpstr>黑体</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67</cp:revision>
  <dcterms:created xsi:type="dcterms:W3CDTF">2024-01-15T03:14:15Z</dcterms:created>
  <dcterms:modified xsi:type="dcterms:W3CDTF">2026-03-20T06:02:02Z</dcterms:modified>
</cp:coreProperties>
</file>