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handoutMasterIdLst>
    <p:handoutMasterId r:id="rId46"/>
  </p:handoutMasterIdLst>
  <p:sldIdLst>
    <p:sldId id="340" r:id="rId2"/>
    <p:sldId id="341" r:id="rId3"/>
    <p:sldId id="342" r:id="rId4"/>
    <p:sldId id="343" r:id="rId5"/>
    <p:sldId id="582" r:id="rId6"/>
    <p:sldId id="355" r:id="rId7"/>
    <p:sldId id="356" r:id="rId8"/>
    <p:sldId id="357" r:id="rId9"/>
    <p:sldId id="584" r:id="rId10"/>
    <p:sldId id="586" r:id="rId11"/>
    <p:sldId id="492" r:id="rId12"/>
    <p:sldId id="590" r:id="rId13"/>
    <p:sldId id="591" r:id="rId14"/>
    <p:sldId id="592" r:id="rId15"/>
    <p:sldId id="367" r:id="rId16"/>
    <p:sldId id="501" r:id="rId17"/>
    <p:sldId id="502" r:id="rId18"/>
    <p:sldId id="594" r:id="rId19"/>
    <p:sldId id="595" r:id="rId20"/>
    <p:sldId id="504" r:id="rId21"/>
    <p:sldId id="596" r:id="rId22"/>
    <p:sldId id="597" r:id="rId23"/>
    <p:sldId id="598" r:id="rId24"/>
    <p:sldId id="400" r:id="rId25"/>
    <p:sldId id="402" r:id="rId26"/>
    <p:sldId id="403" r:id="rId27"/>
    <p:sldId id="599" r:id="rId28"/>
    <p:sldId id="404" r:id="rId29"/>
    <p:sldId id="405" r:id="rId30"/>
    <p:sldId id="600" r:id="rId31"/>
    <p:sldId id="406" r:id="rId32"/>
    <p:sldId id="407" r:id="rId33"/>
    <p:sldId id="601" r:id="rId34"/>
    <p:sldId id="602" r:id="rId35"/>
    <p:sldId id="408" r:id="rId36"/>
    <p:sldId id="409" r:id="rId37"/>
    <p:sldId id="603" r:id="rId38"/>
    <p:sldId id="410" r:id="rId39"/>
    <p:sldId id="411" r:id="rId40"/>
    <p:sldId id="604" r:id="rId41"/>
    <p:sldId id="605" r:id="rId42"/>
    <p:sldId id="606" r:id="rId43"/>
    <p:sldId id="428" r:id="rId4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7" autoAdjust="0"/>
    <p:restoredTop sz="94660"/>
  </p:normalViewPr>
  <p:slideViewPr>
    <p:cSldViewPr>
      <p:cViewPr varScale="1">
        <p:scale>
          <a:sx n="84" d="100"/>
          <a:sy n="84" d="100"/>
        </p:scale>
        <p:origin x="306" y="60"/>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6</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2.xml"/><Relationship Id="rId3" Type="http://schemas.openxmlformats.org/officeDocument/2006/relationships/slide" Target="../slides/slide25.xml"/><Relationship Id="rId7" Type="http://schemas.openxmlformats.org/officeDocument/2006/relationships/slide" Target="../slides/slide38.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5.xml"/><Relationship Id="rId5" Type="http://schemas.openxmlformats.org/officeDocument/2006/relationships/slide" Target="../slides/slide31.xml"/><Relationship Id="rId4" Type="http://schemas.openxmlformats.org/officeDocument/2006/relationships/slide" Target="../slides/slide2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717534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777660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837787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897914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7" action="ppaction://hlinksldjump"/>
          </p:cNvPr>
          <p:cNvSpPr/>
          <p:nvPr userDrawn="1"/>
        </p:nvSpPr>
        <p:spPr>
          <a:xfrm>
            <a:off x="958040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8"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8.jpe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tags" Target="../tags/tag9.xml"/><Relationship Id="rId7" Type="http://schemas.openxmlformats.org/officeDocument/2006/relationships/slide" Target="slide15.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62477" y="4941189"/>
            <a:ext cx="11633948"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实验六　探究向心力大小与半径、角速度、质量的关系</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53424" y="593353"/>
            <a:ext cx="4139488" cy="412418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某次实验保证小球质量和圆周运动半径相等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若标尺上红白相间的等分格显示出两个小球所受向心力的比值为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由圆周运动知识可以判断与皮带连接的变速塔轮相对应的半径之比为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smtClean="0">
                <a:latin typeface="宋体" panose="02010600030101010101" pitchFamily="2" charset="-122"/>
                <a:ea typeface="微软雅黑" panose="020B0503020204020204" pitchFamily="34" charset="-122"/>
                <a:cs typeface="宋体" panose="02010600030101010101" pitchFamily="2" charset="-122"/>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      B.2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      D.4</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4" name="image3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41351" y="809380"/>
            <a:ext cx="6913880" cy="3601720"/>
          </a:xfrm>
          <a:prstGeom prst="rect">
            <a:avLst/>
          </a:prstGeom>
          <a:solidFill>
            <a:scrgbClr r="0" g="0" b="0">
              <a:alpha val="0"/>
            </a:scrgbClr>
          </a:solidFill>
          <a:ln>
            <a:noFill/>
          </a:ln>
        </p:spPr>
      </p:pic>
      <p:sp>
        <p:nvSpPr>
          <p:cNvPr id="5" name="矩形 4"/>
          <p:cNvSpPr/>
          <p:nvPr/>
        </p:nvSpPr>
        <p:spPr>
          <a:xfrm>
            <a:off x="158435" y="4684069"/>
            <a:ext cx="11810444" cy="172352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小球质量和圆周运动半径相等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两个小球所受向心力的比值为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可知两小球的角速度之比为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皮带传动线速度大小相等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可以判断与皮带连接的变速塔轮相对应的半径之比为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21799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6846572" cy="612472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八省联考四川卷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某学习小组使用如图所示的实验装置探究向心力大小与半径、角速度、质量之间的关系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若两球分别放在长槽和短槽的挡板内侧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转动手柄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长槽和短槽随变速轮塔匀速转动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两球所受向心力的比值可通过标尺上的等分格显示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当皮带放在皮带盘的第一挡、第二挡和第三挡时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左、右变速轮塔的角速度之比分别为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3187" y="1268730"/>
            <a:ext cx="5237226" cy="2794764"/>
          </a:xfrm>
          <a:prstGeom prst="rect">
            <a:avLst/>
          </a:prstGeom>
          <a:solidFill>
            <a:scrgbClr r="0" g="0" b="0">
              <a:alpha val="0"/>
            </a:scrgbClr>
          </a:solidFill>
          <a:ln>
            <a:noFill/>
          </a:ln>
        </p:spPr>
      </p:pic>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9319" y="620649"/>
            <a:ext cx="6846572" cy="6124729"/>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第三挡对应左、右皮带盘的半径之比为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探究向心力大小与质量之间的关系时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把皮带放在皮带盘的第一挡后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应将质量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的铝球和钢球分别放在长、短槽上半径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处挡板内侧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探究向心力大小与角速度之间的关系时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该小组将两个相同的钢球分别放在长、短槽上半径相同处挡板内侧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改变皮带挡位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记录一系列标尺示数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其中一组数据为左边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格、右边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则记录该组数据时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皮带位于皮带盘的第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3187" y="1268730"/>
            <a:ext cx="5237226" cy="2794764"/>
          </a:xfrm>
          <a:prstGeom prst="rect">
            <a:avLst/>
          </a:prstGeom>
          <a:solidFill>
            <a:scrgbClr r="0" g="0" b="0">
              <a:alpha val="0"/>
            </a:scrgbClr>
          </a:solidFill>
          <a:ln>
            <a:noFill/>
          </a:ln>
        </p:spPr>
      </p:pic>
    </p:spTree>
    <p:extLst>
      <p:ext uri="{BB962C8B-B14F-4D97-AF65-F5344CB8AC3E}">
        <p14:creationId xmlns:p14="http://schemas.microsoft.com/office/powerpoint/2010/main" val="25068695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9319" y="620649"/>
            <a:ext cx="6846572"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不同　相同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皮带传动线速度相等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第三挡变速轮塔的角速度之比为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ωr</a:t>
            </a:r>
            <a:r>
              <a:rPr lang="zh-CN" altLang="zh-CN" sz="2600" b="1">
                <a:latin typeface="Times New Roman" panose="02020603050405020304" pitchFamily="18" charset="0"/>
                <a:cs typeface="Times New Roman" panose="02020603050405020304" pitchFamily="18" charset="0"/>
              </a:rPr>
              <a:t>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第三挡对应左、右皮带盘的半径之比为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探究向心力大小与质量之间的关系时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需要保证两个小球做圆周运动的角速度相等、半径相等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质量不同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所以应将质量不同的铝球和钢球分别放在长、短槽上半径相同处挡板内侧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3187" y="1268730"/>
            <a:ext cx="5237226" cy="2794764"/>
          </a:xfrm>
          <a:prstGeom prst="rect">
            <a:avLst/>
          </a:prstGeom>
          <a:solidFill>
            <a:scrgbClr r="0" g="0" b="0">
              <a:alpha val="0"/>
            </a:scrgbClr>
          </a:solidFill>
          <a:ln>
            <a:noFill/>
          </a:ln>
        </p:spPr>
      </p:pic>
    </p:spTree>
    <p:extLst>
      <p:ext uri="{BB962C8B-B14F-4D97-AF65-F5344CB8AC3E}">
        <p14:creationId xmlns:p14="http://schemas.microsoft.com/office/powerpoint/2010/main" val="11912028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79319" y="836676"/>
                <a:ext cx="6846572" cy="315109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其中一组数据为左边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b="1">
                    <a:latin typeface="Times New Roman" panose="02020603050405020304" pitchFamily="18" charset="0"/>
                    <a:cs typeface="Times New Roman" panose="02020603050405020304" pitchFamily="18" charset="0"/>
                  </a:rPr>
                  <a:t>格、右边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6.1</a:t>
                </a:r>
                <a:r>
                  <a:rPr lang="zh-CN" altLang="zh-CN" sz="2600" b="1">
                    <a:latin typeface="Times New Roman" panose="02020603050405020304" pitchFamily="18" charset="0"/>
                    <a:cs typeface="Times New Roman" panose="02020603050405020304" pitchFamily="18" charset="0"/>
                  </a:rPr>
                  <a:t>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则角速度平方之比为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由于误差存在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角速度之比为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可知皮带位于皮带盘的第二挡</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79319" y="836676"/>
                <a:ext cx="6846572" cy="3151095"/>
              </a:xfrm>
              <a:prstGeom prst="rect">
                <a:avLst/>
              </a:prstGeom>
              <a:blipFill rotWithShape="0">
                <a:blip r:embed="rId2"/>
                <a:stretch>
                  <a:fillRect l="-1158" r="-2671" b="-3482"/>
                </a:stretch>
              </a:blipFill>
            </p:spPr>
            <p:txBody>
              <a:bodyPr/>
              <a:lstStyle/>
              <a:p>
                <a:r>
                  <a:rPr lang="zh-CN" altLang="en-US">
                    <a:noFill/>
                  </a:rPr>
                  <a:t> </a:t>
                </a:r>
              </a:p>
            </p:txBody>
          </p:sp>
        </mc:Fallback>
      </mc:AlternateContent>
      <p:pic>
        <p:nvPicPr>
          <p:cNvPr id="4" name="image31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3187" y="1268730"/>
            <a:ext cx="5237226" cy="2794764"/>
          </a:xfrm>
          <a:prstGeom prst="rect">
            <a:avLst/>
          </a:prstGeom>
          <a:solidFill>
            <a:scrgbClr r="0" g="0" b="0">
              <a:alpha val="0"/>
            </a:scrgbClr>
          </a:solidFill>
          <a:ln>
            <a:noFill/>
          </a:ln>
        </p:spPr>
      </p:pic>
    </p:spTree>
    <p:extLst>
      <p:ext uri="{BB962C8B-B14F-4D97-AF65-F5344CB8AC3E}">
        <p14:creationId xmlns:p14="http://schemas.microsoft.com/office/powerpoint/2010/main" val="28744594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创新拓展实验</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427308958"/>
              </p:ext>
            </p:extLst>
          </p:nvPr>
        </p:nvGraphicFramePr>
        <p:xfrm>
          <a:off x="838200" y="1484757"/>
          <a:ext cx="10514013" cy="3059430"/>
        </p:xfrm>
        <a:graphic>
          <a:graphicData uri="http://schemas.openxmlformats.org/drawingml/2006/table">
            <a:tbl>
              <a:tblPr firstRow="1" firstCol="1" bandRow="1"/>
              <a:tblGrid>
                <a:gridCol w="2327802"/>
                <a:gridCol w="8186211"/>
              </a:tblGrid>
              <a:tr h="2051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创新角度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创新示例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18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实验方案及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器材的创新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以拉力传感器、速度传感器、转速测量仪的使用使实验方案得以改进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有利于物理量的测量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实验目的的</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以圆周运动的形式测量其他物理量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山东德州模拟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为探究向心力大小与角速度大小、半径、质量的关系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某同学设计了如图甲所示的实验装置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将物块放置在光滑卡槽内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卡槽沿径向固定于平台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平台绕中心轴的转速可调节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平台匀速转动时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物块随之做匀速圆周运动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转速传感器测量平台转速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力传感器测量物块所受拉力大小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195447"/>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798072"/>
            <a:ext cx="4139488"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转速传感器的示数为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物块转动的角速度为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95943" y="620649"/>
            <a:ext cx="6913880" cy="2609850"/>
          </a:xfrm>
          <a:prstGeom prst="rect">
            <a:avLst/>
          </a:prstGeom>
          <a:solidFill>
            <a:scrgbClr r="0" g="0" b="0">
              <a:alpha val="0"/>
            </a:scrgbClr>
          </a:solidFill>
          <a:ln>
            <a:noFill/>
          </a:ln>
        </p:spPr>
      </p:pic>
      <p:sp>
        <p:nvSpPr>
          <p:cNvPr id="5" name="矩形 4"/>
          <p:cNvSpPr/>
          <p:nvPr/>
        </p:nvSpPr>
        <p:spPr>
          <a:xfrm>
            <a:off x="259015" y="3644878"/>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当转速传感器的示数为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物块转动的角速度为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2π</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0588" y="647945"/>
            <a:ext cx="4618455" cy="532451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利用控制变量法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保证物块质量和转动半径不变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探究向心力大小与角速度的关系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该同学根据测算数据画出的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纵轴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为力传感器读数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图线不过坐标原点的原因是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用刻度尺测得物块转动的半径为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由图线可知物块的质量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3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95943" y="620649"/>
            <a:ext cx="6913880" cy="2609850"/>
          </a:xfrm>
          <a:prstGeom prst="rect">
            <a:avLst/>
          </a:prstGeom>
          <a:solidFill>
            <a:scrgbClr r="0" g="0" b="0">
              <a:alpha val="0"/>
            </a:scrgbClr>
          </a:solidFill>
          <a:ln>
            <a:noFill/>
          </a:ln>
        </p:spPr>
      </p:pic>
    </p:spTree>
    <p:extLst>
      <p:ext uri="{BB962C8B-B14F-4D97-AF65-F5344CB8AC3E}">
        <p14:creationId xmlns:p14="http://schemas.microsoft.com/office/powerpoint/2010/main" val="37485751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3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95943" y="620649"/>
            <a:ext cx="691388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9015" y="3603934"/>
                <a:ext cx="11810444" cy="2305479"/>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对物块受力分析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可知沿半径方向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物块除受轻绳拉力外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还受摩擦力作用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可知图线不过坐标原点的原因是物块与平台之间存在摩擦力</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图像的斜率为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图像的斜率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物</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块与平台之间存在摩擦力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0.25</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3603934"/>
                <a:ext cx="11810444" cy="2305479"/>
              </a:xfrm>
              <a:prstGeom prst="rect">
                <a:avLst/>
              </a:prstGeom>
              <a:blipFill rotWithShape="0">
                <a:blip r:embed="rId3"/>
                <a:stretch>
                  <a:fillRect l="-671" t="-2381" r="-980" b="-50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912761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61593"/>
            <a:ext cx="11810444" cy="344707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4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4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400" b="1">
                <a:latin typeface="Times New Roman" panose="02020603050405020304" pitchFamily="18" charset="0"/>
                <a:cs typeface="Times New Roman" panose="02020603050405020304" pitchFamily="18" charset="0"/>
              </a:rPr>
              <a:t>广东佛山期末</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利用如图甲装置研究重物做圆周运动的向心力与角速度的关系</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在表面粗糙的转盘同一直径上开了两道宽度均为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的狭缝</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转盘上放置一质量未知的重物</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拉力传感器固定在转轴上</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重物与拉力传感器用轻绳连接</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激光发射器发出的细小光束穿过狭缝后可被正对的接收器接收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调整激光发射器和接收器的位置使得激光束恰好正对着重物中间</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实验开始时把轻绳拉直</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启动电机让转盘缓慢加速</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重物与转盘始终保持相对静止</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最后一起保持匀速转动</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某次实验中当转盘匀速转动时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接收器接收到的激光强度随时间的变化情况如图乙所示</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激光接收周期为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每次接收到光照的时长为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p:pic>
        <p:nvPicPr>
          <p:cNvPr id="4" name="image3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4061411"/>
            <a:ext cx="5616702" cy="2557126"/>
          </a:xfrm>
          <a:prstGeom prst="rect">
            <a:avLst/>
          </a:prstGeom>
          <a:solidFill>
            <a:scrgbClr r="0" g="0" b="0">
              <a:alpha val="0"/>
            </a:scrgbClr>
          </a:solidFill>
          <a:ln>
            <a:noFill/>
          </a:ln>
        </p:spPr>
      </p:pic>
      <p:sp>
        <p:nvSpPr>
          <p:cNvPr id="5" name="矩形 4"/>
          <p:cNvSpPr/>
          <p:nvPr/>
        </p:nvSpPr>
        <p:spPr>
          <a:xfrm>
            <a:off x="6243193" y="3722626"/>
            <a:ext cx="5509659" cy="2708410"/>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要研究向心力与角速度的关系</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需要保证重物的</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保持不变</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9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此次实验重物随圆盘做匀速圆周运动的角速度</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重物的转动半径</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用题中已知量的符号表示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9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524536"/>
                <a:ext cx="11810444" cy="228085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4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4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质量　转动半径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当转盘转速较小时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由转盘与重物间的静摩擦力提供向心力</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随着转盘转速增大</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达到最大静摩擦力后</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绳子才开始提供拉力　</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𝒄</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𝒃𝒅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9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524536"/>
                <a:ext cx="11810444" cy="2280857"/>
              </a:xfrm>
              <a:prstGeom prst="rect">
                <a:avLst/>
              </a:prstGeom>
              <a:blipFill rotWithShape="0">
                <a:blip r:embed="rId2"/>
                <a:stretch>
                  <a:fillRect l="-516"/>
                </a:stretch>
              </a:blipFill>
            </p:spPr>
            <p:txBody>
              <a:bodyPr/>
              <a:lstStyle/>
              <a:p>
                <a:r>
                  <a:rPr lang="zh-CN" altLang="en-US">
                    <a:noFill/>
                  </a:rPr>
                  <a:t> </a:t>
                </a:r>
              </a:p>
            </p:txBody>
          </p:sp>
        </mc:Fallback>
      </mc:AlternateContent>
      <p:pic>
        <p:nvPicPr>
          <p:cNvPr id="4" name="image3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743407"/>
            <a:ext cx="5616702" cy="2557126"/>
          </a:xfrm>
          <a:prstGeom prst="rect">
            <a:avLst/>
          </a:prstGeom>
          <a:solidFill>
            <a:scrgbClr r="0" g="0" b="0">
              <a:alpha val="0"/>
            </a:scrgbClr>
          </a:solidFill>
          <a:ln>
            <a:noFill/>
          </a:ln>
        </p:spPr>
      </p:pic>
      <p:sp>
        <p:nvSpPr>
          <p:cNvPr id="5" name="矩形 4"/>
          <p:cNvSpPr/>
          <p:nvPr/>
        </p:nvSpPr>
        <p:spPr>
          <a:xfrm>
            <a:off x="6243193" y="459214"/>
            <a:ext cx="5509659" cy="3077741"/>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改变转盘转速</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进行多次实验</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测得多组激光接收周期</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及对应的传感器示数</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得到如图丙所示的图像</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图线不过原点的主要原因是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由图像可得重物的质量</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用题中已知量的符号表示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9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15650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401704"/>
                <a:ext cx="11810444" cy="3007979"/>
              </a:xfrm>
              <a:prstGeom prst="rect">
                <a:avLst/>
              </a:prstGeom>
            </p:spPr>
            <p:txBody>
              <a:bodyPr wrap="square" lIns="121898" tIns="60948" rIns="121898" bIns="60948">
                <a:spAutoFit/>
              </a:bodyPr>
              <a:lstStyle/>
              <a:p>
                <a:pPr>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在研究向心力与角速度的关系时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400" b="1">
                    <a:latin typeface="Times New Roman" panose="02020603050405020304" pitchFamily="18" charset="0"/>
                    <a:cs typeface="Times New Roman" panose="02020603050405020304" pitchFamily="18" charset="0"/>
                  </a:rPr>
                  <a:t>可知</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需要保证重物的质量和转动半径保持不变</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a:latin typeface="Times New Roman" panose="02020603050405020304" pitchFamily="18" charset="0"/>
                    <a:cs typeface="Times New Roman" panose="02020603050405020304" pitchFamily="18" charset="0"/>
                  </a:rPr>
                  <a:t>转盘匀速转动时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激光接收周期为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所以转盘的旋转周期为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解得重物随圆盘做匀速圆周运动的角速度为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已知狭缝宽度为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每次接收到光照的时长为</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则重物随圆盘做匀速圆周运动的线速度为</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解得重物的转动半径为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𝝎</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401704"/>
                <a:ext cx="11810444" cy="3007979"/>
              </a:xfrm>
              <a:prstGeom prst="rect">
                <a:avLst/>
              </a:prstGeom>
              <a:blipFill rotWithShape="0">
                <a:blip r:embed="rId2"/>
                <a:stretch>
                  <a:fillRect l="-516" t="-1623" b="-609"/>
                </a:stretch>
              </a:blipFill>
            </p:spPr>
            <p:txBody>
              <a:bodyPr/>
              <a:lstStyle/>
              <a:p>
                <a:r>
                  <a:rPr lang="zh-CN" altLang="en-US">
                    <a:noFill/>
                  </a:rPr>
                  <a:t> </a:t>
                </a:r>
              </a:p>
            </p:txBody>
          </p:sp>
        </mc:Fallback>
      </mc:AlternateContent>
      <p:pic>
        <p:nvPicPr>
          <p:cNvPr id="4" name="image3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743407"/>
            <a:ext cx="5616702" cy="2557126"/>
          </a:xfrm>
          <a:prstGeom prst="rect">
            <a:avLst/>
          </a:prstGeom>
          <a:solidFill>
            <a:scrgbClr r="0" g="0" b="0">
              <a:alpha val="0"/>
            </a:scrgbClr>
          </a:solidFill>
          <a:ln>
            <a:noFill/>
          </a:ln>
        </p:spPr>
      </p:pic>
    </p:spTree>
    <p:extLst>
      <p:ext uri="{BB962C8B-B14F-4D97-AF65-F5344CB8AC3E}">
        <p14:creationId xmlns:p14="http://schemas.microsoft.com/office/powerpoint/2010/main" val="36955740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456296"/>
                <a:ext cx="11810444" cy="2348439"/>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b="1">
                    <a:latin typeface="Times New Roman" panose="02020603050405020304" pitchFamily="18" charset="0"/>
                    <a:cs typeface="Times New Roman" panose="02020603050405020304" pitchFamily="18" charset="0"/>
                  </a:rPr>
                  <a:t>由于转盘表面粗糙</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存在摩擦力</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当转盘转速较小时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由转盘与重物间的静摩擦力提供向心力</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随着转盘转速增大</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达到最大静摩擦力后</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绳子才开始提供拉力</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拉力传感器才会有示数</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所以图线不过原点</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设重物做匀速圆周运动过程受到的最大静摩擦力为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根据牛顿第二定律有</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其中</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代入上式解得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结合题图丙有</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𝒃</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解得重物的质量为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𝒄</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𝒃𝒅</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9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456296"/>
                <a:ext cx="11810444" cy="2348439"/>
              </a:xfrm>
              <a:prstGeom prst="rect">
                <a:avLst/>
              </a:prstGeom>
              <a:blipFill rotWithShape="0">
                <a:blip r:embed="rId2"/>
                <a:stretch>
                  <a:fillRect l="-516" t="-2338" r="-464"/>
                </a:stretch>
              </a:blipFill>
            </p:spPr>
            <p:txBody>
              <a:bodyPr/>
              <a:lstStyle/>
              <a:p>
                <a:r>
                  <a:rPr lang="zh-CN" altLang="en-US">
                    <a:noFill/>
                  </a:rPr>
                  <a:t> </a:t>
                </a:r>
              </a:p>
            </p:txBody>
          </p:sp>
        </mc:Fallback>
      </mc:AlternateContent>
      <p:pic>
        <p:nvPicPr>
          <p:cNvPr id="4" name="image31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743407"/>
            <a:ext cx="5616702" cy="2557126"/>
          </a:xfrm>
          <a:prstGeom prst="rect">
            <a:avLst/>
          </a:prstGeom>
          <a:solidFill>
            <a:scrgbClr r="0" g="0" b="0">
              <a:alpha val="0"/>
            </a:scrgbClr>
          </a:solidFill>
          <a:ln>
            <a:noFill/>
          </a:ln>
        </p:spPr>
      </p:pic>
    </p:spTree>
    <p:extLst>
      <p:ext uri="{BB962C8B-B14F-4D97-AF65-F5344CB8AC3E}">
        <p14:creationId xmlns:p14="http://schemas.microsoft.com/office/powerpoint/2010/main" val="31159581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57970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广东华南师大附中月考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某实验小组做探究影响向心力大小因素的实验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向心力演示器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已知挡板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到左右塔轮中心轴的距离相等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到左塔轮中心轴距离是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皮带按图乙三种方式连接左右变速塔轮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每层半径之比由上至下依次为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3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3154836"/>
            <a:ext cx="4451712" cy="3096217"/>
          </a:xfrm>
          <a:prstGeom prst="rect">
            <a:avLst/>
          </a:prstGeom>
          <a:solidFill>
            <a:scrgbClr r="0" g="0" b="0">
              <a:alpha val="0"/>
            </a:scrgbClr>
          </a:solidFill>
          <a:ln>
            <a:noFill/>
          </a:ln>
        </p:spPr>
      </p:pic>
      <p:pic>
        <p:nvPicPr>
          <p:cNvPr id="8" name="image3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47125" y="3269700"/>
            <a:ext cx="3286668" cy="2866488"/>
          </a:xfrm>
          <a:prstGeom prst="rect">
            <a:avLst/>
          </a:prstGeom>
          <a:solidFill>
            <a:scrgbClr r="0" g="0" b="0">
              <a:alpha val="0"/>
            </a:scrgbClr>
          </a:solidFill>
          <a:ln>
            <a:noFill/>
          </a:ln>
        </p:spPr>
      </p:pic>
      <p:sp>
        <p:nvSpPr>
          <p:cNvPr id="9" name="矩形 8"/>
          <p:cNvSpPr/>
          <p:nvPr/>
        </p:nvSpPr>
        <p:spPr>
          <a:xfrm>
            <a:off x="8923374" y="2918043"/>
            <a:ext cx="3110059" cy="3323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在该实验中应用了</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理想实验法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等效替代法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来探究向心力大小与质量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3861054"/>
            <a:ext cx="11658044" cy="25237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若要探究向心力与质量的关系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则需要将皮带放在第</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层</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若将皮带放在第三层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将质量完全相等的金属球放在挡板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和挡板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左右两标尺格数的比值为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在该实验中应用了控制变量法来探究向心力大小与质量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和半径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之间的关系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16498"/>
            <a:ext cx="4451712" cy="3096217"/>
          </a:xfrm>
          <a:prstGeom prst="rect">
            <a:avLst/>
          </a:prstGeom>
          <a:solidFill>
            <a:scrgbClr r="0" g="0" b="0">
              <a:alpha val="0"/>
            </a:scrgbClr>
          </a:solidFill>
          <a:ln>
            <a:noFill/>
          </a:ln>
        </p:spPr>
      </p:pic>
      <p:pic>
        <p:nvPicPr>
          <p:cNvPr id="4" name="image3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48943" y="972306"/>
            <a:ext cx="3286668" cy="2866488"/>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linds(horizontal)">
                                      <p:cBhvr>
                                        <p:cTn id="1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3888350"/>
                <a:ext cx="11658044" cy="234882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若要探究向心力与质量的关系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应保证角速度不变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应将转动皮带调至第一层</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传动皮带套在塔轮第三层时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塔轮的半径之比为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角速度之比为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代入数据可知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即左右两标尺露出的格子数之比为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3888350"/>
                <a:ext cx="11658044" cy="2348824"/>
              </a:xfrm>
              <a:prstGeom prst="rect">
                <a:avLst/>
              </a:prstGeom>
              <a:blipFill rotWithShape="0">
                <a:blip r:embed="rId2"/>
                <a:stretch>
                  <a:fillRect l="-680" t="-2857" b="-4935"/>
                </a:stretch>
              </a:blipFill>
            </p:spPr>
            <p:txBody>
              <a:bodyPr/>
              <a:lstStyle/>
              <a:p>
                <a:r>
                  <a:rPr lang="zh-CN" altLang="en-US">
                    <a:noFill/>
                  </a:rPr>
                  <a:t> </a:t>
                </a:r>
              </a:p>
            </p:txBody>
          </p:sp>
        </mc:Fallback>
      </mc:AlternateContent>
      <p:pic>
        <p:nvPicPr>
          <p:cNvPr id="3" name="image3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16498"/>
            <a:ext cx="4451712" cy="3096217"/>
          </a:xfrm>
          <a:prstGeom prst="rect">
            <a:avLst/>
          </a:prstGeom>
          <a:solidFill>
            <a:scrgbClr r="0" g="0" b="0">
              <a:alpha val="0"/>
            </a:scrgbClr>
          </a:solidFill>
          <a:ln>
            <a:noFill/>
          </a:ln>
        </p:spPr>
      </p:pic>
      <p:pic>
        <p:nvPicPr>
          <p:cNvPr id="4" name="image32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48943" y="972306"/>
            <a:ext cx="3286668" cy="2866488"/>
          </a:xfrm>
          <a:prstGeom prst="rect">
            <a:avLst/>
          </a:prstGeom>
          <a:solidFill>
            <a:scrgbClr r="0" g="0" b="0">
              <a:alpha val="0"/>
            </a:scrgbClr>
          </a:solidFill>
          <a:ln>
            <a:noFill/>
          </a:ln>
        </p:spPr>
      </p:pic>
    </p:spTree>
    <p:extLst>
      <p:ext uri="{BB962C8B-B14F-4D97-AF65-F5344CB8AC3E}">
        <p14:creationId xmlns:p14="http://schemas.microsoft.com/office/powerpoint/2010/main" val="19625499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2.[2024·</a:t>
            </a:r>
            <a:r>
              <a:rPr lang="zh-CN" altLang="zh-CN" sz="2600" b="1">
                <a:latin typeface="Times New Roman" panose="02020603050405020304" pitchFamily="18" charset="0"/>
                <a:cs typeface="Times New Roman" panose="02020603050405020304" pitchFamily="18" charset="0"/>
              </a:rPr>
              <a:t>海南卷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水平圆盘上紧贴边缘放置一密度均匀的小圆柱体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为俯视图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测得圆盘直径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小圆柱体质量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圆盘绕过盘心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的竖直轴匀速转动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转动时小圆柱体相对圆盘静止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2480627"/>
            <a:ext cx="6831965" cy="1896745"/>
          </a:xfrm>
          <a:prstGeom prst="rect">
            <a:avLst/>
          </a:prstGeom>
          <a:solidFill>
            <a:scrgbClr r="0" g="0" b="0">
              <a:alpha val="0"/>
            </a:scrgbClr>
          </a:solidFill>
          <a:ln>
            <a:noFill/>
          </a:ln>
        </p:spPr>
      </p:pic>
      <p:sp>
        <p:nvSpPr>
          <p:cNvPr id="7" name="矩形 6"/>
          <p:cNvSpPr/>
          <p:nvPr/>
        </p:nvSpPr>
        <p:spPr>
          <a:xfrm>
            <a:off x="247140" y="4445586"/>
            <a:ext cx="11810444" cy="1723525"/>
          </a:xfrm>
          <a:prstGeom prst="rect">
            <a:avLst/>
          </a:prstGeom>
        </p:spPr>
        <p:txBody>
          <a:bodyPr wrap="square" lIns="121898" tIns="60948" rIns="121898" bIns="60948">
            <a:spAutoFit/>
          </a:bodyPr>
          <a:lstStyle/>
          <a:p>
            <a:pPr>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为了研究小圆柱体做匀速圆周运动时所需要的向心力情况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某同学设计了如下实验步骤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用秒表测量出圆盘转动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周所用的时间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则圆盘转动的角速度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rad/s(π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3.14)</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2780770"/>
            <a:ext cx="116580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用游标卡尺测量小圆柱体不同位置的横截面直径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某次测量的示数如图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多次测量后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得到平均值恰好与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写出小圆柱体所需向心力表达式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51727" y="620649"/>
            <a:ext cx="6831965" cy="18967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780770"/>
                <a:ext cx="11658044" cy="277099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③</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圆盘转动的周期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=6.28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根据圆周运动知识可得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根据游标卡尺的读数规则可知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mm=16.2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③</a:t>
                </a:r>
                <a:r>
                  <a:rPr lang="zh-CN" altLang="zh-CN" sz="2600" b="1">
                    <a:latin typeface="Times New Roman" panose="02020603050405020304" pitchFamily="18" charset="0"/>
                    <a:cs typeface="Times New Roman" panose="02020603050405020304" pitchFamily="18" charset="0"/>
                  </a:rPr>
                  <a:t>根据圆周运动知识可得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780770"/>
                <a:ext cx="11658044" cy="2770991"/>
              </a:xfrm>
              <a:prstGeom prst="rect">
                <a:avLst/>
              </a:prstGeom>
              <a:blipFill rotWithShape="0">
                <a:blip r:embed="rId2"/>
                <a:stretch>
                  <a:fillRect l="-680" b="-3956"/>
                </a:stretch>
              </a:blipFill>
            </p:spPr>
            <p:txBody>
              <a:bodyPr/>
              <a:lstStyle/>
              <a:p>
                <a:r>
                  <a:rPr lang="zh-CN" altLang="en-US">
                    <a:noFill/>
                  </a:rPr>
                  <a:t> </a:t>
                </a:r>
              </a:p>
            </p:txBody>
          </p:sp>
        </mc:Fallback>
      </mc:AlternateContent>
      <p:pic>
        <p:nvPicPr>
          <p:cNvPr id="3" name="image3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51727" y="620649"/>
            <a:ext cx="6831965" cy="1896745"/>
          </a:xfrm>
          <a:prstGeom prst="rect">
            <a:avLst/>
          </a:prstGeom>
          <a:solidFill>
            <a:scrgbClr r="0" g="0" b="0">
              <a:alpha val="0"/>
            </a:scrgbClr>
          </a:solidFill>
          <a:ln>
            <a:noFill/>
          </a:ln>
        </p:spPr>
      </p:pic>
    </p:spTree>
    <p:extLst>
      <p:ext uri="{BB962C8B-B14F-4D97-AF65-F5344CB8AC3E}">
        <p14:creationId xmlns:p14="http://schemas.microsoft.com/office/powerpoint/2010/main" val="15479611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89732" y="629665"/>
            <a:ext cx="6666687" cy="92330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湖北武汉模拟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某科技小组想验证向心力大小的表达式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实验装置如图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819" y="836676"/>
            <a:ext cx="4860349" cy="2978886"/>
          </a:xfrm>
          <a:prstGeom prst="rect">
            <a:avLst/>
          </a:prstGeom>
          <a:solidFill>
            <a:scrgbClr r="0" g="0" b="0">
              <a:alpha val="0"/>
            </a:scrgbClr>
          </a:solidFill>
          <a:ln>
            <a:noFill/>
          </a:ln>
        </p:spPr>
      </p:pic>
      <p:sp>
        <p:nvSpPr>
          <p:cNvPr id="5" name="矩形 4"/>
          <p:cNvSpPr/>
          <p:nvPr/>
        </p:nvSpPr>
        <p:spPr>
          <a:xfrm>
            <a:off x="242132" y="1566645"/>
            <a:ext cx="6666687" cy="452429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本实验采用的实验方法是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等效法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放大法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考虑到实验环境、测量条件等实际因素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对于这个实验的操作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相同体积的小球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选择密度大一些的小球可以减小空气阻力的影响</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应使小球的释放位置尽量高一点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使小球获得较大的初速度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减小实验误差</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每组实验过程中力传感器的示数一直变化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小组成员应记录力传感器示数的平均值</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89732" y="684257"/>
                <a:ext cx="6666687" cy="435386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固定在悬点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处的力传感器通过长度为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的细绳连接小球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小球直径为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悬点正下方的光电门可以测量小球直径的挡光时间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在细绳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和小球不变的情况下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改变小球释放的高度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获得多组数据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以力传感器示数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为纵坐标、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为横坐标建立坐标系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描出多组数据点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作出如图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所示图像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图线斜率为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在纵轴上的截距为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则小球的质量为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和重力加速度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89732" y="684257"/>
                <a:ext cx="6666687" cy="4353860"/>
              </a:xfrm>
              <a:prstGeom prst="rect">
                <a:avLst/>
              </a:prstGeom>
              <a:blipFill rotWithShape="0">
                <a:blip r:embed="rId2"/>
                <a:stretch>
                  <a:fillRect l="-1189" t="-980" r="-91" b="-2101"/>
                </a:stretch>
              </a:blipFill>
            </p:spPr>
            <p:txBody>
              <a:bodyPr/>
              <a:lstStyle/>
              <a:p>
                <a:r>
                  <a:rPr lang="zh-CN" altLang="en-US">
                    <a:noFill/>
                  </a:rPr>
                  <a:t> </a:t>
                </a:r>
              </a:p>
            </p:txBody>
          </p:sp>
        </mc:Fallback>
      </mc:AlternateContent>
      <p:pic>
        <p:nvPicPr>
          <p:cNvPr id="5"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819" y="836676"/>
            <a:ext cx="4860349" cy="2978886"/>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89732" y="629665"/>
                <a:ext cx="6666687" cy="5664475"/>
              </a:xfrm>
              <a:prstGeom prst="rect">
                <a:avLst/>
              </a:prstGeom>
            </p:spPr>
            <p:txBody>
              <a:bodyPr wrap="square" lIns="121898" tIns="60948" rIns="121898" bIns="60948">
                <a:spAutoFit/>
              </a:bodyPr>
              <a:lstStyle/>
              <a:p>
                <a:pPr>
                  <a:lnSpc>
                    <a:spcPct val="132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或者</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32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本实验采用的实验方法是控制变量法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32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相同体积的小球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选择密度大一些的小球可以减小空气阻力的影响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应使小球的释放位置尽量高一点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使小球获得较大的初速度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减小实验误差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每组实验过程中力传感器的示数一直变化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小组成员应记录小球到达最低点时力传感器的示数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89732" y="629665"/>
                <a:ext cx="6666687" cy="5664475"/>
              </a:xfrm>
              <a:prstGeom prst="rect">
                <a:avLst/>
              </a:prstGeom>
              <a:blipFill rotWithShape="0">
                <a:blip r:embed="rId2"/>
                <a:stretch>
                  <a:fillRect l="-1189" r="-457" b="-1398"/>
                </a:stretch>
              </a:blipFill>
            </p:spPr>
            <p:txBody>
              <a:bodyPr/>
              <a:lstStyle/>
              <a:p>
                <a:r>
                  <a:rPr lang="zh-CN" altLang="en-US">
                    <a:noFill/>
                  </a:rPr>
                  <a:t> </a:t>
                </a:r>
              </a:p>
            </p:txBody>
          </p:sp>
        </mc:Fallback>
      </mc:AlternateContent>
      <p:pic>
        <p:nvPicPr>
          <p:cNvPr id="5"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819" y="836676"/>
            <a:ext cx="4860349" cy="2978886"/>
          </a:xfrm>
          <a:prstGeom prst="rect">
            <a:avLst/>
          </a:prstGeom>
          <a:solidFill>
            <a:scrgbClr r="0" g="0" b="0">
              <a:alpha val="0"/>
            </a:scrgbClr>
          </a:solidFill>
          <a:ln>
            <a:noFill/>
          </a:ln>
        </p:spPr>
      </p:pic>
    </p:spTree>
    <p:extLst>
      <p:ext uri="{BB962C8B-B14F-4D97-AF65-F5344CB8AC3E}">
        <p14:creationId xmlns:p14="http://schemas.microsoft.com/office/powerpoint/2010/main" val="13648416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89732" y="629665"/>
                <a:ext cx="6666687" cy="500955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在最低点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或者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89732" y="629665"/>
                <a:ext cx="6666687" cy="5009552"/>
              </a:xfrm>
              <a:prstGeom prst="rect">
                <a:avLst/>
              </a:prstGeom>
              <a:blipFill rotWithShape="0">
                <a:blip r:embed="rId2"/>
                <a:stretch>
                  <a:fillRect l="-1189"/>
                </a:stretch>
              </a:blipFill>
            </p:spPr>
            <p:txBody>
              <a:bodyPr/>
              <a:lstStyle/>
              <a:p>
                <a:r>
                  <a:rPr lang="zh-CN" altLang="en-US">
                    <a:noFill/>
                  </a:rPr>
                  <a:t> </a:t>
                </a:r>
              </a:p>
            </p:txBody>
          </p:sp>
        </mc:Fallback>
      </mc:AlternateContent>
      <p:pic>
        <p:nvPicPr>
          <p:cNvPr id="5"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08819" y="836676"/>
            <a:ext cx="4860349" cy="2978886"/>
          </a:xfrm>
          <a:prstGeom prst="rect">
            <a:avLst/>
          </a:prstGeom>
          <a:solidFill>
            <a:scrgbClr r="0" g="0" b="0">
              <a:alpha val="0"/>
            </a:scrgbClr>
          </a:solidFill>
          <a:ln>
            <a:noFill/>
          </a:ln>
        </p:spPr>
      </p:pic>
    </p:spTree>
    <p:extLst>
      <p:ext uri="{BB962C8B-B14F-4D97-AF65-F5344CB8AC3E}">
        <p14:creationId xmlns:p14="http://schemas.microsoft.com/office/powerpoint/2010/main" val="24043665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629665"/>
            <a:ext cx="11810444" cy="3449831"/>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某实验小组利用如图甲装置探究向心力大小与半径、角速度、质量的关系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图中直径为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的水平圆盘可绕竖直中心轴转动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盘边缘侧面上有很小一段涂有很薄的反光材料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当圆盘转到某一位置时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接收器可以接收到反光涂层所反射的激光束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并将所收到的光信号转变成电信号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在示波器显示屏上显示出来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从而记录反光时间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的细线一端连接小滑块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另一端连到固定在转轴上的力传感器上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连接到计算机上的传感器能显示细线的拉力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用游标卡尺测量反光材料的长度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实验小组采取了下列实验步骤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2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43889" y="4079496"/>
            <a:ext cx="5265928" cy="2231930"/>
          </a:xfrm>
          <a:prstGeom prst="rect">
            <a:avLst/>
          </a:prstGeom>
          <a:solidFill>
            <a:scrgbClr r="0" g="0" b="0">
              <a:alpha val="0"/>
            </a:scrgbClr>
          </a:solidFill>
          <a:ln>
            <a:noFill/>
          </a:ln>
        </p:spPr>
      </p:pic>
      <p:sp>
        <p:nvSpPr>
          <p:cNvPr id="5" name="矩形 4"/>
          <p:cNvSpPr/>
          <p:nvPr/>
        </p:nvSpPr>
        <p:spPr>
          <a:xfrm>
            <a:off x="425691" y="4209845"/>
            <a:ext cx="6060625" cy="172352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为了探究向心力与角速度的关系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需要控制滑块质量和旋转半径保持不变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某次记录的反光时间为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887762"/>
                <a:ext cx="11658044" cy="3527160"/>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为纵坐标</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以</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为横坐标</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可在坐标纸中描出数据点作一条如图乙所示的直线</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图线的斜率为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则滑块的质量为</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结果用字母</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图线不过坐标原点的原因</a:t>
                </a:r>
                <a:r>
                  <a:rPr lang="zh-CN"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_____________________________</a:t>
                </a:r>
              </a:p>
              <a:p>
                <a:pPr>
                  <a:spcAft>
                    <a:spcPts val="0"/>
                  </a:spcAft>
                  <a:tabLst>
                    <a:tab pos="3870960" algn="l"/>
                  </a:tabLst>
                </a:pPr>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4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滑块受到摩擦力的作用</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b="1">
                    <a:latin typeface="Times New Roman" panose="02020603050405020304" pitchFamily="18" charset="0"/>
                    <a:cs typeface="Times New Roman" panose="02020603050405020304" pitchFamily="18" charset="0"/>
                  </a:rPr>
                  <a:t>圆盘边缘转动的线速度为</a:t>
                </a:r>
                <a:r>
                  <a:rPr lang="en-US" altLang="zh-CN"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又</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887762"/>
                <a:ext cx="11658044" cy="3527160"/>
              </a:xfrm>
              <a:prstGeom prst="rect">
                <a:avLst/>
              </a:prstGeom>
              <a:blipFill rotWithShape="0">
                <a:blip r:embed="rId2"/>
                <a:stretch>
                  <a:fillRect l="-575" b="-346"/>
                </a:stretch>
              </a:blipFill>
            </p:spPr>
            <p:txBody>
              <a:bodyPr/>
              <a:lstStyle/>
              <a:p>
                <a:r>
                  <a:rPr lang="zh-CN" altLang="en-US">
                    <a:noFill/>
                  </a:rPr>
                  <a:t> </a:t>
                </a:r>
              </a:p>
            </p:txBody>
          </p:sp>
        </mc:Fallback>
      </mc:AlternateContent>
      <p:pic>
        <p:nvPicPr>
          <p:cNvPr id="3" name="image3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9683" y="620649"/>
            <a:ext cx="5265928" cy="223193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linds(horizont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694530" y="2996946"/>
                <a:ext cx="11017377" cy="3253623"/>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400" b="1">
                    <a:latin typeface="Times New Roman" panose="02020603050405020304" pitchFamily="18" charset="0"/>
                    <a:cs typeface="Times New Roman" panose="02020603050405020304" pitchFamily="18" charset="0"/>
                  </a:rPr>
                  <a:t>根据向心力公式可知</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联立解得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400" b="1">
                    <a:latin typeface="Times New Roman" panose="02020603050405020304" pitchFamily="18" charset="0"/>
                    <a:cs typeface="Times New Roman" panose="02020603050405020304" pitchFamily="18" charset="0"/>
                  </a:rPr>
                  <a:t>图像的斜率</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可得滑块的质量为</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𝒌</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𝑫</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由图线可知</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当</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b="1">
                    <a:latin typeface="Times New Roman" panose="02020603050405020304" pitchFamily="18" charset="0"/>
                    <a:cs typeface="Times New Roman" panose="02020603050405020304" pitchFamily="18" charset="0"/>
                  </a:rPr>
                  <a:t>时</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4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可知图线不过坐标原点的原因是滑块受到摩擦力的作用</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694530" y="2996946"/>
                <a:ext cx="11017377" cy="3253623"/>
              </a:xfrm>
              <a:prstGeom prst="rect">
                <a:avLst/>
              </a:prstGeom>
              <a:blipFill rotWithShape="0">
                <a:blip r:embed="rId2"/>
                <a:stretch>
                  <a:fillRect l="-609" t="-1876" b="-2814"/>
                </a:stretch>
              </a:blipFill>
            </p:spPr>
            <p:txBody>
              <a:bodyPr/>
              <a:lstStyle/>
              <a:p>
                <a:r>
                  <a:rPr lang="zh-CN" altLang="en-US">
                    <a:noFill/>
                  </a:rPr>
                  <a:t> </a:t>
                </a:r>
              </a:p>
            </p:txBody>
          </p:sp>
        </mc:Fallback>
      </mc:AlternateContent>
      <p:pic>
        <p:nvPicPr>
          <p:cNvPr id="3" name="image32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836676"/>
            <a:ext cx="5265928" cy="2231930"/>
          </a:xfrm>
          <a:prstGeom prst="rect">
            <a:avLst/>
          </a:prstGeom>
          <a:solidFill>
            <a:scrgbClr r="0" g="0" b="0">
              <a:alpha val="0"/>
            </a:scrgbClr>
          </a:solidFill>
          <a:ln>
            <a:noFill/>
          </a:ln>
        </p:spPr>
      </p:pic>
    </p:spTree>
    <p:extLst>
      <p:ext uri="{BB962C8B-B14F-4D97-AF65-F5344CB8AC3E}">
        <p14:creationId xmlns:p14="http://schemas.microsoft.com/office/powerpoint/2010/main" val="2818704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linds(horizontal)">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94740" y="629665"/>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利用如图甲所示的圆锥摆装置验证向心力表达式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47140" y="1262104"/>
            <a:ext cx="11810444" cy="185939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用天平测出密度较大的小球的质量为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分度游标卡尺测出小球的直径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小球静止时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用刻度尺测量此时悬挂点与小球上端之间的竖直距离为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Calibri" panose="020F0502020204030204" pitchFamily="34"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3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152775"/>
            <a:ext cx="6749415" cy="243649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240269"/>
            <a:ext cx="11658044"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在白纸上画几个不同半径的同心圆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用刻度尺测量各个圆的半径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将白纸平铺在水平桌面上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使同心圆的圆心刚好位于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让小球做圆锥摆运动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俯视观察小球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其在水平面上沿着白纸上某个圆做圆周运动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当运动稳定时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用秒表测量小球运动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圈所用的时间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用向心力表达式推导出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和圆周率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通过受力分析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推导出小球做圆周运动时所受合力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将记录的数据代入到上述两个表达式中进行计算</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Calibri" panose="020F0502020204030204" pitchFamily="34"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3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6196" y="776478"/>
            <a:ext cx="674941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637546159"/>
              </p:ext>
            </p:extLst>
          </p:nvPr>
        </p:nvGraphicFramePr>
        <p:xfrm>
          <a:off x="478504" y="544296"/>
          <a:ext cx="11233404" cy="5715000"/>
        </p:xfrm>
        <a:graphic>
          <a:graphicData uri="http://schemas.openxmlformats.org/drawingml/2006/table">
            <a:tbl>
              <a:tblPr firstRow="1" firstCol="1" bandRow="1"/>
              <a:tblGrid>
                <a:gridCol w="4968621"/>
                <a:gridCol w="6264783"/>
              </a:tblGrid>
              <a:tr h="426051">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操作步骤</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0589">
                <a:tc>
                  <a:txBody>
                    <a:bodyPr/>
                    <a:lstStyle/>
                    <a:p>
                      <a:pPr algn="ctr">
                        <a:lnSpc>
                          <a:spcPct val="150000"/>
                        </a:lnSpc>
                        <a:spcAft>
                          <a:spcPts val="0"/>
                        </a:spcAft>
                        <a:tabLst>
                          <a:tab pos="3870960" algn="l"/>
                        </a:tabLst>
                      </a:pPr>
                      <a:endParaRPr lang="en-US" sz="220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2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r>
                        <a:rPr lang="zh-CN" sz="2200" smtClean="0">
                          <a:effectLst/>
                          <a:latin typeface="Times New Roman" panose="02020603050405020304" pitchFamily="18" charset="0"/>
                          <a:ea typeface="微软雅黑" panose="020B0503020204020204" pitchFamily="34" charset="-122"/>
                          <a:cs typeface="Times New Roman" panose="02020603050405020304" pitchFamily="18" charset="0"/>
                        </a:rPr>
                        <a:t>控制变量</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法</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把两个质量相同的小球分别放在长槽和短槽上</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使它们的转动半径相同</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调整塔轮上的皮带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使两个小球的角速度不同</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探究向心力的大小与角速度的关系</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保持两个小球质量不变</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增大长槽上小球的转动半径</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调整塔轮上的皮带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使两个小球的角速度相同</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探究向心力的大小与半径的关系</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换成质量不同的小球</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使两个小球的转动半径相同</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调整塔轮上的皮带</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使两个小球的角速度也相同</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探究向心力的大小与质量的关系</a:t>
                      </a:r>
                      <a:r>
                        <a:rPr 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446.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2696693"/>
            <a:ext cx="4602799" cy="2808351"/>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212973"/>
            <a:ext cx="116580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改变绳长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实验步骤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记录多组数据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通过比较每一组实验数据计算出的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合</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在误差允许的范围内近似相等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向心力的表达式得以验证</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2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6196" y="776478"/>
            <a:ext cx="6749415" cy="2436495"/>
          </a:xfrm>
          <a:prstGeom prst="rect">
            <a:avLst/>
          </a:prstGeom>
          <a:solidFill>
            <a:scrgbClr r="0" g="0" b="0">
              <a:alpha val="0"/>
            </a:scrgbClr>
          </a:solidFill>
          <a:ln>
            <a:noFill/>
          </a:ln>
        </p:spPr>
      </p:pic>
    </p:spTree>
    <p:extLst>
      <p:ext uri="{BB962C8B-B14F-4D97-AF65-F5344CB8AC3E}">
        <p14:creationId xmlns:p14="http://schemas.microsoft.com/office/powerpoint/2010/main" val="14224172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212973"/>
                <a:ext cx="11658044" cy="314500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(1)1.500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静止的小球球心正下方</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𝒎𝒈𝒓</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游标卡尺读数为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mm=15.00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mm=1.500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将白纸平铺在水平桌面上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使同心圆的圆心刚好位于静止的小球球心正下方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212973"/>
                <a:ext cx="11658044" cy="3145004"/>
              </a:xfrm>
              <a:prstGeom prst="rect">
                <a:avLst/>
              </a:prstGeom>
              <a:blipFill rotWithShape="0">
                <a:blip r:embed="rId2"/>
                <a:stretch>
                  <a:fillRect l="-680" r="-1412" b="-3488"/>
                </a:stretch>
              </a:blipFill>
            </p:spPr>
            <p:txBody>
              <a:bodyPr/>
              <a:lstStyle/>
              <a:p>
                <a:r>
                  <a:rPr lang="zh-CN" altLang="en-US">
                    <a:noFill/>
                  </a:rPr>
                  <a:t> </a:t>
                </a:r>
              </a:p>
            </p:txBody>
          </p:sp>
        </mc:Fallback>
      </mc:AlternateContent>
      <p:pic>
        <p:nvPicPr>
          <p:cNvPr id="3" name="image3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6196" y="776478"/>
            <a:ext cx="6749415" cy="2436495"/>
          </a:xfrm>
          <a:prstGeom prst="rect">
            <a:avLst/>
          </a:prstGeom>
          <a:solidFill>
            <a:scrgbClr r="0" g="0" b="0">
              <a:alpha val="0"/>
            </a:scrgbClr>
          </a:solidFill>
          <a:ln>
            <a:noFill/>
          </a:ln>
        </p:spPr>
      </p:pic>
    </p:spTree>
    <p:extLst>
      <p:ext uri="{BB962C8B-B14F-4D97-AF65-F5344CB8AC3E}">
        <p14:creationId xmlns:p14="http://schemas.microsoft.com/office/powerpoint/2010/main" val="41695086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199325"/>
                <a:ext cx="11658044" cy="313038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根据向心力公式得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设小球做圆周运动时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悬线与竖直方向的夹角为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根据受力分析可知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又由几何关系可知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𝒎𝒈𝒓</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𝑫</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199325"/>
                <a:ext cx="11658044" cy="3130385"/>
              </a:xfrm>
              <a:prstGeom prst="rect">
                <a:avLst/>
              </a:prstGeom>
              <a:blipFill rotWithShape="0">
                <a:blip r:embed="rId2"/>
                <a:stretch>
                  <a:fillRect l="-680" r="-366"/>
                </a:stretch>
              </a:blipFill>
            </p:spPr>
            <p:txBody>
              <a:bodyPr/>
              <a:lstStyle/>
              <a:p>
                <a:r>
                  <a:rPr lang="zh-CN" altLang="en-US">
                    <a:noFill/>
                  </a:rPr>
                  <a:t> </a:t>
                </a:r>
              </a:p>
            </p:txBody>
          </p:sp>
        </mc:Fallback>
      </mc:AlternateContent>
      <p:pic>
        <p:nvPicPr>
          <p:cNvPr id="3" name="image3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6196" y="776478"/>
            <a:ext cx="6749415" cy="2436495"/>
          </a:xfrm>
          <a:prstGeom prst="rect">
            <a:avLst/>
          </a:prstGeom>
          <a:solidFill>
            <a:scrgbClr r="0" g="0" b="0">
              <a:alpha val="0"/>
            </a:scrgbClr>
          </a:solidFill>
          <a:ln>
            <a:noFill/>
          </a:ln>
        </p:spPr>
      </p:pic>
    </p:spTree>
    <p:extLst>
      <p:ext uri="{BB962C8B-B14F-4D97-AF65-F5344CB8AC3E}">
        <p14:creationId xmlns:p14="http://schemas.microsoft.com/office/powerpoint/2010/main" val="20615724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375006288"/>
              </p:ext>
            </p:extLst>
          </p:nvPr>
        </p:nvGraphicFramePr>
        <p:xfrm>
          <a:off x="478504" y="620649"/>
          <a:ext cx="11233404" cy="5607050"/>
        </p:xfrm>
        <a:graphic>
          <a:graphicData uri="http://schemas.openxmlformats.org/drawingml/2006/table">
            <a:tbl>
              <a:tblPr firstRow="1" firstCol="1" bandRow="1"/>
              <a:tblGrid>
                <a:gridCol w="11233404"/>
              </a:tblGrid>
              <a:tr h="5184648">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数据处理和结论</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分别作出</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的图像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分析向心力与角速度、半径、质量之间的关系</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结论</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2851998065"/>
              </p:ext>
            </p:extLst>
          </p:nvPr>
        </p:nvGraphicFramePr>
        <p:xfrm>
          <a:off x="1878172" y="3120785"/>
          <a:ext cx="7457439" cy="2834640"/>
        </p:xfrm>
        <a:graphic>
          <a:graphicData uri="http://schemas.openxmlformats.org/drawingml/2006/table">
            <a:tbl>
              <a:tblPr firstRow="1" firstCol="1" bandRow="1"/>
              <a:tblGrid>
                <a:gridCol w="314752"/>
                <a:gridCol w="1309959"/>
                <a:gridCol w="2376297"/>
                <a:gridCol w="3456431"/>
              </a:tblGrid>
              <a:tr h="205105">
                <a:tc>
                  <a:txBody>
                    <a:bodyPr/>
                    <a:lstStyle/>
                    <a:p>
                      <a:pPr>
                        <a:lnSpc>
                          <a:spcPct val="10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相同的物理量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不同的物理量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实验结论</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0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宋体" panose="02010600030101010101" pitchFamily="2" charset="-122"/>
                          <a:ea typeface="微软雅黑" panose="020B0503020204020204" pitchFamily="34" charset="-122"/>
                          <a:cs typeface="宋体" panose="02010600030101010101" pitchFamily="2" charset="-122"/>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0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宋体" panose="02010600030101010101" pitchFamily="2" charset="-122"/>
                          <a:ea typeface="微软雅黑" panose="020B0503020204020204" pitchFamily="34" charset="-122"/>
                          <a:cs typeface="宋体" panose="02010600030101010101" pitchFamily="2" charset="-122"/>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a:txBody>
                    <a:bodyPr/>
                    <a:lstStyle/>
                    <a:p>
                      <a:pPr algn="ctr">
                        <a:lnSpc>
                          <a:spcPct val="10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宋体" panose="02010600030101010101" pitchFamily="2" charset="-122"/>
                          <a:ea typeface="微软雅黑" panose="020B0503020204020204" pitchFamily="34" charset="-122"/>
                          <a:cs typeface="宋体" panose="02010600030101010101" pitchFamily="2" charset="-122"/>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5105">
                <a:tc gridSpan="2">
                  <a:txBody>
                    <a:bodyPr/>
                    <a:lstStyle/>
                    <a:p>
                      <a:pPr algn="ct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公式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ctr">
                        <a:lnSpc>
                          <a:spcPct val="100000"/>
                        </a:lnSpc>
                        <a:spcAft>
                          <a:spcPts val="0"/>
                        </a:spcAft>
                        <a:tabLst>
                          <a:tab pos="387096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1042149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106615" y="1349606"/>
            <a:ext cx="11810444" cy="426005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广东湛江月考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用图甲所示的实验装置来探究小球做圆周运动所需向心力的大小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图乙是变速塔轮的原理示意图</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皮带连接着左塔轮和右塔轮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转动手柄使长槽和短槽分别随塔轮匀速转动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槽内的球就做匀速圆周运动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横臂的挡板对球的压力提供了向心力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球对挡板的反作用力通过挡板的杠杆作用使弹簧测力筒下降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从而露出标尺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标尺上的红白相间的等分格显示出两个小球所受向心力的比值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处的半径相同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处的半径是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处的半径的两倍</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53424" y="661593"/>
            <a:ext cx="4139488" cy="3619877"/>
          </a:xfrm>
          <a:prstGeom prst="rect">
            <a:avLst/>
          </a:prstGeom>
        </p:spPr>
        <p:txBody>
          <a:bodyPr wrap="square" lIns="121898" tIns="60948" rIns="121898" bIns="60948">
            <a:spAutoFit/>
          </a:bodyPr>
          <a:lstStyle/>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在研究向心力的大小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我们主要用到了物理学中</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理想模型</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法</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等效替代法</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法</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微小量放大法</a:t>
            </a:r>
            <a:endParaRPr lang="zh-CN" altLang="zh-CN" sz="1000">
              <a:latin typeface="Calibri" panose="020F0502020204030204" pitchFamily="34" charset="0"/>
              <a:cs typeface="Times New Roman" panose="02020603050405020304" pitchFamily="18" charset="0"/>
            </a:endParaRPr>
          </a:p>
        </p:txBody>
      </p:sp>
      <p:pic>
        <p:nvPicPr>
          <p:cNvPr id="4" name="image3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41351" y="809380"/>
            <a:ext cx="6913880" cy="3601720"/>
          </a:xfrm>
          <a:prstGeom prst="rect">
            <a:avLst/>
          </a:prstGeom>
          <a:solidFill>
            <a:scrgbClr r="0" g="0" b="0">
              <a:alpha val="0"/>
            </a:scrgbClr>
          </a:solidFill>
          <a:ln>
            <a:noFill/>
          </a:ln>
        </p:spPr>
      </p:pic>
      <p:sp>
        <p:nvSpPr>
          <p:cNvPr id="5" name="矩形 4"/>
          <p:cNvSpPr/>
          <p:nvPr/>
        </p:nvSpPr>
        <p:spPr>
          <a:xfrm>
            <a:off x="120263" y="4481690"/>
            <a:ext cx="118104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利用该装置在研究向心力的大小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和半径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之间的关系时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我们主要用到了物理学中的控制变量法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80720" y="620649"/>
            <a:ext cx="4139488" cy="412418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选择两个体积相等的实心铝球和钢球分别放置在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变速塔轮的半径之比为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是探究哪两个物理量之间的关系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向心力与</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质量</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向心力与角速度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向心力与</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半径</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向心力与线速度</a:t>
            </a:r>
            <a:endParaRPr lang="zh-CN" altLang="zh-CN" sz="1000">
              <a:latin typeface="Calibri" panose="020F0502020204030204" pitchFamily="34" charset="0"/>
              <a:cs typeface="Times New Roman" panose="02020603050405020304" pitchFamily="18" charset="0"/>
            </a:endParaRPr>
          </a:p>
        </p:txBody>
      </p:sp>
      <p:pic>
        <p:nvPicPr>
          <p:cNvPr id="4" name="image3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41351" y="809380"/>
            <a:ext cx="6913880" cy="3601720"/>
          </a:xfrm>
          <a:prstGeom prst="rect">
            <a:avLst/>
          </a:prstGeom>
          <a:solidFill>
            <a:scrgbClr r="0" g="0" b="0">
              <a:alpha val="0"/>
            </a:scrgbClr>
          </a:solidFill>
          <a:ln>
            <a:noFill/>
          </a:ln>
        </p:spPr>
      </p:pic>
      <p:sp>
        <p:nvSpPr>
          <p:cNvPr id="5" name="矩形 4"/>
          <p:cNvSpPr/>
          <p:nvPr/>
        </p:nvSpPr>
        <p:spPr>
          <a:xfrm>
            <a:off x="79319" y="4725162"/>
            <a:ext cx="11810444" cy="1524945"/>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两球质量不相同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转动半径相同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变速塔轮的半径之比为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则角速度相等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此时可研究向心力的大小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70326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2245</Words>
  <Application>Microsoft Office PowerPoint</Application>
  <PresentationFormat>自定义</PresentationFormat>
  <Paragraphs>178</Paragraphs>
  <Slides>43</Slides>
  <Notes>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43</vt:i4>
      </vt:variant>
    </vt:vector>
  </HeadingPairs>
  <TitlesOfParts>
    <vt:vector size="56" baseType="lpstr">
      <vt:lpstr>等线</vt:lpstr>
      <vt:lpstr>黑体</vt:lpstr>
      <vt:lpstr>宋体</vt:lpstr>
      <vt:lpstr>微软雅黑</vt:lpstr>
      <vt:lpstr>Arial</vt:lpstr>
      <vt:lpstr>Book Antiqua</vt:lpstr>
      <vt:lpstr>Calibri</vt:lpstr>
      <vt:lpstr>Calibri Light</vt:lpstr>
      <vt:lpstr>Cambria</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65</cp:revision>
  <dcterms:created xsi:type="dcterms:W3CDTF">2024-01-15T03:14:15Z</dcterms:created>
  <dcterms:modified xsi:type="dcterms:W3CDTF">2026-03-13T11:05:25Z</dcterms:modified>
</cp:coreProperties>
</file>