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handoutMasterIdLst>
    <p:handoutMasterId r:id="rId55"/>
  </p:handoutMasterIdLst>
  <p:sldIdLst>
    <p:sldId id="340" r:id="rId2"/>
    <p:sldId id="257" r:id="rId3"/>
    <p:sldId id="341" r:id="rId4"/>
    <p:sldId id="342" r:id="rId5"/>
    <p:sldId id="343" r:id="rId6"/>
    <p:sldId id="344" r:id="rId7"/>
    <p:sldId id="351" r:id="rId8"/>
    <p:sldId id="352" r:id="rId9"/>
    <p:sldId id="355" r:id="rId10"/>
    <p:sldId id="356" r:id="rId11"/>
    <p:sldId id="491" r:id="rId12"/>
    <p:sldId id="494" r:id="rId13"/>
    <p:sldId id="581" r:id="rId14"/>
    <p:sldId id="495" r:id="rId15"/>
    <p:sldId id="367" r:id="rId16"/>
    <p:sldId id="501" r:id="rId17"/>
    <p:sldId id="504" r:id="rId18"/>
    <p:sldId id="508" r:id="rId19"/>
    <p:sldId id="509" r:id="rId20"/>
    <p:sldId id="378" r:id="rId21"/>
    <p:sldId id="519" r:id="rId22"/>
    <p:sldId id="520" r:id="rId23"/>
    <p:sldId id="582" r:id="rId24"/>
    <p:sldId id="522" r:id="rId25"/>
    <p:sldId id="523" r:id="rId26"/>
    <p:sldId id="389" r:id="rId27"/>
    <p:sldId id="537" r:id="rId28"/>
    <p:sldId id="568" r:id="rId29"/>
    <p:sldId id="540" r:id="rId30"/>
    <p:sldId id="575" r:id="rId31"/>
    <p:sldId id="544" r:id="rId32"/>
    <p:sldId id="400" r:id="rId33"/>
    <p:sldId id="402" r:id="rId34"/>
    <p:sldId id="403" r:id="rId35"/>
    <p:sldId id="404"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19" r:id="rId50"/>
    <p:sldId id="420" r:id="rId51"/>
    <p:sldId id="421" r:id="rId52"/>
    <p:sldId id="428" r:id="rId53"/>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0.xml"/><Relationship Id="rId13" Type="http://schemas.openxmlformats.org/officeDocument/2006/relationships/slide" Target="../slides/slide50.xml"/><Relationship Id="rId3" Type="http://schemas.openxmlformats.org/officeDocument/2006/relationships/slide" Target="../slides/slide44.xml"/><Relationship Id="rId7" Type="http://schemas.openxmlformats.org/officeDocument/2006/relationships/slide" Target="../slides/slide38.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6.xml"/><Relationship Id="rId11" Type="http://schemas.openxmlformats.org/officeDocument/2006/relationships/slide" Target="../slides/slide48.xml"/><Relationship Id="rId5" Type="http://schemas.openxmlformats.org/officeDocument/2006/relationships/slide" Target="../slides/slide35.xml"/><Relationship Id="rId10" Type="http://schemas.openxmlformats.org/officeDocument/2006/relationships/slide" Target="../slides/slide46.xml"/><Relationship Id="rId4" Type="http://schemas.openxmlformats.org/officeDocument/2006/relationships/slide" Target="../slides/slide33.xml"/><Relationship Id="rId9" Type="http://schemas.openxmlformats.org/officeDocument/2006/relationships/slide" Target="../slides/slide4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2.xml"/><Relationship Id="rId7" Type="http://schemas.openxmlformats.org/officeDocument/2006/relationships/slide" Target="slide1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26.xml"/><Relationship Id="rId4" Type="http://schemas.openxmlformats.org/officeDocument/2006/relationships/tags" Target="../tags/tag13.xml"/><Relationship Id="rId9" Type="http://schemas.openxmlformats.org/officeDocument/2006/relationships/slide" Target="slide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813138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曲线运动　运动的合成与分解</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7600157"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第四章　曲线运动　万有引力与宇宙航行</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物体做曲线运动的条件与运动轨迹分析</a:t>
            </a:r>
            <a:endParaRPr lang="zh-CN" altLang="zh-CN" sz="1800" b="1" kern="1400" dirty="0">
              <a:effectLst/>
              <a:latin typeface="Cambria"/>
              <a:ea typeface="宋体"/>
              <a:cs typeface="Times New Roman"/>
            </a:endParaRPr>
          </a:p>
        </p:txBody>
      </p:sp>
      <p:sp>
        <p:nvSpPr>
          <p:cNvPr id="4" name="矩形 3"/>
          <p:cNvSpPr/>
          <p:nvPr/>
        </p:nvSpPr>
        <p:spPr>
          <a:xfrm>
            <a:off x="342024" y="1308663"/>
            <a:ext cx="6666687" cy="3429825"/>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汕头金山中学月考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为使汽车快速平稳转弯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驾驶员经常采用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入弯减速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出弯加速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的技巧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汽车采用该技巧在单向路面水平弯道入、出弯道时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其所受水平合力为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则下列方向关系图中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3782" y="1484757"/>
            <a:ext cx="4829302" cy="4664483"/>
          </a:xfrm>
          <a:prstGeom prst="rect">
            <a:avLst/>
          </a:prstGeom>
          <a:solidFill>
            <a:scrgbClr r="0" g="0" b="0">
              <a:alpha val="0"/>
            </a:scrgbClr>
          </a:solidFill>
          <a:ln>
            <a:noFill/>
          </a:ln>
        </p:spPr>
      </p:pic>
      <p:sp>
        <p:nvSpPr>
          <p:cNvPr id="6" name="矩形 5"/>
          <p:cNvSpPr/>
          <p:nvPr/>
        </p:nvSpPr>
        <p:spPr>
          <a:xfrm>
            <a:off x="494424" y="4752458"/>
            <a:ext cx="6666687" cy="172352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速度方向沿轨迹的切线方向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减速入弯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时合力和速度方向的夹角是钝角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加速出弯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时合力和速度方向的夹角是锐角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3012639" y="417116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25660"/>
            <a:ext cx="11658044"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曲线运动中速度方向、合力方向与运动轨迹之间的关系</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速度方向与运动轨迹相切</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合力方向指向曲线的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运动轨迹一定夹在速度方向和合力方向之间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速率变化的判断</a:t>
            </a:r>
            <a:endParaRPr lang="zh-CN" altLang="zh-CN" sz="1000">
              <a:latin typeface="Calibri" panose="020F0502020204030204" pitchFamily="34" charset="0"/>
              <a:cs typeface="Times New Roman" panose="02020603050405020304" pitchFamily="18" charset="0"/>
            </a:endParaRPr>
          </a:p>
        </p:txBody>
      </p:sp>
      <p:pic>
        <p:nvPicPr>
          <p:cNvPr id="5" name="image1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5436" y="1484757"/>
            <a:ext cx="6479540" cy="1703070"/>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广东惠州联考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在北京航展上的表演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匀速率飞行的部分轨迹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段为曲线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段为直线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在此过程中下列说法正确的是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432211" y="2579428"/>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4408" y="3260471"/>
            <a:ext cx="2857500" cy="1896745"/>
          </a:xfrm>
          <a:prstGeom prst="rect">
            <a:avLst/>
          </a:prstGeom>
          <a:solidFill>
            <a:scrgbClr r="0" g="0" b="0">
              <a:alpha val="0"/>
            </a:scrgbClr>
          </a:solidFill>
          <a:ln>
            <a:noFill/>
          </a:ln>
        </p:spPr>
      </p:pic>
      <p:sp>
        <p:nvSpPr>
          <p:cNvPr id="5" name="矩形 4"/>
          <p:cNvSpPr/>
          <p:nvPr/>
        </p:nvSpPr>
        <p:spPr>
          <a:xfrm>
            <a:off x="478504" y="3088766"/>
            <a:ext cx="8066692"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飞行过程中的速度方向时刻在变化</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飞行过程中机械能守恒</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合力始终为零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段受到的合力方向始终与速度方向垂直</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18473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3376" y="620649"/>
            <a:ext cx="8066692"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a:latin typeface="Times New Roman" panose="02020603050405020304" pitchFamily="18" charset="0"/>
                <a:cs typeface="Times New Roman" panose="02020603050405020304" pitchFamily="18" charset="0"/>
              </a:rPr>
              <a:t>飞行时的速度方向是轨迹的切线方向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段是直线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a:latin typeface="Times New Roman" panose="02020603050405020304" pitchFamily="18" charset="0"/>
                <a:cs typeface="Times New Roman" panose="02020603050405020304" pitchFamily="18" charset="0"/>
              </a:rPr>
              <a:t>飞行过程中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速率不变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则动能不变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重力势能增加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a:latin typeface="Times New Roman" panose="02020603050405020304" pitchFamily="18" charset="0"/>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的过程中做曲线运动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a:latin typeface="Times New Roman" panose="02020603050405020304" pitchFamily="18" charset="0"/>
                <a:cs typeface="Times New Roman" panose="02020603050405020304" pitchFamily="18" charset="0"/>
              </a:rPr>
              <a:t>在从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的过程中做速率不变的曲线运动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可知合力始终垂直于速度方向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4408" y="836676"/>
            <a:ext cx="2857500" cy="1896745"/>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188020"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运动的合成与分解</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合运动的性质判断</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411415" y="1978425"/>
                <a:ext cx="11658044" cy="333659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或合力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1"/>
                                  <m:mcJc m:val="center"/>
                                </m:mcPr>
                              </m:mc>
                            </m:mcs>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变化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非匀变速运动</m:t>
                              </m:r>
                            </m:e>
                          </m:mr>
                          <m:mr>
                            <m:e>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不变</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匀变速运动</m:t>
                              </m:r>
                            </m:e>
                          </m:mr>
                        </m:m>
                      </m:e>
                    </m: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或合力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方向与速度方向</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1"/>
                                  <m:mcJc m:val="center"/>
                                </m:mcPr>
                              </m:mc>
                            </m:mcs>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共线</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直线运动</m:t>
                              </m:r>
                            </m:e>
                          </m:mr>
                          <m:mr>
                            <m:e>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不共线</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曲线运动</m:t>
                              </m:r>
                            </m:e>
                          </m:mr>
                        </m:m>
                      </m:e>
                    </m: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或合力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匀速直线运动</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11415" y="1978425"/>
                <a:ext cx="11658044" cy="3336595"/>
              </a:xfrm>
              <a:prstGeom prst="rect">
                <a:avLst/>
              </a:prstGeom>
              <a:blipFill rotWithShape="0">
                <a:blip r:embed="rId2"/>
                <a:stretch>
                  <a:fillRect l="-680" b="-31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两个互成角度的直线运动的合运动性质的判断</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21160"/>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看合初速度方向与合加速度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或合力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方向是否共线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74936" y="1891855"/>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常见的情况</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183748388"/>
              </p:ext>
            </p:extLst>
          </p:nvPr>
        </p:nvGraphicFramePr>
        <p:xfrm>
          <a:off x="478504" y="2629630"/>
          <a:ext cx="10801350" cy="3291840"/>
        </p:xfrm>
        <a:graphic>
          <a:graphicData uri="http://schemas.openxmlformats.org/drawingml/2006/table">
            <a:tbl>
              <a:tblPr firstRow="1" firstCol="1" bandRow="1"/>
              <a:tblGrid>
                <a:gridCol w="4968621"/>
                <a:gridCol w="5832729"/>
              </a:tblGrid>
              <a:tr h="271697">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两个互成角度的分运动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合运动的性质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697">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两个匀速直线运动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668">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一个匀速直线运动、一个匀变速直线运动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匀变速曲线运动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697">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两个初速度为零的匀加速直线运动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匀加速直线运动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668">
                <a:tc rowSpan="2">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两个初速度不为零的匀变速直线运动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如果</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合</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合</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共线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为匀变速直线运动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668">
                <a:tc vMerge="1">
                  <a:txBody>
                    <a:bodyPr/>
                    <a:lstStyle/>
                    <a:p>
                      <a:endParaRPr lang="zh-CN" altLang="en-US"/>
                    </a:p>
                  </a:txBody>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如果</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合</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合</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不共线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为匀变速曲线运动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湖南卷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物块以某一初速度滑上足够长的固定光滑斜面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物块的水平位移、竖直位移、水平速度、竖直速度分别用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物块向上运动过程中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下列图像可能正确的是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188401" y="1389221"/>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2132838"/>
            <a:ext cx="2587625" cy="1617345"/>
          </a:xfrm>
          <a:prstGeom prst="rect">
            <a:avLst/>
          </a:prstGeom>
          <a:solidFill>
            <a:scrgbClr r="0" g="0" b="0">
              <a:alpha val="0"/>
            </a:scrgbClr>
          </a:solidFill>
          <a:ln>
            <a:noFill/>
          </a:ln>
        </p:spPr>
      </p:pic>
      <p:pic>
        <p:nvPicPr>
          <p:cNvPr id="5" name="image1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9947" y="2132838"/>
            <a:ext cx="6913880" cy="18110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31719" y="4036137"/>
                <a:ext cx="11810444" cy="229252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设斜面倾角为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物块的初速度为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则水平方向上由速度与位移的关系式有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𝒂𝒙</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图像是类似抛物线的一部分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同理竖直方向上有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𝐧</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𝒂𝒚</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图像是类似抛物线的一部分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31719" y="4036137"/>
                <a:ext cx="11810444" cy="2292526"/>
              </a:xfrm>
              <a:prstGeom prst="rect">
                <a:avLst/>
              </a:prstGeom>
              <a:blipFill rotWithShape="0">
                <a:blip r:embed="rId4"/>
                <a:stretch>
                  <a:fillRect l="-671" t="-2926" r="-103" b="-505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广东云浮期末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无人机送餐服务已经在试行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通过机载传感器能描绘出无人机运动的图像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图乙是无人机在水平方向上的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图丙是无人机在竖直方向上的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则无人机的运动轨迹近似为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466153" y="180851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7647" y="2348865"/>
            <a:ext cx="6645910" cy="1984375"/>
          </a:xfrm>
          <a:prstGeom prst="rect">
            <a:avLst/>
          </a:prstGeom>
          <a:solidFill>
            <a:scrgbClr r="0" g="0" b="0">
              <a:alpha val="0"/>
            </a:scrgbClr>
          </a:solidFill>
          <a:ln>
            <a:noFill/>
          </a:ln>
        </p:spPr>
      </p:pic>
      <p:pic>
        <p:nvPicPr>
          <p:cNvPr id="5" name="image1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4347700"/>
            <a:ext cx="6831965" cy="2155825"/>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996946"/>
            <a:ext cx="11810444"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图像可知无人机在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方向做匀速直线运动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根据竖直方向的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方向上先做匀加速直线运动后做匀减速直线运动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则加速度先向上后向下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即合外力先向上后向下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因合外力方向指向轨迹的凹侧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可知无人机的运动轨迹近似图像为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9701" y="836676"/>
            <a:ext cx="6645910" cy="1984375"/>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057695"/>
            <a:ext cx="10686352" cy="2339057"/>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了解曲线运动的特点</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知道物体做曲线运动的条件</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理解合运动与分运动</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会用运动的合成与分解处理小船渡河和关联速度等问题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327863" y="1302448"/>
                <a:ext cx="8066692" cy="3741321"/>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广东清远高三期中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如图所示为救生员驾驶冲锋舟在湍急的河水中向对岸被困人员实施救援的路线示意图</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假设冲锋舟在静水中的速度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救生员首先以最短时间渡河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沿直线到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接到被困人员后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又以最短位移回到原河岸</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回程时间恰好为去程的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假设水流速度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处处相同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327863" y="1302448"/>
                <a:ext cx="8066692" cy="3741321"/>
              </a:xfrm>
              <a:prstGeom prst="rect">
                <a:avLst/>
              </a:prstGeom>
              <a:blipFill rotWithShape="0">
                <a:blip r:embed="rId2"/>
                <a:stretch>
                  <a:fillRect l="-983" t="-489" b="-3100"/>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63500"/>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小船渡河模型</a:t>
            </a:r>
            <a:endParaRPr lang="zh-CN" altLang="zh-CN" sz="2800" b="1" kern="1400">
              <a:latin typeface="Calibri Light" panose="020F0302020204030204" pitchFamily="34" charset="0"/>
              <a:cs typeface="Times New Roman" panose="02020603050405020304" pitchFamily="18" charset="0"/>
            </a:endParaRPr>
          </a:p>
        </p:txBody>
      </p:sp>
      <p:sp>
        <p:nvSpPr>
          <p:cNvPr id="5" name="TextBox 1"/>
          <p:cNvSpPr txBox="1"/>
          <p:nvPr/>
        </p:nvSpPr>
        <p:spPr>
          <a:xfrm>
            <a:off x="2463691" y="450913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484757"/>
            <a:ext cx="3021965" cy="21558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795921" y="4941189"/>
                <a:ext cx="8066692" cy="13113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宋体" panose="02010600030101010101" pitchFamily="2" charset="-122"/>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	D.1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795921" y="4941189"/>
                <a:ext cx="8066692" cy="1311360"/>
              </a:xfrm>
              <a:prstGeom prst="rect">
                <a:avLst/>
              </a:prstGeom>
              <a:blipFill rotWithShape="0">
                <a:blip r:embed="rId4"/>
                <a:stretch>
                  <a:fillRect l="-983" b="-97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03421" y="634297"/>
                <a:ext cx="8066692" cy="389841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设河宽为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救生员以最短时间渡河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渡河时间为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救生员以最短位移回到原河岸</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垂直河岸方向的速度为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救生员以最短位移回到原河岸</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处的时间为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03421" y="634297"/>
                <a:ext cx="8066692" cy="3898415"/>
              </a:xfrm>
              <a:prstGeom prst="rect">
                <a:avLst/>
              </a:prstGeom>
              <a:blipFill rotWithShape="0">
                <a:blip r:embed="rId2"/>
                <a:stretch>
                  <a:fillRect l="-983" r="-831" b="-2656"/>
                </a:stretch>
              </a:blipFill>
            </p:spPr>
            <p:txBody>
              <a:bodyPr/>
              <a:lstStyle/>
              <a:p>
                <a:r>
                  <a:rPr lang="zh-CN" altLang="en-US">
                    <a:noFill/>
                  </a:rPr>
                  <a:t> </a:t>
                </a:r>
              </a:p>
            </p:txBody>
          </p:sp>
        </mc:Fallback>
      </mc:AlternateContent>
      <p:pic>
        <p:nvPicPr>
          <p:cNvPr id="4"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836676"/>
            <a:ext cx="3021965" cy="2155825"/>
          </a:xfrm>
          <a:prstGeom prst="rect">
            <a:avLst/>
          </a:prstGeom>
          <a:solidFill>
            <a:scrgbClr r="0" g="0" b="0">
              <a:alpha val="0"/>
            </a:scrgbClr>
          </a:solidFill>
          <a:ln>
            <a:noFill/>
          </a:ln>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275329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若河宽为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返回时水流速度突然增大到原来的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仍以最短位移返回到原河岸</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未标出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点距离出发点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多远</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2753294"/>
              </a:xfrm>
              <a:prstGeom prst="rect">
                <a:avLst/>
              </a:prstGeom>
              <a:blipFill rotWithShape="0">
                <a:blip r:embed="rId2"/>
                <a:stretch>
                  <a:fillRect l="-671" b="-3548"/>
                </a:stretch>
              </a:blipFill>
            </p:spPr>
            <p:txBody>
              <a:bodyPr/>
              <a:lstStyle/>
              <a:p>
                <a:r>
                  <a:rPr lang="zh-CN" altLang="en-US">
                    <a:noFill/>
                  </a:rPr>
                  <a:t> </a:t>
                </a:r>
              </a:p>
            </p:txBody>
          </p:sp>
        </mc:Fallback>
      </mc:AlternateContent>
      <p:pic>
        <p:nvPicPr>
          <p:cNvPr id="4" name="image1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3429000"/>
            <a:ext cx="3021965"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04890" y="3363566"/>
                <a:ext cx="7333356" cy="2518935"/>
              </a:xfrm>
              <a:prstGeom prst="rect">
                <a:avLst/>
              </a:prstGeom>
            </p:spPr>
            <p:txBody>
              <a:bodyPr wrap="square" lIns="121898" tIns="60948" rIns="121898" bIns="60948">
                <a:spAutoFit/>
              </a:bodyPr>
              <a:lstStyle/>
              <a:p>
                <a:pPr>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返回时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BD</a:t>
                </a:r>
                <a:r>
                  <a:rPr lang="zh-CN" altLang="zh-CN" sz="2600" b="1">
                    <a:latin typeface="Times New Roman" panose="02020603050405020304" pitchFamily="18" charset="0"/>
                    <a:cs typeface="Times New Roman" panose="02020603050405020304" pitchFamily="18" charset="0"/>
                  </a:rPr>
                  <a:t>方向返回</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04890" y="3363566"/>
                <a:ext cx="7333356" cy="2518935"/>
              </a:xfrm>
              <a:prstGeom prst="rect">
                <a:avLst/>
              </a:prstGeom>
              <a:blipFill rotWithShape="0">
                <a:blip r:embed="rId4"/>
                <a:stretch>
                  <a:fillRect l="-1081" b="-7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86241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linds(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linds(horizontal)">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blinds(horizontal)">
                                      <p:cBhvr>
                                        <p:cTn id="3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81000" y="508000"/>
            <a:ext cx="11430000" cy="617477"/>
          </a:xfrm>
          <a:prstGeom prst="rect">
            <a:avLst/>
          </a:prstGeom>
          <a:noFill/>
        </p:spPr>
        <p:txBody>
          <a:bodyPr vert="horz" wrap="square" rtlCol="0">
            <a:spAutoFit/>
          </a:bodyPr>
          <a:lstStyle/>
          <a:p>
            <a:pPr>
              <a:lnSpc>
                <a:spcPct val="150000"/>
              </a:lnSpc>
            </a:pPr>
            <a:r>
              <a:rPr lang="zh-CN" altLang="en-US" sz="2600" b="1">
                <a:latin typeface="Times New Roman" panose="02020603050405020304" pitchFamily="18" charset="0"/>
                <a:ea typeface="黑体" panose="02010609060101010101" pitchFamily="49" charset="-122"/>
                <a:sym typeface="Times New Roman" panose="02020603050405020304" pitchFamily="18" charset="0"/>
              </a:rPr>
              <a:t>总结提升</a:t>
            </a:r>
            <a:r>
              <a:rPr lang="zh-CN" altLang="en-US" sz="2600">
                <a:latin typeface="Times New Roman" panose="02020603050405020304" pitchFamily="18" charset="0"/>
                <a:ea typeface="微软雅黑" panose="020B0503020204020204" pitchFamily="34" charset="-122"/>
                <a:sym typeface="Times New Roman" panose="02020603050405020304" pitchFamily="18" charset="0"/>
              </a:rPr>
              <a:t>　</a:t>
            </a:r>
            <a:r>
              <a:rPr lang="zh-CN" altLang="en-US" sz="2600" b="1">
                <a:latin typeface="Times New Roman" panose="02020603050405020304" pitchFamily="18" charset="0"/>
                <a:ea typeface="黑体" panose="02010609060101010101" pitchFamily="49" charset="-122"/>
                <a:sym typeface="Times New Roman" panose="02020603050405020304" pitchFamily="18" charset="0"/>
              </a:rPr>
              <a:t>小船渡河的两类情况</a:t>
            </a:r>
            <a:endParaRPr lang="zh-CN" altLang="en-US" sz="2600">
              <a:latin typeface="Times New Roman" panose="02020603050405020304" pitchFamily="18" charset="0"/>
              <a:ea typeface="微软雅黑" panose="020B0503020204020204" pitchFamily="34" charset="-122"/>
              <a:sym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1267290044"/>
                  </p:ext>
                </p:extLst>
              </p:nvPr>
            </p:nvGraphicFramePr>
            <p:xfrm>
              <a:off x="439971" y="1268731"/>
              <a:ext cx="11487963" cy="4904817"/>
            </p:xfrm>
            <a:graphic>
              <a:graphicData uri="http://schemas.openxmlformats.org/drawingml/2006/table">
                <a:tbl>
                  <a:tblPr firstRow="1" firstCol="1" bandRow="1"/>
                  <a:tblGrid>
                    <a:gridCol w="3699124"/>
                    <a:gridCol w="4551531"/>
                    <a:gridCol w="3237308"/>
                  </a:tblGrid>
                  <a:tr h="591636">
                    <a:tc row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最短时间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最短航程</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591636">
                    <a:tc vMerge="1">
                      <a:txBody>
                        <a:bodyPr/>
                        <a:lstStyle/>
                        <a:p>
                          <a:endParaRPr lang="zh-CN" altLang="en-US"/>
                        </a:p>
                      </a:txBody>
                      <a:tcPr/>
                    </a:tc>
                    <a:tc>
                      <a:txBody>
                        <a:bodyPr/>
                        <a:lstStyle/>
                        <a:p>
                          <a:pPr algn="ctr">
                            <a:lnSpc>
                              <a:spcPct val="10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船</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船</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105">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0440">
                    <a:tc>
                      <a:txBody>
                        <a:bodyPr/>
                        <a:lstStyle/>
                        <a:p>
                          <a:pPr algn="ctr">
                            <a:lnSpc>
                              <a:spcPct val="10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sz="2400" baseline="-5000">
                                          <a:effectLst/>
                                          <a:latin typeface="Cambria Math" panose="02040503050406030204" pitchFamily="18" charset="0"/>
                                          <a:ea typeface="微软雅黑" panose="020B0503020204020204" pitchFamily="34" charset="-122"/>
                                          <a:cs typeface="Times New Roman" panose="02020603050405020304" pitchFamily="18" charset="0"/>
                                        </a:rPr>
                                        <m:t>船</m:t>
                                      </m:r>
                                    </m:sub>
                                  </m:sSub>
                                </m:den>
                              </m:f>
                            </m:oMath>
                          </a14:m>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sz="2400" baseline="-5000">
                                          <a:effectLst/>
                                          <a:latin typeface="Cambria Math" panose="02040503050406030204" pitchFamily="18" charset="0"/>
                                          <a:ea typeface="微软雅黑" panose="020B0503020204020204" pitchFamily="34" charset="-122"/>
                                          <a:cs typeface="Times New Roman" panose="02020603050405020304" pitchFamily="18" charset="0"/>
                                        </a:rPr>
                                        <m:t>水</m:t>
                                      </m:r>
                                    </m:sub>
                                  </m:sSub>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en-US" sz="2400" baseline="-5000" smtClean="0">
                                          <a:effectLst/>
                                          <a:latin typeface="Cambria Math" panose="02040503050406030204" pitchFamily="18" charset="0"/>
                                          <a:ea typeface="微软雅黑" panose="020B0503020204020204" pitchFamily="34" charset="-122"/>
                                          <a:cs typeface="Times New Roman" panose="02020603050405020304" pitchFamily="18" charset="0"/>
                                        </a:rPr>
                                        <m:t>船</m:t>
                                      </m:r>
                                    </m:sub>
                                  </m:sSub>
                                </m:den>
                              </m:f>
                            </m:oMath>
                          </a14:m>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en-US" sz="2400" baseline="-5000" smtClean="0">
                                          <a:effectLst/>
                                          <a:latin typeface="Cambria Math" panose="02040503050406030204" pitchFamily="18" charset="0"/>
                                          <a:ea typeface="微软雅黑" panose="020B0503020204020204" pitchFamily="34" charset="-122"/>
                                          <a:cs typeface="Times New Roman" panose="02020603050405020304" pitchFamily="18" charset="0"/>
                                        </a:rPr>
                                        <m:t>水</m:t>
                                      </m:r>
                                    </m:sub>
                                  </m:sSub>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𝐯</m:t>
                                      </m:r>
                                    </m:e>
                                    <m:sub>
                                      <m:r>
                                        <a:rPr lang="zh-CN" altLang="en-US" sz="2400" baseline="-5000" smtClean="0">
                                          <a:effectLst/>
                                          <a:latin typeface="Cambria Math" panose="02040503050406030204" pitchFamily="18" charset="0"/>
                                          <a:ea typeface="微软雅黑" panose="020B0503020204020204" pitchFamily="34" charset="-122"/>
                                          <a:cs typeface="Times New Roman" panose="02020603050405020304" pitchFamily="18" charset="0"/>
                                        </a:rPr>
                                        <m:t>船</m:t>
                                      </m:r>
                                    </m:sub>
                                  </m:sSub>
                                </m:den>
                              </m:f>
                            </m:oMath>
                          </a14:m>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en-US" sz="2400" baseline="-5000" smtClean="0">
                                          <a:effectLst/>
                                          <a:latin typeface="Cambria Math" panose="02040503050406030204" pitchFamily="18" charset="0"/>
                                          <a:ea typeface="微软雅黑" panose="020B0503020204020204" pitchFamily="34" charset="-122"/>
                                          <a:cs typeface="Times New Roman" panose="02020603050405020304" pitchFamily="18" charset="0"/>
                                        </a:rPr>
                                        <m:t>船</m:t>
                                      </m:r>
                                    </m:sub>
                                  </m:sSub>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en-US" sz="2400" baseline="-5000" smtClean="0">
                                          <a:effectLst/>
                                          <a:latin typeface="Cambria Math" panose="02040503050406030204" pitchFamily="18" charset="0"/>
                                          <a:ea typeface="微软雅黑" panose="020B0503020204020204" pitchFamily="34" charset="-122"/>
                                          <a:cs typeface="Times New Roman" panose="02020603050405020304" pitchFamily="18" charset="0"/>
                                        </a:rPr>
                                        <m:t>水</m:t>
                                      </m:r>
                                    </m:sub>
                                  </m:sSub>
                                </m:den>
                              </m:f>
                            </m:oMath>
                          </a14:m>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1267290044"/>
                  </p:ext>
                </p:extLst>
              </p:nvPr>
            </p:nvGraphicFramePr>
            <p:xfrm>
              <a:off x="439971" y="1268731"/>
              <a:ext cx="11487963" cy="4904817"/>
            </p:xfrm>
            <a:graphic>
              <a:graphicData uri="http://schemas.openxmlformats.org/drawingml/2006/table">
                <a:tbl>
                  <a:tblPr firstRow="1" firstCol="1" bandRow="1"/>
                  <a:tblGrid>
                    <a:gridCol w="3699124"/>
                    <a:gridCol w="4551531"/>
                    <a:gridCol w="3237308"/>
                  </a:tblGrid>
                  <a:tr h="591636">
                    <a:tc row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最短时间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最短航程</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591636">
                    <a:tc vMerge="1">
                      <a:txBody>
                        <a:bodyPr/>
                        <a:lstStyle/>
                        <a:p>
                          <a:endParaRPr lang="zh-CN" altLang="en-US"/>
                        </a:p>
                      </a:txBody>
                      <a:tcPr/>
                    </a:tc>
                    <a:tc>
                      <a:txBody>
                        <a:bodyPr/>
                        <a:lstStyle/>
                        <a:p>
                          <a:pPr algn="ctr">
                            <a:lnSpc>
                              <a:spcPct val="10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船</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船</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水</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105">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0440">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65" t="-160841" r="-210873" b="-647"/>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81392" t="-160841" r="-71352" b="-647"/>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55179" t="-160841" r="-377" b="-647"/>
                          </a:stretch>
                        </a:blipFill>
                      </a:tcPr>
                    </a:tc>
                  </a:tr>
                </a:tbl>
              </a:graphicData>
            </a:graphic>
          </p:graphicFrame>
        </mc:Fallback>
      </mc:AlternateContent>
      <p:pic>
        <p:nvPicPr>
          <p:cNvPr id="2051" name="image414.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2564892"/>
            <a:ext cx="1990725" cy="1704975"/>
          </a:xfrm>
          <a:prstGeom prst="rect">
            <a:avLst/>
          </a:prstGeom>
          <a:solidFill>
            <a:srgbClr val="000000">
              <a:alpha val="0"/>
            </a:srgbClr>
          </a:solidFill>
        </p:spPr>
      </p:pic>
      <p:pic>
        <p:nvPicPr>
          <p:cNvPr id="2050" name="image415.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152" y="2564892"/>
            <a:ext cx="1905000" cy="1619250"/>
          </a:xfrm>
          <a:prstGeom prst="rect">
            <a:avLst/>
          </a:prstGeom>
          <a:solidFill>
            <a:srgbClr val="000000">
              <a:alpha val="0"/>
            </a:srgbClr>
          </a:solidFill>
        </p:spPr>
      </p:pic>
      <p:pic>
        <p:nvPicPr>
          <p:cNvPr id="2049" name="image416.jpeg"/>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2522029"/>
            <a:ext cx="2152650" cy="1704975"/>
          </a:xfrm>
          <a:prstGeom prst="rect">
            <a:avLst/>
          </a:prstGeom>
          <a:solidFill>
            <a:srgbClr val="000000">
              <a:alpha val="0"/>
            </a:srgbClr>
          </a:solidFill>
        </p:spPr>
      </p:pic>
    </p:spTree>
    <p:extLst>
      <p:ext uri="{BB962C8B-B14F-4D97-AF65-F5344CB8AC3E}">
        <p14:creationId xmlns:p14="http://schemas.microsoft.com/office/powerpoint/2010/main" val="12667857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河水流速恒定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小船在静水中的速度为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583017" y="1983598"/>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478504" y="2569881"/>
            <a:ext cx="11233404" cy="2739893"/>
          </a:xfrm>
          <a:prstGeom prst="rect">
            <a:avLst/>
          </a:prstGeom>
        </p:spPr>
        <p:txBody>
          <a:bodyPr wrap="square" lIns="121898" tIns="60948" rIns="121898" bIns="60948">
            <a:spAutoFit/>
          </a:bodyPr>
          <a:lstStyle/>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河水流速为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小船驶到对岸的最短时间为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河水流速为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若船头垂直对岸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则小船在正对岸上游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处靠岸</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河水流速为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若船头与河岸上游夹角为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则小船以最小位移到达对岸</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河水流速为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若船头与河岸上游夹角为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则小船以最小位移到达对岸</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54096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小船船头垂直于河岸运动时所用时间最短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与河水流速无关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若船头垂直对岸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即用最短时间过河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小船到对岸的时间为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小船沿河水流动方向位移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即在下游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处靠岸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因船速大于水速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实际运动方向与河岸垂直时位移最小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设船头与河岸夹角为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河水流速为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船速小于水速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船头与实际运动方向垂直时位移最小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设与河岸间夹角为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540962"/>
              </a:xfrm>
              <a:prstGeom prst="rect">
                <a:avLst/>
              </a:prstGeom>
              <a:blipFill rotWithShape="0">
                <a:blip r:embed="rId2"/>
                <a:stretch>
                  <a:fillRect l="-671" r="-3354" b="-13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模型特点</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绳</a:t>
            </a:r>
            <a:r>
              <a:rPr lang="en-US" altLang="zh-CN" sz="2800" kern="1400">
                <a:latin typeface="Cambria"/>
                <a:ea typeface="微软雅黑"/>
                <a:cs typeface="Times New Roman"/>
              </a:rPr>
              <a:t>(</a:t>
            </a:r>
            <a:r>
              <a:rPr lang="zh-CN" altLang="en-US" sz="2800" kern="1400">
                <a:latin typeface="Cambria"/>
                <a:ea typeface="微软雅黑"/>
                <a:cs typeface="Times New Roman"/>
              </a:rPr>
              <a:t>杆</a:t>
            </a:r>
            <a:r>
              <a:rPr lang="en-US" altLang="zh-CN" sz="2800" kern="1400">
                <a:latin typeface="Cambria"/>
                <a:ea typeface="微软雅黑"/>
                <a:cs typeface="Times New Roman"/>
              </a:rPr>
              <a:t>)</a:t>
            </a:r>
            <a:r>
              <a:rPr lang="zh-CN" altLang="en-US" sz="2800" kern="1400">
                <a:latin typeface="Cambria"/>
                <a:ea typeface="微软雅黑"/>
                <a:cs typeface="Times New Roman"/>
              </a:rPr>
              <a:t>端速度分解模型</a:t>
            </a:r>
            <a:endParaRPr lang="zh-CN" altLang="zh-CN" sz="1800" b="1" kern="1400" dirty="0">
              <a:effectLst/>
              <a:latin typeface="Cambria"/>
              <a:ea typeface="宋体"/>
              <a:cs typeface="Times New Roman"/>
            </a:endParaRPr>
          </a:p>
        </p:txBody>
      </p:sp>
      <p:sp>
        <p:nvSpPr>
          <p:cNvPr id="4" name="矩形 3"/>
          <p:cNvSpPr/>
          <p:nvPr/>
        </p:nvSpPr>
        <p:spPr>
          <a:xfrm>
            <a:off x="259015" y="1937481"/>
            <a:ext cx="11810444" cy="125948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相连的物体运动方向与绳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不在一条直线上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方向的速度分量大小相等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59015" y="3206347"/>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解题关键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明确合速度与分速度</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411415" y="3847406"/>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拉物体的实际运动速度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平行四边形对角线</a:t>
            </a:r>
            <a:endParaRPr lang="zh-CN" altLang="zh-CN" sz="1000">
              <a:latin typeface="Calibri" panose="020F0502020204030204" pitchFamily="34" charset="0"/>
              <a:cs typeface="Times New Roman" panose="02020603050405020304" pitchFamily="18" charset="0"/>
            </a:endParaRPr>
          </a:p>
        </p:txBody>
      </p:sp>
      <p:pic>
        <p:nvPicPr>
          <p:cNvPr id="7" name="image1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4725162"/>
            <a:ext cx="6313805" cy="1077595"/>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常见模型</a:t>
            </a:r>
            <a:endParaRPr lang="zh-CN" altLang="zh-CN" sz="1000">
              <a:latin typeface="Calibri" panose="020F0502020204030204" pitchFamily="34" charset="0"/>
              <a:cs typeface="Times New Roman" panose="02020603050405020304" pitchFamily="18" charset="0"/>
            </a:endParaRPr>
          </a:p>
        </p:txBody>
      </p:sp>
      <p:pic>
        <p:nvPicPr>
          <p:cNvPr id="4" name="image1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1275356"/>
            <a:ext cx="5616702" cy="5168063"/>
          </a:xfrm>
          <a:prstGeom prst="rect">
            <a:avLst/>
          </a:prstGeom>
          <a:solidFill>
            <a:scrgbClr r="0" g="0" b="0">
              <a:alpha val="0"/>
            </a:scrgbClr>
          </a:solidFill>
          <a:ln>
            <a:noFill/>
          </a:ln>
        </p:spPr>
      </p:pic>
    </p:spTree>
    <p:extLst>
      <p:ext uri="{BB962C8B-B14F-4D97-AF65-F5344CB8AC3E}">
        <p14:creationId xmlns:p14="http://schemas.microsoft.com/office/powerpoint/2010/main" val="2836771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绳端速度分解模型</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en-US" sz="2600" kern="100">
                  <a:latin typeface="Times New Roman"/>
                  <a:ea typeface="微软雅黑"/>
                  <a:cs typeface="Times New Roman"/>
                </a:rPr>
                <a:t>模型</a:t>
              </a:r>
              <a:r>
                <a:rPr lang="zh-CN" altLang="zh-CN" sz="2600" kern="100" dirty="0">
                  <a:latin typeface="Times New Roman"/>
                  <a:ea typeface="微软雅黑"/>
                  <a:cs typeface="Times New Roman"/>
                </a:rPr>
                <a:t>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24634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黑、吉、辽、内蒙古卷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趣味运动会的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聚力建高塔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两长度相等的细绳一端系在同一塔块上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两名同学分别握住绳的另一端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保持手在同一水平面以相同速率</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相向运动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为使塔块沿竖直方向匀速下落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910558" y="313197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5885" y="3888350"/>
            <a:ext cx="3891915" cy="1984375"/>
          </a:xfrm>
          <a:prstGeom prst="rect">
            <a:avLst/>
          </a:prstGeom>
          <a:solidFill>
            <a:scrgbClr r="0" g="0" b="0">
              <a:alpha val="0"/>
            </a:scrgbClr>
          </a:solidFill>
          <a:ln>
            <a:noFill/>
          </a:ln>
        </p:spPr>
      </p:pic>
      <p:sp>
        <p:nvSpPr>
          <p:cNvPr id="9" name="矩形 8"/>
          <p:cNvSpPr/>
          <p:nvPr/>
        </p:nvSpPr>
        <p:spPr>
          <a:xfrm>
            <a:off x="292627" y="3894371"/>
            <a:ext cx="6666687"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一直减小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一直增大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先减小后增大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先增大后减小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48827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37560" y="836676"/>
            <a:ext cx="7333356" cy="5169661"/>
          </a:xfrm>
          <a:prstGeom prst="rect">
            <a:avLst/>
          </a:prstGeom>
        </p:spPr>
        <p:txBody>
          <a:bodyPr wrap="square" lIns="121898" tIns="60948" rIns="121898" bIns="60948">
            <a:spAutoFit/>
          </a:bodyPr>
          <a:lstStyle/>
          <a:p>
            <a:pPr>
              <a:lnSpc>
                <a:spcPct val="16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设塔块匀速下落的速度为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细绳与水平方向的夹角为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将塔块的速度沿细绳和垂直于细绳的方向分解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沿细绳方向的速度为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将手的速度沿细绳和垂直于细绳的方向分解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则沿细绳方向的速度为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由于两人相向运动的过程中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细绳与水平方向的夹角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a:latin typeface="Times New Roman" panose="02020603050405020304" pitchFamily="18" charset="0"/>
                <a:cs typeface="Times New Roman" panose="02020603050405020304" pitchFamily="18" charset="0"/>
              </a:rPr>
              <a:t>逐渐增大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一直增大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6020" y="1052703"/>
            <a:ext cx="3891915" cy="3601720"/>
          </a:xfrm>
          <a:prstGeom prst="rect">
            <a:avLst/>
          </a:prstGeom>
          <a:solidFill>
            <a:scrgbClr r="0" g="0" b="0">
              <a:alpha val="0"/>
            </a:scrgbClr>
          </a:solidFill>
          <a:ln>
            <a:noFill/>
          </a:ln>
        </p:spPr>
      </p:pic>
    </p:spTree>
    <p:extLst>
      <p:ext uri="{BB962C8B-B14F-4D97-AF65-F5344CB8AC3E}">
        <p14:creationId xmlns:p14="http://schemas.microsoft.com/office/powerpoint/2010/main" val="10845091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杆端速度分解模型</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en-US" sz="2600" kern="100">
                <a:latin typeface="Times New Roman"/>
                <a:ea typeface="微软雅黑"/>
                <a:cs typeface="Times New Roman"/>
              </a:rPr>
              <a:t>模型</a:t>
            </a:r>
            <a:r>
              <a:rPr lang="zh-CN" altLang="zh-CN" sz="2600" kern="100" dirty="0">
                <a:latin typeface="Times New Roman"/>
                <a:ea typeface="微软雅黑"/>
                <a:cs typeface="Times New Roman"/>
              </a:rPr>
              <a:t>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广东云浮期中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甲、乙两光滑小球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用轻直杆连接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乙球处于粗糙水平地面上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甲球套在光滑的竖直杆上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初始时轻杆竖直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施加微小的扰动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使得乙球沿水平地面向右滑动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当乙球距离起点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464278" y="318567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6341" y="3692779"/>
            <a:ext cx="2669540" cy="23285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78504" y="3698244"/>
                <a:ext cx="8066692" cy="256753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甲、乙两球的速度大小之比为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甲、乙两球的速度大小之比为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甲球即将落地时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乙球的速度与甲球的速度大小相等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甲球即将落地时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乙球的速度达到最大</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78504" y="3698244"/>
                <a:ext cx="8066692" cy="2567538"/>
              </a:xfrm>
              <a:prstGeom prst="rect">
                <a:avLst/>
              </a:prstGeom>
              <a:blipFill rotWithShape="0">
                <a:blip r:embed="rId4"/>
                <a:stretch>
                  <a:fillRect l="-982" b="-45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493468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49784" y="836527"/>
                <a:ext cx="8066692" cy="438014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设轻杆与竖直方向的夹角为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在沿杆方向的分量为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aseline="-250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在沿杆方向的分量为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aseline="-250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aseline="-250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aseline="-250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图示位置时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解得此时甲、乙两球的速度大小之比为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当甲球即将落地时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此时甲球的速度达到最大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而乙球的速度为零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49784" y="836527"/>
                <a:ext cx="8066692" cy="4380149"/>
              </a:xfrm>
              <a:prstGeom prst="rect">
                <a:avLst/>
              </a:prstGeom>
              <a:blipFill rotWithShape="0">
                <a:blip r:embed="rId2"/>
                <a:stretch>
                  <a:fillRect l="-983" r="-983" b="-2086"/>
                </a:stretch>
              </a:blipFill>
            </p:spPr>
            <p:txBody>
              <a:bodyPr/>
              <a:lstStyle/>
              <a:p>
                <a:r>
                  <a:rPr lang="zh-CN" altLang="en-US">
                    <a:noFill/>
                  </a:rPr>
                  <a:t> </a:t>
                </a:r>
              </a:p>
            </p:txBody>
          </p:sp>
        </mc:Fallback>
      </mc:AlternateContent>
      <p:pic>
        <p:nvPicPr>
          <p:cNvPr id="4"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836676"/>
            <a:ext cx="2669540" cy="2328545"/>
          </a:xfrm>
          <a:prstGeom prst="rect">
            <a:avLst/>
          </a:prstGeom>
          <a:solidFill>
            <a:scrgbClr r="0" g="0" b="0">
              <a:alpha val="0"/>
            </a:scrgbClr>
          </a:solidFill>
          <a:ln>
            <a:noFill/>
          </a:ln>
        </p:spPr>
      </p:pic>
    </p:spTree>
    <p:extLst>
      <p:ext uri="{BB962C8B-B14F-4D97-AF65-F5344CB8AC3E}">
        <p14:creationId xmlns:p14="http://schemas.microsoft.com/office/powerpoint/2010/main" val="823076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5690448" y="2010894"/>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曲线运动的条件及运动轨迹分析</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关于物体的运动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47140" y="2485989"/>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物体在变力作用下不可能做直线运动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所受的合力一定是变力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物体在恒力作用下可能做曲线运动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其速度可能不变</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当合力方向与速度方向在同一直线上时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物体做直线运动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力可以是变力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是因为速度方向和合力方向不在同一条直线上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不一定是变力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物体在恒力作用下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如果合力方向与初速度方向不在同一直线上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则物体做曲线运动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其速度方向一定变化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速度一定改变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484333" y="2226921"/>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262477" y="629665"/>
            <a:ext cx="8066692"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福建厦门一中月考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双人滑冰运动员在水平冰面上做表演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甲运动员给乙运动员一个水平恒力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乙运动员在冰面上的运动轨迹是一段优美的弧线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正好成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忽略乙受到的摩擦力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则乙运动员受到甲运动员的恒力可能是图中的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0096" y="884809"/>
            <a:ext cx="3105785" cy="2976245"/>
          </a:xfrm>
          <a:prstGeom prst="rect">
            <a:avLst/>
          </a:prstGeom>
          <a:solidFill>
            <a:scrgbClr r="0" g="0" b="0">
              <a:alpha val="0"/>
            </a:scrgbClr>
          </a:solidFill>
          <a:ln>
            <a:noFill/>
          </a:ln>
        </p:spPr>
      </p:pic>
      <p:sp>
        <p:nvSpPr>
          <p:cNvPr id="7" name="矩形 6"/>
          <p:cNvSpPr/>
          <p:nvPr/>
        </p:nvSpPr>
        <p:spPr>
          <a:xfrm>
            <a:off x="414877" y="2742315"/>
            <a:ext cx="8066692"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运动员沿</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方向的速度减小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同时沿</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方向的速度增大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则合力在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两个方向上均有分力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的方向是可能是正确的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461120" y="3091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运动的合成与分解</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广东深圳外国语学校月考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乒乓球从斜面滚下后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以某一速度在水平的桌面上做直线运动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在与乒乓球路径垂直的方向上放一个直径略大于乒乓球的纸筒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当乒乓球经过纸筒正前方时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用吸管对着球横向吹气</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8306" y="3680365"/>
            <a:ext cx="3457575" cy="2436495"/>
          </a:xfrm>
          <a:prstGeom prst="rect">
            <a:avLst/>
          </a:prstGeom>
          <a:solidFill>
            <a:scrgbClr r="0" g="0" b="0">
              <a:alpha val="0"/>
            </a:scrgbClr>
          </a:solidFill>
          <a:ln>
            <a:noFill/>
          </a:ln>
        </p:spPr>
      </p:pic>
      <p:sp>
        <p:nvSpPr>
          <p:cNvPr id="5" name="矩形 4"/>
          <p:cNvSpPr/>
          <p:nvPr/>
        </p:nvSpPr>
        <p:spPr>
          <a:xfrm>
            <a:off x="426766" y="3636977"/>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乒乓球仍沿着直线运动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乒乓球将偏离原来的运动路径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但不进入纸筒</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乒乓球一定能进入纸筒</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只有用力吹气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乒乓球才能进入纸筒</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00427" y="653489"/>
            <a:ext cx="7238728"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当乒乓球经过纸筒口时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对着乒乓球横向吹气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乒乓球所受合力的方向与速度方向不在同一条直线上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乒乓球做曲线运动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故乒乓球会偏离原来的运动路径获得一个横向的速度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此速度与乒乓球原有的速度合成一个斜向左下方的合速度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因此乒乓球将向左下方运动但不会进入纸筒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776478"/>
            <a:ext cx="345757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806038" y="31456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12390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广东广雅中学模拟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在水平路面上骑摩托车的人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遇到一个壕沟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摩托车后轮离开地面后失去动力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最终摩托车后轮落到壕沟对面安全通过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认为摩托车在空中运动过程中受到水平向后的恒定风力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忽略空气阻力及其他外界对摩托车的影响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分别表示水平和竖直位移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分别表示水平和竖直速度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下列描述摩托车运动过程中的图像正确的是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4144645"/>
            <a:ext cx="3021965" cy="1444625"/>
          </a:xfrm>
          <a:prstGeom prst="rect">
            <a:avLst/>
          </a:prstGeom>
          <a:solidFill>
            <a:scrgbClr r="0" g="0" b="0">
              <a:alpha val="0"/>
            </a:scrgbClr>
          </a:solidFill>
          <a:ln>
            <a:noFill/>
          </a:ln>
        </p:spPr>
      </p:pic>
      <p:pic>
        <p:nvPicPr>
          <p:cNvPr id="5"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5974" y="3692779"/>
            <a:ext cx="6913880" cy="232854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2606183"/>
            <a:ext cx="116580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摩托车在水平方向上做匀减速直线运动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摩托车在竖直方向上做自由落体运动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3376" y="1052703"/>
            <a:ext cx="3021965" cy="14446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718909" y="3781507"/>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78504" y="629665"/>
            <a:ext cx="8066692" cy="372407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小船渡河模型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两次渡河时船头指向均垂直于岸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且船相对水的速度大小不变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已知第一次实际航程为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实际航速为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由于水速增大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第二次实际航程为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实际航速为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484757"/>
            <a:ext cx="258762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1039244" y="4267890"/>
                <a:ext cx="8066692" cy="179437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39244" y="4267890"/>
                <a:ext cx="8066692" cy="1794378"/>
              </a:xfrm>
              <a:prstGeom prst="rect">
                <a:avLst/>
              </a:prstGeom>
              <a:blipFill rotWithShape="0">
                <a:blip r:embed="rId3"/>
                <a:stretch>
                  <a:fillRect l="-9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949162" y="667137"/>
                <a:ext cx="7238728" cy="31989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设河宽为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由运动的独立性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船相对水的航速</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航向也不变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则渡河时间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船做匀速运动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949162" y="667137"/>
                <a:ext cx="7238728" cy="3198993"/>
              </a:xfrm>
              <a:prstGeom prst="rect">
                <a:avLst/>
              </a:prstGeom>
              <a:blipFill rotWithShape="0">
                <a:blip r:embed="rId2"/>
                <a:stretch>
                  <a:fillRect l="-1095"/>
                </a:stretch>
              </a:blipFill>
            </p:spPr>
            <p:txBody>
              <a:bodyPr/>
              <a:lstStyle/>
              <a:p>
                <a:r>
                  <a:rPr lang="zh-CN" altLang="en-US">
                    <a:noFill/>
                  </a:rPr>
                  <a:t> </a:t>
                </a:r>
              </a:p>
            </p:txBody>
          </p:sp>
        </mc:Fallback>
      </mc:AlternateContent>
      <p:pic>
        <p:nvPicPr>
          <p:cNvPr id="3" name="image18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926846"/>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934936" y="1929643"/>
            <a:ext cx="811522"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小船以大小为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、船头与上游河岸成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角的速度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在静水中的速度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处渡河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经过一段时间正好到达正对岸</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已知河宽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2977515"/>
            <a:ext cx="2587625"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589" y="2617144"/>
                <a:ext cx="8873361" cy="267384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河中水流速度为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小船以最短位移渡河的时间为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小船渡河的最短时间为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小船以最短时间渡河时到达对岸的位移大小是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89" y="2617144"/>
                <a:ext cx="8873361" cy="2673842"/>
              </a:xfrm>
              <a:prstGeom prst="rect">
                <a:avLst/>
              </a:prstGeom>
              <a:blipFill rotWithShape="0">
                <a:blip r:embed="rId3"/>
                <a:stretch>
                  <a:fillRect l="-893" b="-205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7486" y="801249"/>
                <a:ext cx="8758861" cy="541183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河中水流速度为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小船以最短位移渡河的时间为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𝐬𝐢𝐧𝟔𝟎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当船头方向指向正对岸时渡河时间最短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则小船渡河的最短时间为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小船以最短时间渡河时到达对岸沿水流方向的位移大小是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则总位移大小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7486" y="801249"/>
                <a:ext cx="8758861" cy="5411833"/>
              </a:xfrm>
              <a:prstGeom prst="rect">
                <a:avLst/>
              </a:prstGeom>
              <a:blipFill rotWithShape="0">
                <a:blip r:embed="rId2"/>
                <a:stretch>
                  <a:fillRect l="-905" r="-2714" b="-2365"/>
                </a:stretch>
              </a:blipFill>
            </p:spPr>
            <p:txBody>
              <a:bodyPr/>
              <a:lstStyle/>
              <a:p>
                <a:r>
                  <a:rPr lang="zh-CN" altLang="en-US">
                    <a:noFill/>
                  </a:rPr>
                  <a:t> </a:t>
                </a:r>
              </a:p>
            </p:txBody>
          </p:sp>
        </mc:Fallback>
      </mc:AlternateContent>
      <p:pic>
        <p:nvPicPr>
          <p:cNvPr id="3" name="image1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15316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947766" y="352308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13701" y="629665"/>
                <a:ext cx="8066692" cy="3361602"/>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端速度分解模型</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山东聊城高三期中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火灾逃生的首要原则是离开火灾现场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如图所示是火警设计的一种让当事人快捷逃离现场的救援方案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用一根不变形的轻杆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支撑在楼面平台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端在水平地面上向右以速度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匀速运动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被救助的人员紧抱在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端随轻杆一起向平台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端靠近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平台高为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被救人员向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点运动的速率是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3701" y="629665"/>
                <a:ext cx="8066692" cy="3361602"/>
              </a:xfrm>
              <a:prstGeom prst="rect">
                <a:avLst/>
              </a:prstGeom>
              <a:blipFill rotWithShape="0">
                <a:blip r:embed="rId2"/>
                <a:stretch>
                  <a:fillRect l="-982" t="-1630" r="-151" b="-2899"/>
                </a:stretch>
              </a:blipFill>
            </p:spPr>
            <p:txBody>
              <a:bodyPr/>
              <a:lstStyle/>
              <a:p>
                <a:r>
                  <a:rPr lang="zh-CN" altLang="en-US">
                    <a:noFill/>
                  </a:rPr>
                  <a:t> </a:t>
                </a:r>
              </a:p>
            </p:txBody>
          </p:sp>
        </mc:Fallback>
      </mc:AlternateContent>
      <p:pic>
        <p:nvPicPr>
          <p:cNvPr id="4" name="image18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2047" y="1402207"/>
            <a:ext cx="389191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4050681"/>
                <a:ext cx="8066692" cy="197064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4050681"/>
                <a:ext cx="8066692" cy="1970643"/>
              </a:xfrm>
              <a:prstGeom prst="rect">
                <a:avLst/>
              </a:prstGeom>
              <a:blipFill rotWithShape="0">
                <a:blip r:embed="rId4"/>
                <a:stretch>
                  <a:fillRect l="-982" b="-216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721729"/>
                <a:ext cx="7238728" cy="3435660"/>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端的速度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进行分解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设此时轻杆与水平方向的夹角为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𝑪𝑵</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𝑩𝑵</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a:t>
                </a:r>
                <a:r>
                  <a:rPr lang="zh-CN" altLang="zh-CN" sz="2600" b="1" smtClean="0">
                    <a:latin typeface="Times New Roman" panose="02020603050405020304" pitchFamily="18" charset="0"/>
                    <a:cs typeface="Times New Roman" panose="02020603050405020304" pitchFamily="18" charset="0"/>
                  </a:rPr>
                  <a:t>得</a:t>
                </a:r>
                <a:endParaRPr lang="en-US" altLang="zh-CN" sz="2600" b="1" smtClean="0">
                  <a:latin typeface="Times New Roman" panose="02020603050405020304" pitchFamily="18" charset="0"/>
                  <a:cs typeface="Times New Roman" panose="02020603050405020304" pitchFamily="18" charset="0"/>
                </a:endParaRPr>
              </a:p>
              <a:p>
                <a:pPr>
                  <a:lnSpc>
                    <a:spcPct val="140000"/>
                  </a:lnSpc>
                  <a:spcAft>
                    <a:spcPts val="0"/>
                  </a:spcAft>
                  <a:tabLst>
                    <a:tab pos="3870960" algn="l"/>
                  </a:tabLst>
                </a:pP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721729"/>
                <a:ext cx="7238728" cy="3435660"/>
              </a:xfrm>
              <a:prstGeom prst="rect">
                <a:avLst/>
              </a:prstGeom>
              <a:blipFill rotWithShape="0">
                <a:blip r:embed="rId2"/>
                <a:stretch>
                  <a:fillRect l="-1094" r="-842" b="-887"/>
                </a:stretch>
              </a:blipFill>
            </p:spPr>
            <p:txBody>
              <a:bodyPr/>
              <a:lstStyle/>
              <a:p>
                <a:r>
                  <a:rPr lang="zh-CN" altLang="en-US">
                    <a:noFill/>
                  </a:rPr>
                  <a:t> </a:t>
                </a:r>
              </a:p>
            </p:txBody>
          </p:sp>
        </mc:Fallback>
      </mc:AlternateContent>
      <p:pic>
        <p:nvPicPr>
          <p:cNvPr id="3" name="image1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9993" y="992505"/>
            <a:ext cx="389191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838005" y="201089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安徽芜湖模拟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用跨过定滑轮的轻绳与汽车连接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的速度向右匀速运动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连接小车端的轻绳与水平方向的夹角为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上升过程中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9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7889" y="2780919"/>
            <a:ext cx="3021965" cy="1444625"/>
          </a:xfrm>
          <a:prstGeom prst="rect">
            <a:avLst/>
          </a:prstGeom>
          <a:solidFill>
            <a:scrgbClr r="0" g="0" b="0">
              <a:alpha val="0"/>
            </a:scrgbClr>
          </a:solidFill>
          <a:ln>
            <a:noFill/>
          </a:ln>
        </p:spPr>
      </p:pic>
      <p:sp>
        <p:nvSpPr>
          <p:cNvPr id="5" name="矩形 4"/>
          <p:cNvSpPr/>
          <p:nvPr/>
        </p:nvSpPr>
        <p:spPr>
          <a:xfrm>
            <a:off x="292443" y="2564892"/>
            <a:ext cx="8066692"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向上做减速运动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绳子拉力大于物体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的重力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始终处于失重状态</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35181" y="653489"/>
                <a:ext cx="7962601" cy="400626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根据平行四边形定则知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与小车间的速度关系为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上升过程中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连接小车的轻绳与水平方向的夹角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逐渐减小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绳子拉力大于物体的重力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处于超重状态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35181" y="653489"/>
                <a:ext cx="7962601" cy="4006265"/>
              </a:xfrm>
              <a:prstGeom prst="rect">
                <a:avLst/>
              </a:prstGeom>
              <a:blipFill rotWithShape="0">
                <a:blip r:embed="rId2"/>
                <a:stretch>
                  <a:fillRect l="-995" r="-5054" b="-761"/>
                </a:stretch>
              </a:blipFill>
            </p:spPr>
            <p:txBody>
              <a:bodyPr/>
              <a:lstStyle/>
              <a:p>
                <a:r>
                  <a:rPr lang="zh-CN" altLang="en-US">
                    <a:noFill/>
                  </a:rPr>
                  <a:t> </a:t>
                </a:r>
              </a:p>
            </p:txBody>
          </p:sp>
        </mc:Fallback>
      </mc:AlternateContent>
      <p:pic>
        <p:nvPicPr>
          <p:cNvPr id="3" name="image19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7889" y="1052703"/>
            <a:ext cx="3021965" cy="14446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9373984" y="2523948"/>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2523744"/>
          </a:xfrm>
          <a:prstGeom prst="rect">
            <a:avLst/>
          </a:prstGeom>
        </p:spPr>
        <p:txBody>
          <a:bodyPr wrap="square" lIns="121898" tIns="60948" rIns="121898" bIns="60948">
            <a:spAutoFit/>
          </a:bodyPr>
          <a:lstStyle/>
          <a:p>
            <a:pPr marL="355600" indent="-355600" algn="ct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重庆八中阶段检测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甲、乙两个小组分乘两只小船渡一条宽度为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各处水流速度均向右且等大恒定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船在静水中的速率均为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渡河时船头朝向与河岸夹角均为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其中甲船恰好抵达正对岸的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9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8381" y="3212973"/>
            <a:ext cx="2857500"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19448" y="3147414"/>
                <a:ext cx="7333356" cy="2491427"/>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甲船渡河时间比乙船短</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乙船渡河时间为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两船都抵达对岸时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间距增大了</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如果河水流速增大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甲船调整航向一定还能到达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19448" y="3147414"/>
                <a:ext cx="7333356" cy="2491427"/>
              </a:xfrm>
              <a:prstGeom prst="rect">
                <a:avLst/>
              </a:prstGeom>
              <a:blipFill rotWithShape="0">
                <a:blip r:embed="rId3"/>
                <a:stretch>
                  <a:fillRect l="-1081" t="-1711" b="-440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05299" y="680785"/>
                <a:ext cx="7962601" cy="506033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渡河时船头朝向与河岸夹角均为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则船沿船头所指方向分运动的分位移相等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由于船在静水中的速率均为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根据分运动的等时性可知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甲船渡河时间等于乙船渡河时间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结合上述可知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甲船恰好抵达正对岸的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乙船沿河岸的分速度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对甲船进行分析有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两船都抵达对岸时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间距增大值为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如果河水流速增大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当水流速度大于或等于船在静水中的速率</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根据平行四边形定则可知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此时甲船的合速度方向不可能垂直于河岸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即此时即使调整甲船航向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甲船也一定不能到达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05299" y="680785"/>
                <a:ext cx="7962601" cy="5060335"/>
              </a:xfrm>
              <a:prstGeom prst="rect">
                <a:avLst/>
              </a:prstGeom>
              <a:blipFill rotWithShape="0">
                <a:blip r:embed="rId2"/>
                <a:stretch>
                  <a:fillRect l="-995" t="-1084" r="-306" b="-1807"/>
                </a:stretch>
              </a:blipFill>
            </p:spPr>
            <p:txBody>
              <a:bodyPr/>
              <a:lstStyle/>
              <a:p>
                <a:r>
                  <a:rPr lang="zh-CN" altLang="en-US">
                    <a:noFill/>
                  </a:rPr>
                  <a:t> </a:t>
                </a:r>
              </a:p>
            </p:txBody>
          </p:sp>
        </mc:Fallback>
      </mc:AlternateContent>
      <p:pic>
        <p:nvPicPr>
          <p:cNvPr id="3" name="image19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4408" y="836676"/>
            <a:ext cx="285750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02882" y="2085252"/>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切线</a:t>
            </a:r>
            <a:endParaRPr lang="zh-CN" altLang="en-US" sz="2000" dirty="0">
              <a:solidFill>
                <a:srgbClr val="C00000"/>
              </a:solidFill>
              <a:latin typeface="微软雅黑" pitchFamily="34" charset="-122"/>
              <a:ea typeface="微软雅黑" pitchFamily="34" charset="-122"/>
            </a:endParaRPr>
          </a:p>
        </p:txBody>
      </p:sp>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曲线运动</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8504" y="1484626"/>
            <a:ext cx="9803103" cy="4968752"/>
          </a:xfrm>
          <a:prstGeom prst="rect">
            <a:avLst/>
          </a:prstGeom>
        </p:spPr>
      </p:pic>
      <p:sp>
        <p:nvSpPr>
          <p:cNvPr id="5" name="矩形 4"/>
          <p:cNvSpPr/>
          <p:nvPr/>
        </p:nvSpPr>
        <p:spPr>
          <a:xfrm>
            <a:off x="7188989" y="3028907"/>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方向</a:t>
            </a:r>
            <a:endParaRPr lang="zh-CN" altLang="en-US" sz="2000" dirty="0">
              <a:solidFill>
                <a:srgbClr val="C00000"/>
              </a:solidFill>
              <a:latin typeface="微软雅黑" pitchFamily="34" charset="-122"/>
              <a:ea typeface="微软雅黑" pitchFamily="34" charset="-122"/>
            </a:endParaRPr>
          </a:p>
        </p:txBody>
      </p:sp>
      <p:sp>
        <p:nvSpPr>
          <p:cNvPr id="6" name="矩形 5"/>
          <p:cNvSpPr/>
          <p:nvPr/>
        </p:nvSpPr>
        <p:spPr>
          <a:xfrm>
            <a:off x="5397607" y="3406369"/>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变速</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6059336" y="4243181"/>
            <a:ext cx="95407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6721065" y="5416513"/>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合力</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7000258" y="321297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30196" y="629665"/>
            <a:ext cx="8873361"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河北师大附中月考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水平固定的光滑细长杆上套有一物块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跨过悬挂于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点的光滑轻小圆环的细绳一端连接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另一端悬挂一物块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设细绳的左边部分与水平方向的夹角为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初始时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很小</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由静止同时释放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以后的运动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1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2522220"/>
          </a:xfrm>
          <a:prstGeom prst="rect">
            <a:avLst/>
          </a:prstGeom>
          <a:solidFill>
            <a:scrgbClr r="0" g="0" b="0">
              <a:alpha val="0"/>
            </a:scrgbClr>
          </a:solidFill>
          <a:ln>
            <a:noFill/>
          </a:ln>
        </p:spPr>
      </p:pic>
      <p:sp>
        <p:nvSpPr>
          <p:cNvPr id="11" name="矩形 10"/>
          <p:cNvSpPr/>
          <p:nvPr/>
        </p:nvSpPr>
        <p:spPr>
          <a:xfrm>
            <a:off x="246223" y="3645027"/>
            <a:ext cx="88733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一直处于超重状态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的速度大小之比是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23912" y="653489"/>
                <a:ext cx="7962601" cy="5106758"/>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的速度水平向右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沿绳方向的速度分量为零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所以此时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初始时刻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的速度也为零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在向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增大的过程中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先向下做加速运动后向下做减速运动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先处于失重状态后处于超重的状态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从很小到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细绳拉力对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做正功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先做加速运动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&gt;90°</a:t>
                </a:r>
                <a:r>
                  <a:rPr lang="zh-CN" altLang="zh-CN" sz="2600" b="1">
                    <a:latin typeface="Times New Roman" panose="02020603050405020304" pitchFamily="18" charset="0"/>
                    <a:cs typeface="Times New Roman" panose="02020603050405020304" pitchFamily="18" charset="0"/>
                  </a:rPr>
                  <a:t>后细绳拉力对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做负功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再做减速运动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但加速度为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分解为沿绳速度分量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和垂直于绳的速度分量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23912" y="653489"/>
                <a:ext cx="7962601" cy="5106758"/>
              </a:xfrm>
              <a:prstGeom prst="rect">
                <a:avLst/>
              </a:prstGeom>
              <a:blipFill rotWithShape="0">
                <a:blip r:embed="rId2"/>
                <a:stretch>
                  <a:fillRect l="-995" t="-358" r="-2221" b="-239"/>
                </a:stretch>
              </a:blipFill>
            </p:spPr>
            <p:txBody>
              <a:bodyPr/>
              <a:lstStyle/>
              <a:p>
                <a:r>
                  <a:rPr lang="zh-CN" altLang="en-US">
                    <a:noFill/>
                  </a:rPr>
                  <a:t> </a:t>
                </a:r>
              </a:p>
            </p:txBody>
          </p:sp>
        </mc:Fallback>
      </mc:AlternateContent>
      <p:pic>
        <p:nvPicPr>
          <p:cNvPr id="6" name="image19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690753"/>
            <a:ext cx="2587625"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21313" y="1386060"/>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分运动</a:t>
            </a:r>
            <a:endParaRPr lang="zh-CN" altLang="en-US"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600">
                <a:latin typeface="Times New Roman" panose="02020603050405020304" pitchFamily="18" charset="0"/>
                <a:ea typeface="微软雅黑" panose="020B0503020204020204" pitchFamily="34" charset="-122"/>
                <a:cs typeface="Times New Roman" panose="02020603050405020304" pitchFamily="18" charset="0"/>
              </a:rPr>
              <a:t>运动的合成与分解</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6585" y="1405210"/>
            <a:ext cx="6695651" cy="5035238"/>
          </a:xfrm>
          <a:prstGeom prst="rect">
            <a:avLst/>
          </a:prstGeom>
        </p:spPr>
      </p:pic>
      <p:sp>
        <p:nvSpPr>
          <p:cNvPr id="6" name="矩形 5"/>
          <p:cNvSpPr/>
          <p:nvPr/>
        </p:nvSpPr>
        <p:spPr>
          <a:xfrm>
            <a:off x="4987775" y="1831762"/>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合运动</a:t>
            </a:r>
            <a:endParaRPr lang="zh-CN" altLang="en-US" dirty="0">
              <a:solidFill>
                <a:srgbClr val="C00000"/>
              </a:solidFill>
              <a:latin typeface="微软雅黑" pitchFamily="34" charset="-122"/>
              <a:ea typeface="微软雅黑" pitchFamily="34" charset="-122"/>
            </a:endParaRPr>
          </a:p>
        </p:txBody>
      </p:sp>
      <p:sp>
        <p:nvSpPr>
          <p:cNvPr id="7" name="矩形 6"/>
          <p:cNvSpPr/>
          <p:nvPr/>
        </p:nvSpPr>
        <p:spPr>
          <a:xfrm>
            <a:off x="4205555" y="2537596"/>
            <a:ext cx="1107967"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实际效果</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6904186" y="2537596"/>
            <a:ext cx="1107967"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正交分解</a:t>
            </a:r>
            <a:endParaRPr lang="zh-CN" altLang="en-US" dirty="0">
              <a:solidFill>
                <a:srgbClr val="C00000"/>
              </a:solidFill>
              <a:latin typeface="微软雅黑" pitchFamily="34" charset="-122"/>
              <a:ea typeface="微软雅黑" pitchFamily="34" charset="-122"/>
            </a:endParaRPr>
          </a:p>
        </p:txBody>
      </p:sp>
      <p:sp>
        <p:nvSpPr>
          <p:cNvPr id="9" name="矩形 8"/>
          <p:cNvSpPr/>
          <p:nvPr/>
        </p:nvSpPr>
        <p:spPr>
          <a:xfrm>
            <a:off x="3270868" y="3546330"/>
            <a:ext cx="1338800"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平行四边形</a:t>
            </a:r>
            <a:endParaRPr lang="zh-CN" altLang="en-US" dirty="0">
              <a:solidFill>
                <a:srgbClr val="C00000"/>
              </a:solidFill>
              <a:latin typeface="微软雅黑" pitchFamily="34" charset="-122"/>
              <a:ea typeface="微软雅黑" pitchFamily="34" charset="-122"/>
            </a:endParaRPr>
          </a:p>
        </p:txBody>
      </p:sp>
      <p:sp>
        <p:nvSpPr>
          <p:cNvPr id="10" name="矩形 9"/>
          <p:cNvSpPr/>
          <p:nvPr/>
        </p:nvSpPr>
        <p:spPr>
          <a:xfrm>
            <a:off x="6137928" y="4118025"/>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时间</a:t>
            </a:r>
            <a:endParaRPr lang="zh-CN" altLang="en-US" dirty="0">
              <a:solidFill>
                <a:srgbClr val="C00000"/>
              </a:solidFill>
              <a:latin typeface="微软雅黑" pitchFamily="34" charset="-122"/>
              <a:ea typeface="微软雅黑" pitchFamily="34" charset="-122"/>
            </a:endParaRPr>
          </a:p>
        </p:txBody>
      </p:sp>
      <p:sp>
        <p:nvSpPr>
          <p:cNvPr id="11" name="矩形 10"/>
          <p:cNvSpPr/>
          <p:nvPr/>
        </p:nvSpPr>
        <p:spPr>
          <a:xfrm>
            <a:off x="3948584" y="5138066"/>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独立</a:t>
            </a:r>
            <a:endParaRPr lang="zh-CN" altLang="en-US" dirty="0">
              <a:solidFill>
                <a:srgbClr val="C00000"/>
              </a:solidFill>
              <a:latin typeface="微软雅黑" pitchFamily="34" charset="-122"/>
              <a:ea typeface="微软雅黑" pitchFamily="34" charset="-122"/>
            </a:endParaRPr>
          </a:p>
        </p:txBody>
      </p:sp>
      <p:sp>
        <p:nvSpPr>
          <p:cNvPr id="12" name="矩形 11"/>
          <p:cNvSpPr/>
          <p:nvPr/>
        </p:nvSpPr>
        <p:spPr>
          <a:xfrm>
            <a:off x="5664930" y="6048620"/>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效果</a:t>
            </a:r>
            <a:endParaRPr lang="zh-CN" altLang="en-US"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6828944" y="129877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9234553" y="2564892"/>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28535"/>
            <a:ext cx="11658044" cy="486021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速度发生变化的运动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一定是曲线运动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做曲线运动的物体受到的合力一定是变力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做曲线运动的物体所受合力的方向一定指向轨迹的凹侧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合运动的速度一定比分运动的速度大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只要两个分运动为直线运动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合运动一定是直线运动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曲线运动一定不是匀变速运动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运动的合成与分解的实质是对描述运动的物理量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位移、速度、加速度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的合成与分解</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7282023" y="1875697"/>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6647751" y="300538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8787108" y="3645027"/>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5573999" y="429310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2182867" y="5373243"/>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P spid="1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10694" y="136281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小车在水平地面上沿轨道从左向右运动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动能一直增加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如果用带箭头的线段表示小车在轨道上相应位置所受合力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下列四幅图可能正确的是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25106" y="2132838"/>
            <a:ext cx="4140200" cy="2609850"/>
          </a:xfrm>
          <a:prstGeom prst="rect">
            <a:avLst/>
          </a:prstGeom>
          <a:solidFill>
            <a:scrgbClr r="0" g="0" b="0">
              <a:alpha val="0"/>
            </a:scrgbClr>
          </a:solidFill>
          <a:ln>
            <a:noFill/>
          </a:ln>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运动的合成与分解</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物体做曲线运动的条件与运动轨迹分析</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小船渡河模型</a:t>
            </a: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绳</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杆</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端速度分解模型</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2051</Words>
  <Application>Microsoft Office PowerPoint</Application>
  <PresentationFormat>自定义</PresentationFormat>
  <Paragraphs>224</Paragraphs>
  <Slides>52</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52</vt:i4>
      </vt:variant>
    </vt:vector>
  </HeadingPairs>
  <TitlesOfParts>
    <vt:vector size="67"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2026-03-20T06:01:00Z</dcterms:modified>
</cp:coreProperties>
</file>