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handoutMasterIdLst>
    <p:handoutMasterId r:id="rId66"/>
  </p:handoutMasterIdLst>
  <p:sldIdLst>
    <p:sldId id="340" r:id="rId2"/>
    <p:sldId id="257" r:id="rId3"/>
    <p:sldId id="341" r:id="rId4"/>
    <p:sldId id="342" r:id="rId5"/>
    <p:sldId id="343" r:id="rId6"/>
    <p:sldId id="344" r:id="rId7"/>
    <p:sldId id="351" r:id="rId8"/>
    <p:sldId id="352" r:id="rId9"/>
    <p:sldId id="490" r:id="rId10"/>
    <p:sldId id="355" r:id="rId11"/>
    <p:sldId id="356" r:id="rId12"/>
    <p:sldId id="357" r:id="rId13"/>
    <p:sldId id="492" r:id="rId14"/>
    <p:sldId id="569" r:id="rId15"/>
    <p:sldId id="359" r:id="rId16"/>
    <p:sldId id="572" r:id="rId17"/>
    <p:sldId id="494" r:id="rId18"/>
    <p:sldId id="576" r:id="rId19"/>
    <p:sldId id="497" r:id="rId20"/>
    <p:sldId id="499" r:id="rId21"/>
    <p:sldId id="367" r:id="rId22"/>
    <p:sldId id="579" r:id="rId23"/>
    <p:sldId id="580" r:id="rId24"/>
    <p:sldId id="504" r:id="rId25"/>
    <p:sldId id="581" r:id="rId26"/>
    <p:sldId id="582" r:id="rId27"/>
    <p:sldId id="583" r:id="rId28"/>
    <p:sldId id="584" r:id="rId29"/>
    <p:sldId id="506" r:id="rId30"/>
    <p:sldId id="585" r:id="rId31"/>
    <p:sldId id="508" r:id="rId32"/>
    <p:sldId id="509" r:id="rId33"/>
    <p:sldId id="512" r:id="rId34"/>
    <p:sldId id="513" r:id="rId35"/>
    <p:sldId id="378" r:id="rId36"/>
    <p:sldId id="522" r:id="rId37"/>
    <p:sldId id="523" r:id="rId38"/>
    <p:sldId id="526" r:id="rId39"/>
    <p:sldId id="527" r:id="rId40"/>
    <p:sldId id="528" r:id="rId41"/>
    <p:sldId id="400" r:id="rId42"/>
    <p:sldId id="402" r:id="rId43"/>
    <p:sldId id="403" r:id="rId44"/>
    <p:sldId id="404" r:id="rId45"/>
    <p:sldId id="405" r:id="rId46"/>
    <p:sldId id="406" r:id="rId47"/>
    <p:sldId id="407" r:id="rId48"/>
    <p:sldId id="408" r:id="rId49"/>
    <p:sldId id="409" r:id="rId50"/>
    <p:sldId id="410" r:id="rId51"/>
    <p:sldId id="411" r:id="rId52"/>
    <p:sldId id="412" r:id="rId53"/>
    <p:sldId id="413" r:id="rId54"/>
    <p:sldId id="414" r:id="rId55"/>
    <p:sldId id="415" r:id="rId56"/>
    <p:sldId id="416" r:id="rId57"/>
    <p:sldId id="417" r:id="rId58"/>
    <p:sldId id="418" r:id="rId59"/>
    <p:sldId id="419" r:id="rId60"/>
    <p:sldId id="420" r:id="rId61"/>
    <p:sldId id="421" r:id="rId62"/>
    <p:sldId id="586" r:id="rId63"/>
    <p:sldId id="428" r:id="rId6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10</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50.xml"/><Relationship Id="rId13" Type="http://schemas.openxmlformats.org/officeDocument/2006/relationships/slide" Target="../slides/slide60.xml"/><Relationship Id="rId3" Type="http://schemas.openxmlformats.org/officeDocument/2006/relationships/slide" Target="../slides/slide54.xml"/><Relationship Id="rId7" Type="http://schemas.openxmlformats.org/officeDocument/2006/relationships/slide" Target="../slides/slide48.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6.xml"/><Relationship Id="rId11" Type="http://schemas.openxmlformats.org/officeDocument/2006/relationships/slide" Target="../slides/slide58.xml"/><Relationship Id="rId5" Type="http://schemas.openxmlformats.org/officeDocument/2006/relationships/slide" Target="../slides/slide44.xml"/><Relationship Id="rId10" Type="http://schemas.openxmlformats.org/officeDocument/2006/relationships/slide" Target="../slides/slide56.xml"/><Relationship Id="rId4" Type="http://schemas.openxmlformats.org/officeDocument/2006/relationships/slide" Target="../slides/slide42.xml"/><Relationship Id="rId9" Type="http://schemas.openxmlformats.org/officeDocument/2006/relationships/slide" Target="../slides/slide5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tags" Target="../tags/tag11.xml"/><Relationship Id="rId7" Type="http://schemas.openxmlformats.org/officeDocument/2006/relationships/slide" Target="slide2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 Id="rId9" Type="http://schemas.openxmlformats.org/officeDocument/2006/relationships/slide" Target="slide3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41.xml"/><Relationship Id="rId4" Type="http://schemas.openxmlformats.org/officeDocument/2006/relationships/slide" Target="slide10.xml"/></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68.emf"/><Relationship Id="rId5" Type="http://schemas.openxmlformats.org/officeDocument/2006/relationships/package" Target="../embeddings/Microsoft_Word___2.docx"/><Relationship Id="rId4" Type="http://schemas.openxmlformats.org/officeDocument/2006/relationships/oleObject" Target="../embeddings/oleObject2.bin"/></Relationships>
</file>

<file path=ppt/slides/_rels/slide4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package" Target="../embeddings/Microsoft_Word___1.docx"/><Relationship Id="rId3" Type="http://schemas.openxmlformats.org/officeDocument/2006/relationships/image" Target="../media/image6.png"/><Relationship Id="rId7"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9.pn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5.emf"/></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tif"/><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86.jpeg"/><Relationship Id="rId1" Type="http://schemas.openxmlformats.org/officeDocument/2006/relationships/slideLayout" Target="../slideLayouts/slideLayout6.xml"/><Relationship Id="rId4" Type="http://schemas.openxmlformats.org/officeDocument/2006/relationships/image" Target="../media/image8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774666" y="5373243"/>
            <a:ext cx="3860987"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抛体运动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与斜面或圆弧面有关的平抛运动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平抛运动基本规律的应用</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斜抛运动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平抛运动基本规律的应用</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106615" y="1472438"/>
                <a:ext cx="11810444" cy="376600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飞行时间</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下落的时间取决于下落高度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无关</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水平射程</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	x</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即水平射程由初速度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和下落的高度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共同决定</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06615" y="1472438"/>
                <a:ext cx="11810444" cy="3766007"/>
              </a:xfrm>
              <a:prstGeom prst="rect">
                <a:avLst/>
              </a:prstGeom>
              <a:blipFill rotWithShape="0">
                <a:blip r:embed="rId2"/>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速度改变量</a:t>
            </a:r>
            <a:endParaRPr lang="zh-CN" altLang="zh-CN" sz="1000">
              <a:latin typeface="Calibri" panose="020F0502020204030204" pitchFamily="34" charset="0"/>
              <a:cs typeface="Times New Roman" panose="02020603050405020304" pitchFamily="18" charset="0"/>
            </a:endParaRPr>
          </a:p>
        </p:txBody>
      </p:sp>
      <p:pic>
        <p:nvPicPr>
          <p:cNvPr id="4" name="image2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08966" y="1484757"/>
            <a:ext cx="1986915" cy="2695575"/>
          </a:xfrm>
          <a:prstGeom prst="rect">
            <a:avLst/>
          </a:prstGeom>
          <a:solidFill>
            <a:scrgbClr r="0" g="0" b="0">
              <a:alpha val="0"/>
            </a:scrgbClr>
          </a:solidFill>
          <a:ln>
            <a:noFill/>
          </a:ln>
        </p:spPr>
      </p:pic>
      <p:sp>
        <p:nvSpPr>
          <p:cNvPr id="5" name="矩形 4"/>
          <p:cNvSpPr/>
          <p:nvPr/>
        </p:nvSpPr>
        <p:spPr>
          <a:xfrm>
            <a:off x="478504" y="1309674"/>
            <a:ext cx="8066692" cy="185875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因为平抛运动的加速度为恒定的重力加速度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所以做平抛运动的物体在任意相等时间间隔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内的速度改变量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是相同的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方向恒为竖直向下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两个重要推论</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1303048"/>
                <a:ext cx="11810444" cy="151532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做平抛运动的物体在任意时刻的瞬时速度的反向延长线一定通过此时水平位移的中点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303048"/>
                <a:ext cx="11810444" cy="1515327"/>
              </a:xfrm>
              <a:prstGeom prst="rect">
                <a:avLst/>
              </a:prstGeom>
              <a:blipFill rotWithShape="0">
                <a:blip r:embed="rId2"/>
                <a:stretch>
                  <a:fillRect l="-671" b="-2823"/>
                </a:stretch>
              </a:blipFill>
            </p:spPr>
            <p:txBody>
              <a:bodyPr/>
              <a:lstStyle/>
              <a:p>
                <a:r>
                  <a:rPr lang="zh-CN" altLang="en-US">
                    <a:noFill/>
                  </a:rPr>
                  <a:t> </a:t>
                </a:r>
              </a:p>
            </p:txBody>
          </p:sp>
        </mc:Fallback>
      </mc:AlternateContent>
      <p:pic>
        <p:nvPicPr>
          <p:cNvPr id="5" name="image20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38381" y="2996946"/>
            <a:ext cx="2857500" cy="2350770"/>
          </a:xfrm>
          <a:prstGeom prst="rect">
            <a:avLst/>
          </a:prstGeom>
          <a:solidFill>
            <a:scrgbClr r="0" g="0" b="0">
              <a:alpha val="0"/>
            </a:scrgbClr>
          </a:solidFill>
          <a:ln>
            <a:noFill/>
          </a:ln>
        </p:spPr>
      </p:pic>
      <p:sp>
        <p:nvSpPr>
          <p:cNvPr id="6" name="矩形 5"/>
          <p:cNvSpPr/>
          <p:nvPr/>
        </p:nvSpPr>
        <p:spPr>
          <a:xfrm>
            <a:off x="265147" y="2780919"/>
            <a:ext cx="8066692"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a:latin typeface="Calibri" panose="020F0502020204030204" pitchFamily="34" charset="0"/>
                <a:ea typeface="Times New Roman" panose="02020603050405020304" pitchFamily="18" charset="0"/>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做平抛运动的物体在任意时刻、任意位置处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=2tan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单物体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或流体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的平抛运动</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月选考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在水平桌面上放置一斜面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在桌边水平放置一块高度可调的木板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让钢球从斜面上同一位置静止滚下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越过桌边后做平抛运动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当木板离桌面的竖直距离为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钢球在木板上的落点离桌边的水平距离为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4366990" y="2425938"/>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2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3050360"/>
            <a:ext cx="397446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437560" y="2969650"/>
                <a:ext cx="6666687" cy="255170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钢球平抛初速度为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钢球在空中飞行时间为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钢球撞击木板的速度方向不变</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钢球落点离桌边的水平距离不变</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37560" y="2969650"/>
                <a:ext cx="6666687" cy="2551700"/>
              </a:xfrm>
              <a:prstGeom prst="rect">
                <a:avLst/>
              </a:prstGeom>
              <a:blipFill rotWithShape="0">
                <a:blip r:embed="rId4"/>
                <a:stretch>
                  <a:fillRect l="-1189" b="-429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13118" y="877471"/>
                <a:ext cx="7333356" cy="4930556"/>
              </a:xfrm>
              <a:prstGeom prst="rect">
                <a:avLst/>
              </a:prstGeom>
            </p:spPr>
            <p:txBody>
              <a:bodyPr wrap="square" lIns="121898" tIns="60948" rIns="121898" bIns="60948">
                <a:spAutoFit/>
              </a:bodyPr>
              <a:lstStyle/>
              <a:p>
                <a:pPr>
                  <a:lnSpc>
                    <a:spcPct val="123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根据平抛运动的规律可知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钢球在空中飞行时间为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钢球平抛初速度为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钢球撞击木板时速度方向与水平方向的夹角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可知增大</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钢球撞击木板的速度方向与水平方向的夹角变大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钢球落点离桌边的水平距离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13118" y="877471"/>
                <a:ext cx="7333356" cy="4930556"/>
              </a:xfrm>
              <a:prstGeom prst="rect">
                <a:avLst/>
              </a:prstGeom>
              <a:blipFill rotWithShape="0">
                <a:blip r:embed="rId2"/>
                <a:stretch>
                  <a:fillRect l="-1081" t="-247" r="-1413" b="-1854"/>
                </a:stretch>
              </a:blipFill>
            </p:spPr>
            <p:txBody>
              <a:bodyPr/>
              <a:lstStyle/>
              <a:p>
                <a:r>
                  <a:rPr lang="zh-CN" altLang="en-US">
                    <a:noFill/>
                  </a:rPr>
                  <a:t> </a:t>
                </a:r>
              </a:p>
            </p:txBody>
          </p:sp>
        </mc:Fallback>
      </mc:AlternateContent>
      <p:pic>
        <p:nvPicPr>
          <p:cNvPr id="4" name="image2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3470" y="733425"/>
            <a:ext cx="3974465" cy="2695575"/>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多物体的平抛运动</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172352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广东湛江期末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人们口中的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风车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谷扇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是农民常用来精选谷物的农具</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在同一风力作用下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精谷和瘪谷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谷粒都从洞口水平飞出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结果精谷和瘪谷落地点不同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自然分开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简化成如图乙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谷粒从洞口飞出后忽略空气阻力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对这一现象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下列分析正确的是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245945" y="2482188"/>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0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2735" y="3886581"/>
            <a:ext cx="6045200" cy="2350770"/>
          </a:xfrm>
          <a:prstGeom prst="rect">
            <a:avLst/>
          </a:prstGeom>
          <a:solidFill>
            <a:scrgbClr r="0" g="0" b="0">
              <a:alpha val="0"/>
            </a:scrgbClr>
          </a:solidFill>
          <a:ln>
            <a:noFill/>
          </a:ln>
        </p:spPr>
      </p:pic>
      <p:sp>
        <p:nvSpPr>
          <p:cNvPr id="8" name="矩形 7"/>
          <p:cNvSpPr/>
          <p:nvPr/>
        </p:nvSpPr>
        <p:spPr>
          <a:xfrm>
            <a:off x="512916" y="3001637"/>
            <a:ext cx="5008781" cy="3180013"/>
          </a:xfrm>
          <a:prstGeom prst="rect">
            <a:avLst/>
          </a:prstGeom>
        </p:spPr>
        <p:txBody>
          <a:bodyPr wrap="square" lIns="121898" tIns="60948" rIns="121898" bIns="60948">
            <a:spAutoFit/>
          </a:bodyPr>
          <a:lstStyle/>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处是瘪谷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处是精谷</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精谷飞出洞口到落地的时间比瘪谷短</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精谷和瘪谷飞出洞口后都做匀变速曲线运动</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精谷飞出洞口时的速度比瘪谷飞出洞口时的速度要大些</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996797"/>
                <a:ext cx="11810444" cy="333794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精谷和瘪谷飞出洞口时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具有水平方向的初速度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只受重力作用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即都做匀变速曲线运动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精谷的质量大于瘪谷的质量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在相同的风力作用下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瘪谷的加速度较大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出洞口时瘪谷获得的速度大于精谷的速度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从风口飞出后做平抛运动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精谷和瘪谷的下落高度相同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则精谷和瘪谷的落地时间相同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飞出风口后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时间相同的情况下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瘪谷的速度大于精谷的速度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则瘪谷的水平位移大于精谷的水平位移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处是瘪谷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处是精谷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996797"/>
                <a:ext cx="11810444" cy="3337941"/>
              </a:xfrm>
              <a:prstGeom prst="rect">
                <a:avLst/>
              </a:prstGeom>
              <a:blipFill rotWithShape="0">
                <a:blip r:embed="rId2"/>
                <a:stretch>
                  <a:fillRect l="-671" t="-1645" b="-3291"/>
                </a:stretch>
              </a:blipFill>
            </p:spPr>
            <p:txBody>
              <a:bodyPr/>
              <a:lstStyle/>
              <a:p>
                <a:r>
                  <a:rPr lang="zh-CN" altLang="en-US">
                    <a:noFill/>
                  </a:rPr>
                  <a:t> </a:t>
                </a:r>
              </a:p>
            </p:txBody>
          </p:sp>
        </mc:Fallback>
      </mc:AlternateContent>
      <p:pic>
        <p:nvPicPr>
          <p:cNvPr id="4" name="image20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620649"/>
            <a:ext cx="6045200" cy="2350770"/>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683978"/>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类平抛运动</a:t>
            </a:r>
            <a:endParaRPr lang="zh-CN" altLang="zh-CN" sz="1000">
              <a:latin typeface="Calibri" panose="020F0502020204030204" pitchFamily="34" charset="0"/>
              <a:cs typeface="Times New Roman" panose="02020603050405020304" pitchFamily="18" charset="0"/>
            </a:endParaRPr>
          </a:p>
        </p:txBody>
      </p:sp>
      <p:pic>
        <p:nvPicPr>
          <p:cNvPr id="3"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204" y="860327"/>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678783"/>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37835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如图所示的光滑斜面长为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宽为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可看成质点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由斜面左上方顶点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以初速度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水平射入斜面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物块恰好从斜面底端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点离开斜面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3787149" y="2658975"/>
            <a:ext cx="737747"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0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06174" y="3519170"/>
            <a:ext cx="2773680"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78504" y="3274885"/>
                <a:ext cx="7333356" cy="3379875"/>
              </a:xfrm>
              <a:prstGeom prst="rect">
                <a:avLst/>
              </a:prstGeom>
            </p:spPr>
            <p:txBody>
              <a:bodyPr wrap="square" lIns="121898" tIns="60948" rIns="121898" bIns="60948">
                <a:spAutoFit/>
              </a:bodyPr>
              <a:lstStyle/>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78504" y="3274885"/>
                <a:ext cx="7333356" cy="3379875"/>
              </a:xfrm>
              <a:prstGeom prst="rect">
                <a:avLst/>
              </a:prstGeom>
              <a:blipFill rotWithShape="0">
                <a:blip r:embed="rId4"/>
                <a:stretch>
                  <a:fillRect l="-108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5549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41986" y="650114"/>
                <a:ext cx="8066692" cy="39281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则物块做类平抛运动的加速度为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物块射入斜面的初速度为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41986" y="650114"/>
                <a:ext cx="8066692" cy="3928167"/>
              </a:xfrm>
              <a:prstGeom prst="rect">
                <a:avLst/>
              </a:prstGeom>
              <a:blipFill rotWithShape="0">
                <a:blip r:embed="rId2"/>
                <a:stretch>
                  <a:fillRect l="-982"/>
                </a:stretch>
              </a:blipFill>
            </p:spPr>
            <p:txBody>
              <a:bodyPr/>
              <a:lstStyle/>
              <a:p>
                <a:r>
                  <a:rPr lang="zh-CN" altLang="en-US">
                    <a:noFill/>
                  </a:rPr>
                  <a:t> </a:t>
                </a:r>
              </a:p>
            </p:txBody>
          </p:sp>
        </mc:Fallback>
      </mc:AlternateContent>
      <p:pic>
        <p:nvPicPr>
          <p:cNvPr id="4" name="image20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22201" y="926846"/>
            <a:ext cx="2773680" cy="2070100"/>
          </a:xfrm>
          <a:prstGeom prst="rect">
            <a:avLst/>
          </a:prstGeom>
          <a:solidFill>
            <a:scrgbClr r="0" g="0" b="0">
              <a:alpha val="0"/>
            </a:scrgbClr>
          </a:solidFill>
          <a:ln>
            <a:noFill/>
          </a:ln>
        </p:spPr>
      </p:pic>
    </p:spTree>
    <p:extLst>
      <p:ext uri="{BB962C8B-B14F-4D97-AF65-F5344CB8AC3E}">
        <p14:creationId xmlns:p14="http://schemas.microsoft.com/office/powerpoint/2010/main" val="4253824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754362" y="2057695"/>
            <a:ext cx="9714865" cy="2999110"/>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理解平抛运动、斜抛运动的概念及运动性质</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掌握抛体运动的规律</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会用运动的合成与分解的方法处理抛体运动、类抛体运动</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学会处理斜面或圆弧面约束下的平抛运动问题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375720"/>
                <a:ext cx="11658044" cy="3319282"/>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类平抛运动与平抛运动的区别</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运动平面不同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类平抛运动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任意平面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竖直面</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初速度方向不同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类平抛运动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任意方向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水平方向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加速度不同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类平抛运动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与初速度方向垂直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竖直向下</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375720"/>
                <a:ext cx="11658044" cy="3319282"/>
              </a:xfrm>
              <a:prstGeom prst="rect">
                <a:avLst/>
              </a:prstGeom>
              <a:blipFill rotWithShape="0">
                <a:blip r:embed="rId2"/>
                <a:stretch>
                  <a:fillRect l="-680" b="-3309"/>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5928050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与斜面或圆弧面有关的平抛运动</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923914833"/>
                  </p:ext>
                </p:extLst>
              </p:nvPr>
            </p:nvGraphicFramePr>
            <p:xfrm>
              <a:off x="478504" y="1253459"/>
              <a:ext cx="10369296" cy="4983892"/>
            </p:xfrm>
            <a:graphic>
              <a:graphicData uri="http://schemas.openxmlformats.org/drawingml/2006/table">
                <a:tbl>
                  <a:tblPr firstRow="1" firstCol="1" bandRow="1"/>
                  <a:tblGrid>
                    <a:gridCol w="864108"/>
                    <a:gridCol w="6264783"/>
                    <a:gridCol w="3240405"/>
                  </a:tblGrid>
                  <a:tr h="1021973">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条件</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6431">
                    <a:tc rowSpan="2">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分解速度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000">
                              <a:effectLst/>
                              <a:latin typeface="宋体" panose="02010600030101010101" pitchFamily="2" charset="-122"/>
                              <a:ea typeface="微软雅黑" panose="020B0503020204020204" pitchFamily="34" charset="-122"/>
                              <a:cs typeface="Times New Roman" panose="02020603050405020304" pitchFamily="18" charset="0"/>
                            </a:rPr>
                            <a:t> </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𝒈𝒕</m:t>
                                  </m:r>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5488">
                    <a:tc vMerge="1">
                      <a:txBody>
                        <a:bodyPr/>
                        <a:lstStyle/>
                        <a:p>
                          <a:endParaRPr lang="zh-CN" altLang="en-US"/>
                        </a:p>
                      </a:txBody>
                      <a:tcPr/>
                    </a:tc>
                    <a:tc>
                      <a:txBody>
                        <a:bodyPr/>
                        <a:lstStyle/>
                        <a:p>
                          <a:pPr>
                            <a:lnSpc>
                              <a:spcPct val="150000"/>
                            </a:lnSpc>
                            <a:spcAft>
                              <a:spcPts val="0"/>
                            </a:spcAft>
                            <a:tabLst>
                              <a:tab pos="3870960" algn="l"/>
                            </a:tabLst>
                          </a:pP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分解速度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000">
                              <a:effectLst/>
                              <a:latin typeface="宋体" panose="02010600030101010101" pitchFamily="2" charset="-122"/>
                              <a:ea typeface="微软雅黑" panose="020B0503020204020204" pitchFamily="34" charset="-122"/>
                              <a:cs typeface="Times New Roman" panose="02020603050405020304" pitchFamily="18" charset="0"/>
                            </a:rPr>
                            <a:t> </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sSub>
                                    <m:sSub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923914833"/>
                  </p:ext>
                </p:extLst>
              </p:nvPr>
            </p:nvGraphicFramePr>
            <p:xfrm>
              <a:off x="478504" y="1253459"/>
              <a:ext cx="10369296" cy="4983892"/>
            </p:xfrm>
            <a:graphic>
              <a:graphicData uri="http://schemas.openxmlformats.org/drawingml/2006/table">
                <a:tbl>
                  <a:tblPr firstRow="1" firstCol="1" bandRow="1"/>
                  <a:tblGrid>
                    <a:gridCol w="864108"/>
                    <a:gridCol w="6264783"/>
                    <a:gridCol w="3240405"/>
                  </a:tblGrid>
                  <a:tr h="1021973">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条件</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6431">
                    <a:tc rowSpan="2">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速度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20113" t="-49706" r="-376" b="-92059"/>
                          </a:stretch>
                        </a:blipFill>
                      </a:tcPr>
                    </a:tc>
                  </a:tr>
                  <a:tr h="1895488">
                    <a:tc vMerge="1">
                      <a:txBody>
                        <a:bodyPr/>
                        <a:lstStyle/>
                        <a:p>
                          <a:endParaRPr lang="zh-CN" altLang="en-US"/>
                        </a:p>
                      </a:txBody>
                      <a:tcPr/>
                    </a:tc>
                    <a:tc>
                      <a:txBody>
                        <a:bodyPr/>
                        <a:lstStyle/>
                        <a:p>
                          <a:pPr>
                            <a:lnSpc>
                              <a:spcPct val="150000"/>
                            </a:lnSpc>
                            <a:spcAft>
                              <a:spcPts val="0"/>
                            </a:spcAft>
                            <a:tabLst>
                              <a:tab pos="3870960" algn="l"/>
                            </a:tabLst>
                          </a:pP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20113" t="-163666" r="-376" b="-643"/>
                          </a:stretch>
                        </a:blipFill>
                      </a:tcPr>
                    </a:tc>
                  </a:tr>
                </a:tbl>
              </a:graphicData>
            </a:graphic>
          </p:graphicFrame>
        </mc:Fallback>
      </mc:AlternateContent>
      <p:pic>
        <p:nvPicPr>
          <p:cNvPr id="2050" name="image417.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40523" y="2510300"/>
            <a:ext cx="2343150" cy="1533525"/>
          </a:xfrm>
          <a:prstGeom prst="rect">
            <a:avLst/>
          </a:prstGeom>
          <a:solidFill>
            <a:srgbClr val="000000">
              <a:alpha val="0"/>
            </a:srgbClr>
          </a:solidFill>
        </p:spPr>
      </p:pic>
      <p:pic>
        <p:nvPicPr>
          <p:cNvPr id="2049" name="image418.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39694" y="4491041"/>
            <a:ext cx="3105150" cy="1619250"/>
          </a:xfrm>
          <a:prstGeom prst="rect">
            <a:avLst/>
          </a:prstGeom>
          <a:solidFill>
            <a:srgbClr val="000000">
              <a:alpha val="0"/>
            </a:srgbClr>
          </a:solidFill>
        </p:spPr>
      </p:pic>
      <p:sp>
        <p:nvSpPr>
          <p:cNvPr id="7" name="矩形 6"/>
          <p:cNvSpPr/>
          <p:nvPr/>
        </p:nvSpPr>
        <p:spPr>
          <a:xfrm>
            <a:off x="1512368" y="2510300"/>
            <a:ext cx="2827326" cy="1805214"/>
          </a:xfrm>
          <a:prstGeom prst="rect">
            <a:avLst/>
          </a:prstGeom>
        </p:spPr>
        <p:txBody>
          <a:bodyPr wrap="square" lIns="121898" tIns="60948" rIns="121898" bIns="60948">
            <a:spAutoFit/>
          </a:bodyPr>
          <a:lstStyle/>
          <a:p>
            <a:pPr lvl="0">
              <a:lnSpc>
                <a:spcPct val="140000"/>
              </a:lnSpc>
              <a:tabLst>
                <a:tab pos="3870960" algn="l"/>
              </a:tabLst>
            </a:pP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从斜面外平抛</a:t>
            </a:r>
            <a:r>
              <a:rPr lang="en-US" altLang="zh-CN"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垂直落在斜面上</a:t>
            </a:r>
            <a:r>
              <a:rPr lang="en-US" altLang="zh-CN"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000">
              <a:solidFill>
                <a:prstClr val="black"/>
              </a:solidFill>
              <a:latin typeface="Calibri" panose="020F0502020204030204" pitchFamily="34" charset="0"/>
              <a:cs typeface="Times New Roman" panose="02020603050405020304" pitchFamily="18" charset="0"/>
            </a:endParaRPr>
          </a:p>
          <a:p>
            <a:pPr lvl="0">
              <a:lnSpc>
                <a:spcPct val="140000"/>
              </a:lnSpc>
              <a:tabLst>
                <a:tab pos="3870960" algn="l"/>
              </a:tabLst>
            </a:pP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已知速度的方向垂直于斜面</a:t>
            </a:r>
            <a:endParaRPr lang="zh-CN" altLang="en-US" sz="2000">
              <a:solidFill>
                <a:prstClr val="black"/>
              </a:solidFill>
              <a:latin typeface="Calibri" panose="020F0502020204030204" pitchFamily="34" charset="0"/>
              <a:cs typeface="Times New Roman" panose="02020603050405020304" pitchFamily="18" charset="0"/>
            </a:endParaRPr>
          </a:p>
        </p:txBody>
      </p:sp>
      <p:sp>
        <p:nvSpPr>
          <p:cNvPr id="8" name="矩形 7"/>
          <p:cNvSpPr/>
          <p:nvPr/>
        </p:nvSpPr>
        <p:spPr>
          <a:xfrm>
            <a:off x="1342612" y="4334052"/>
            <a:ext cx="2827326" cy="1943713"/>
          </a:xfrm>
          <a:prstGeom prst="rect">
            <a:avLst/>
          </a:prstGeom>
        </p:spPr>
        <p:txBody>
          <a:bodyPr wrap="square" lIns="121898" tIns="60948" rIns="121898" bIns="60948">
            <a:spAutoFit/>
          </a:bodyPr>
          <a:lstStyle/>
          <a:p>
            <a:pPr lvl="0">
              <a:lnSpc>
                <a:spcPct val="120000"/>
              </a:lnSpc>
              <a:tabLst>
                <a:tab pos="3870960" algn="l"/>
              </a:tabLst>
            </a:pP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从圆弧形轨道外平抛</a:t>
            </a:r>
            <a:r>
              <a:rPr lang="en-US" altLang="zh-CN"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恰好无碰撞地进入圆弧形轨道</a:t>
            </a:r>
            <a:r>
              <a:rPr lang="en-US" altLang="zh-CN"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0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000">
              <a:solidFill>
                <a:prstClr val="black"/>
              </a:solidFill>
              <a:latin typeface="Calibri" panose="020F0502020204030204" pitchFamily="34" charset="0"/>
              <a:cs typeface="Times New Roman" panose="02020603050405020304" pitchFamily="18" charset="0"/>
            </a:endParaRPr>
          </a:p>
          <a:p>
            <a:pPr lvl="0">
              <a:lnSpc>
                <a:spcPct val="120000"/>
              </a:lnSpc>
              <a:tabLst>
                <a:tab pos="3870960" algn="l"/>
              </a:tabLst>
            </a:pPr>
            <a:r>
              <a:rPr lang="zh-CN" altLang="en-US" sz="2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已知速度方向沿该点圆弧的切线方向</a:t>
            </a:r>
            <a:endParaRPr lang="zh-CN" altLang="en-US" sz="20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524927271"/>
                  </p:ext>
                </p:extLst>
              </p:nvPr>
            </p:nvGraphicFramePr>
            <p:xfrm>
              <a:off x="478504" y="922134"/>
              <a:ext cx="11233405" cy="5099190"/>
            </p:xfrm>
            <a:graphic>
              <a:graphicData uri="http://schemas.openxmlformats.org/drawingml/2006/table">
                <a:tbl>
                  <a:tblPr firstRow="1" firstCol="1" bandRow="1"/>
                  <a:tblGrid>
                    <a:gridCol w="1512189"/>
                    <a:gridCol w="6912864"/>
                    <a:gridCol w="2808352"/>
                  </a:tblGrid>
                  <a:tr h="726633">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已知条件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5495">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分解位移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7062">
                    <a:tc vMerge="1">
                      <a:txBody>
                        <a:bodyPr/>
                        <a:lstStyle/>
                        <a:p>
                          <a:endParaRPr lang="zh-CN" altLang="en-US"/>
                        </a:p>
                      </a:txBody>
                      <a:tcPr/>
                    </a:tc>
                    <a:tc>
                      <a:txBody>
                        <a:bodyPr/>
                        <a:lstStyle/>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分解位移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den>
                              </m:f>
                            </m:oMath>
                          </a14:m>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𝒈𝒕</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524927271"/>
                  </p:ext>
                </p:extLst>
              </p:nvPr>
            </p:nvGraphicFramePr>
            <p:xfrm>
              <a:off x="478504" y="922134"/>
              <a:ext cx="11233405" cy="5099190"/>
            </p:xfrm>
            <a:graphic>
              <a:graphicData uri="http://schemas.openxmlformats.org/drawingml/2006/table">
                <a:tbl>
                  <a:tblPr firstRow="1" firstCol="1" bandRow="1"/>
                  <a:tblGrid>
                    <a:gridCol w="1512189"/>
                    <a:gridCol w="6912864"/>
                    <a:gridCol w="2808352"/>
                  </a:tblGrid>
                  <a:tr h="726633">
                    <a:tc>
                      <a:txBody>
                        <a:bodyPr/>
                        <a:lstStyle/>
                        <a:p>
                          <a:pPr algn="ctr">
                            <a:lnSpc>
                              <a:spcPct val="15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已知条件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85495">
                    <a:tc rowSpan="2">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已知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方向</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0217" t="-33426" r="-434" b="-100557"/>
                          </a:stretch>
                        </a:blipFill>
                      </a:tcPr>
                    </a:tc>
                  </a:tr>
                  <a:tr h="2187062">
                    <a:tc vMerge="1">
                      <a:txBody>
                        <a:bodyPr/>
                        <a:lstStyle/>
                        <a:p>
                          <a:endParaRPr lang="zh-CN" altLang="en-US"/>
                        </a:p>
                      </a:txBody>
                      <a:tcPr/>
                    </a:tc>
                    <a:tc>
                      <a:txBody>
                        <a:bodyPr/>
                        <a:lstStyle/>
                        <a:p>
                          <a:pPr>
                            <a:lnSpc>
                              <a:spcPct val="15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0217" t="-133426" r="-434" b="-557"/>
                          </a:stretch>
                        </a:blipFill>
                      </a:tcPr>
                    </a:tc>
                  </a:tr>
                </a:tbl>
              </a:graphicData>
            </a:graphic>
          </p:graphicFrame>
        </mc:Fallback>
      </mc:AlternateContent>
      <p:pic>
        <p:nvPicPr>
          <p:cNvPr id="3074" name="image419.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1771372"/>
            <a:ext cx="2419350" cy="1533525"/>
          </a:xfrm>
          <a:prstGeom prst="rect">
            <a:avLst/>
          </a:prstGeom>
          <a:solidFill>
            <a:srgbClr val="000000">
              <a:alpha val="0"/>
            </a:srgbClr>
          </a:solidFill>
        </p:spPr>
      </p:pic>
      <p:pic>
        <p:nvPicPr>
          <p:cNvPr id="3073" name="image420.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4077081"/>
            <a:ext cx="2590800" cy="1790700"/>
          </a:xfrm>
          <a:prstGeom prst="rect">
            <a:avLst/>
          </a:prstGeom>
          <a:solidFill>
            <a:srgbClr val="000000">
              <a:alpha val="0"/>
            </a:srgbClr>
          </a:solidFill>
        </p:spPr>
      </p:pic>
      <p:sp>
        <p:nvSpPr>
          <p:cNvPr id="5" name="矩形 4"/>
          <p:cNvSpPr/>
          <p:nvPr/>
        </p:nvSpPr>
        <p:spPr>
          <a:xfrm>
            <a:off x="2228439" y="1791792"/>
            <a:ext cx="3421065" cy="1864589"/>
          </a:xfrm>
          <a:prstGeom prst="rect">
            <a:avLst/>
          </a:prstGeom>
        </p:spPr>
        <p:txBody>
          <a:bodyPr wrap="square" lIns="121898" tIns="60948" rIns="121898" bIns="60948">
            <a:spAutoFit/>
          </a:bodyPr>
          <a:lstStyle/>
          <a:p>
            <a:pPr lvl="0">
              <a:lnSpc>
                <a:spcPct val="120000"/>
              </a:lnSpc>
              <a:tabLst>
                <a:tab pos="3870960" algn="l"/>
              </a:tabLst>
            </a:pP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从斜面上平抛又落到斜面上</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400">
              <a:solidFill>
                <a:prstClr val="black"/>
              </a:solidFill>
              <a:latin typeface="Calibri" panose="020F0502020204030204" pitchFamily="34" charset="0"/>
              <a:cs typeface="Times New Roman" panose="02020603050405020304" pitchFamily="18" charset="0"/>
            </a:endParaRPr>
          </a:p>
          <a:p>
            <a:pPr lvl="0">
              <a:lnSpc>
                <a:spcPct val="120000"/>
              </a:lnSpc>
              <a:tabLst>
                <a:tab pos="3870960" algn="l"/>
              </a:tabLst>
            </a:pP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已知位移的方向沿斜面向下</a:t>
            </a:r>
            <a:endParaRPr lang="zh-CN" altLang="en-US" sz="2400">
              <a:solidFill>
                <a:prstClr val="black"/>
              </a:solidFill>
              <a:latin typeface="Calibri" panose="020F0502020204030204" pitchFamily="34" charset="0"/>
              <a:cs typeface="Times New Roman" panose="02020603050405020304" pitchFamily="18" charset="0"/>
            </a:endParaRPr>
          </a:p>
        </p:txBody>
      </p:sp>
      <p:sp>
        <p:nvSpPr>
          <p:cNvPr id="6" name="矩形 5"/>
          <p:cNvSpPr/>
          <p:nvPr/>
        </p:nvSpPr>
        <p:spPr>
          <a:xfrm>
            <a:off x="2116007" y="3903503"/>
            <a:ext cx="3763172" cy="1713063"/>
          </a:xfrm>
          <a:prstGeom prst="rect">
            <a:avLst/>
          </a:prstGeom>
        </p:spPr>
        <p:txBody>
          <a:bodyPr wrap="square" lIns="121898" tIns="60948" rIns="121898" bIns="60948">
            <a:spAutoFit/>
          </a:bodyPr>
          <a:lstStyle/>
          <a:p>
            <a:pPr lvl="0">
              <a:lnSpc>
                <a:spcPct val="150000"/>
              </a:lnSpc>
              <a:tabLst>
                <a:tab pos="3870960" algn="l"/>
              </a:tabLst>
            </a:pP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在斜面外平抛</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落在斜面上位移最小</a:t>
            </a:r>
            <a:r>
              <a:rPr lang="en-US" altLang="zh-CN"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4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4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en-US" sz="24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已知位移方向垂直斜面</a:t>
            </a:r>
            <a:endParaRPr lang="zh-CN" altLang="en-US" sz="24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74096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3892920151"/>
                  </p:ext>
                </p:extLst>
              </p:nvPr>
            </p:nvGraphicFramePr>
            <p:xfrm>
              <a:off x="478504" y="836676"/>
              <a:ext cx="11017376" cy="4968620"/>
            </p:xfrm>
            <a:graphic>
              <a:graphicData uri="http://schemas.openxmlformats.org/drawingml/2006/table">
                <a:tbl>
                  <a:tblPr firstRow="1" firstCol="1" bandRow="1"/>
                  <a:tblGrid>
                    <a:gridCol w="864108"/>
                    <a:gridCol w="6480810"/>
                    <a:gridCol w="3672458"/>
                  </a:tblGrid>
                  <a:tr h="914818">
                    <a:tc>
                      <a:txBody>
                        <a:bodyPr/>
                        <a:lstStyle/>
                        <a:p>
                          <a:pPr algn="ctr">
                            <a:lnSpc>
                              <a:spcPct val="10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已知条件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1684">
                    <a:tc row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14:m>
                            <m:oMathPara xmlns:m="http://schemas.openxmlformats.org/officeDocument/2006/math">
                              <m:oMathParaPr>
                                <m:jc m:val="centerGroup"/>
                              </m:oMathParaPr>
                              <m:oMath xmlns:m="http://schemas.openxmlformats.org/officeDocument/2006/math">
                                <m:d>
                                  <m:dPr>
                                    <m:begChr m:val="{"/>
                                    <m:endChr m:val=""/>
                                    <m:ctrlPr>
                                      <a:rPr lang="zh-CN" sz="2400" i="1" smtClean="0">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1"/>
                                              <m:mcJc m:val="center"/>
                                            </m:mcPr>
                                          </m:mc>
                                        </m:mcs>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sz="2400" b="1" i="1" smtClean="0">
                                              <a:effectLst/>
                                              <a:latin typeface="Cambria Math" panose="02040503050406030204" pitchFamily="18" charset="0"/>
                                              <a:ea typeface="微软雅黑" panose="020B0503020204020204" pitchFamily="34" charset="-122"/>
                                              <a:cs typeface="Times New Roman" panose="02020603050405020304" pitchFamily="18" charset="0"/>
                                            </a:rPr>
                                            <m:t>           </m:t>
                                          </m:r>
                                        </m:e>
                                      </m:mr>
                                      <m:m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400" b="1" i="1" smtClean="0">
                                                  <a:effectLst/>
                                                  <a:latin typeface="Cambria Math" panose="02040503050406030204" pitchFamily="18" charset="0"/>
                                                  <a:ea typeface="微软雅黑" panose="020B0503020204020204" pitchFamily="34" charset="-122"/>
                                                  <a:cs typeface="Times New Roman" panose="02020603050405020304" pitchFamily="18" charset="0"/>
                                                </a:rPr>
                                                <m:t>       </m:t>
                                              </m:r>
                                            </m:sup>
                                          </m:sSup>
                                        </m:e>
                                      </m:mr>
                                      <m:mr>
                                        <m:e>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  </m:t>
                                              </m:r>
                                            </m:sup>
                                          </m:sSup>
                                          <m:r>
                                            <a:rPr lang="en-US" sz="2400" b="0" i="1" smtClean="0">
                                              <a:effectLst/>
                                              <a:latin typeface="Cambria Math" panose="02040503050406030204" pitchFamily="18" charset="0"/>
                                              <a:ea typeface="微软雅黑" panose="020B0503020204020204" pitchFamily="34" charset="-122"/>
                                              <a:cs typeface="Times New Roman" panose="02020603050405020304" pitchFamily="18" charset="0"/>
                                            </a:rPr>
                                            <m:t> </m:t>
                                          </m:r>
                                        </m:e>
                                      </m:mr>
                                    </m:m>
                                    <m:r>
                                      <a:rPr lang="en-US" sz="2400" b="0" i="1" smtClean="0">
                                        <a:effectLst/>
                                        <a:latin typeface="Cambria Math" panose="02040503050406030204" pitchFamily="18" charset="0"/>
                                        <a:ea typeface="微软雅黑" panose="020B0503020204020204" pitchFamily="34" charset="-122"/>
                                        <a:cs typeface="Times New Roman" panose="02020603050405020304" pitchFamily="18" charset="0"/>
                                      </a:rPr>
                                      <m:t> </m:t>
                                    </m:r>
                                  </m:e>
                                </m:d>
                              </m:oMath>
                            </m:oMathPara>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2118">
                    <a:tc vMerge="1">
                      <a:txBody>
                        <a:bodyPr/>
                        <a:lstStyle/>
                        <a:p>
                          <a:endParaRPr lang="zh-CN" altLang="en-US"/>
                        </a:p>
                      </a:txBody>
                      <a:tcPr/>
                    </a:tc>
                    <a:tc>
                      <a:txBody>
                        <a:bodyPr/>
                        <a:lstStyle/>
                        <a:p>
                          <a:pPr>
                            <a:lnSpc>
                              <a:spcPct val="10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14:m>
                            <m:oMathPara xmlns:m="http://schemas.openxmlformats.org/officeDocument/2006/math">
                              <m:oMathParaPr>
                                <m:jc m:val="centerGroup"/>
                              </m:oMathParaPr>
                              <m:oMath xmlns:m="http://schemas.openxmlformats.org/officeDocument/2006/math">
                                <m:d>
                                  <m:dPr>
                                    <m:begChr m:val="{"/>
                                    <m:endChr m:val=""/>
                                    <m:ctrlPr>
                                      <a:rPr lang="zh-CN" sz="2400" i="1" smtClean="0">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1"/>
                                              <m:mcJc m:val="center"/>
                                            </m:mcPr>
                                          </m:mc>
                                        </m:mcs>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sz="2400" b="1" i="1" smtClean="0">
                                              <a:effectLst/>
                                              <a:latin typeface="Cambria Math" panose="02040503050406030204" pitchFamily="18" charset="0"/>
                                              <a:ea typeface="微软雅黑" panose="020B0503020204020204" pitchFamily="34" charset="-122"/>
                                              <a:cs typeface="Times New Roman" panose="02020603050405020304" pitchFamily="18" charset="0"/>
                                            </a:rPr>
                                            <m:t>    </m:t>
                                          </m:r>
                                        </m:e>
                                      </m:mr>
                                      <m:m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sz="2400" b="1" i="1" smtClean="0">
                                              <a:effectLst/>
                                              <a:latin typeface="Cambria Math" panose="02040503050406030204" pitchFamily="18" charset="0"/>
                                              <a:ea typeface="微软雅黑" panose="020B0503020204020204" pitchFamily="34" charset="-122"/>
                                              <a:cs typeface="Times New Roman" panose="02020603050405020304" pitchFamily="18" charset="0"/>
                                            </a:rPr>
                                            <m:t>                     </m:t>
                                          </m:r>
                                        </m:e>
                                      </m:mr>
                                      <m:m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mr>
                                      <m:mr>
                                        <m:e>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sz="24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𝑹</m:t>
                                              </m:r>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mr>
                                    </m:m>
                                  </m:e>
                                </m:d>
                              </m:oMath>
                            </m:oMathPara>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3892920151"/>
                  </p:ext>
                </p:extLst>
              </p:nvPr>
            </p:nvGraphicFramePr>
            <p:xfrm>
              <a:off x="478504" y="836676"/>
              <a:ext cx="11017376" cy="4968620"/>
            </p:xfrm>
            <a:graphic>
              <a:graphicData uri="http://schemas.openxmlformats.org/drawingml/2006/table">
                <a:tbl>
                  <a:tblPr firstRow="1" firstCol="1" bandRow="1"/>
                  <a:tblGrid>
                    <a:gridCol w="864108"/>
                    <a:gridCol w="6480810"/>
                    <a:gridCol w="3672458"/>
                  </a:tblGrid>
                  <a:tr h="914818">
                    <a:tc>
                      <a:txBody>
                        <a:bodyPr/>
                        <a:lstStyle/>
                        <a:p>
                          <a:pPr algn="ctr">
                            <a:lnSpc>
                              <a:spcPct val="100000"/>
                            </a:lnSpc>
                            <a:spcAft>
                              <a:spcPts val="0"/>
                            </a:spcAft>
                            <a:tabLst>
                              <a:tab pos="3870960" algn="l"/>
                            </a:tabLst>
                          </a:pPr>
                          <a:r>
                            <a:rPr 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已知条件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情景示例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解题策略</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1684">
                    <a:tc rowSpan="2">
                      <a:txBody>
                        <a:bodyPr/>
                        <a:lstStyle/>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0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关系</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00000" t="-52797" r="-332" b="-133566"/>
                          </a:stretch>
                        </a:blipFill>
                      </a:tcPr>
                    </a:tc>
                  </a:tr>
                  <a:tr h="2312118">
                    <a:tc vMerge="1">
                      <a:txBody>
                        <a:bodyPr/>
                        <a:lstStyle/>
                        <a:p>
                          <a:endParaRPr lang="zh-CN" altLang="en-US"/>
                        </a:p>
                      </a:txBody>
                      <a:tcPr/>
                    </a:tc>
                    <a:tc>
                      <a:txBody>
                        <a:bodyPr/>
                        <a:lstStyle/>
                        <a:p>
                          <a:pPr>
                            <a:lnSpc>
                              <a:spcPct val="100000"/>
                            </a:lnSpc>
                            <a:spcAft>
                              <a:spcPts val="0"/>
                            </a:spcAft>
                            <a:tabLst>
                              <a:tab pos="3870960" algn="l"/>
                            </a:tabLst>
                          </a:pP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00000" t="-115000" r="-332" b="-526"/>
                          </a:stretch>
                        </a:blipFill>
                      </a:tcPr>
                    </a:tc>
                  </a:tr>
                </a:tbl>
              </a:graphicData>
            </a:graphic>
          </p:graphicFrame>
        </mc:Fallback>
      </mc:AlternateContent>
      <p:pic>
        <p:nvPicPr>
          <p:cNvPr id="4098" name="image421.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26256" y="1729780"/>
            <a:ext cx="1565112" cy="1630024"/>
          </a:xfrm>
          <a:prstGeom prst="rect">
            <a:avLst/>
          </a:prstGeom>
          <a:solidFill>
            <a:srgbClr val="000000">
              <a:alpha val="0"/>
            </a:srgbClr>
          </a:solidFill>
        </p:spPr>
      </p:pic>
      <p:pic>
        <p:nvPicPr>
          <p:cNvPr id="4097" name="image422.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31098" y="3701000"/>
            <a:ext cx="2343150" cy="1533525"/>
          </a:xfrm>
          <a:prstGeom prst="rect">
            <a:avLst/>
          </a:prstGeom>
          <a:solidFill>
            <a:srgbClr val="000000">
              <a:alpha val="0"/>
            </a:srgbClr>
          </a:solidFill>
        </p:spPr>
      </p:pic>
      <p:sp>
        <p:nvSpPr>
          <p:cNvPr id="5" name="矩形 4"/>
          <p:cNvSpPr/>
          <p:nvPr/>
        </p:nvSpPr>
        <p:spPr>
          <a:xfrm>
            <a:off x="1523663" y="1971403"/>
            <a:ext cx="4139489" cy="1092583"/>
          </a:xfrm>
          <a:prstGeom prst="rect">
            <a:avLst/>
          </a:prstGeom>
        </p:spPr>
        <p:txBody>
          <a:bodyPr wrap="square" lIns="121898" tIns="60948" rIns="121898" bIns="60948">
            <a:spAutoFit/>
          </a:bodyPr>
          <a:lstStyle/>
          <a:p>
            <a:pPr lvl="0">
              <a:tabLst>
                <a:tab pos="3870960" algn="l"/>
              </a:tabLst>
            </a:pP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从圆心处水平抛出</a:t>
            </a:r>
            <a:r>
              <a:rPr lang="en-US" altLang="zh-CN"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落到半径为</a:t>
            </a:r>
            <a:r>
              <a:rPr lang="en-US" altLang="zh-CN" sz="21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的圆弧上</a:t>
            </a:r>
            <a:r>
              <a:rPr lang="en-US" altLang="zh-CN"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100">
              <a:solidFill>
                <a:prstClr val="black"/>
              </a:solidFill>
              <a:latin typeface="Calibri" panose="020F0502020204030204" pitchFamily="34" charset="0"/>
              <a:cs typeface="Times New Roman" panose="02020603050405020304" pitchFamily="18" charset="0"/>
            </a:endParaRPr>
          </a:p>
          <a:p>
            <a:pPr lvl="0">
              <a:tabLst>
                <a:tab pos="3870960" algn="l"/>
              </a:tabLst>
            </a:pP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已知位移大小等于半径</a:t>
            </a:r>
            <a:r>
              <a:rPr lang="en-US" altLang="zh-CN" sz="21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endParaRPr lang="zh-CN" altLang="en-US" sz="2100">
              <a:solidFill>
                <a:prstClr val="black"/>
              </a:solidFill>
              <a:latin typeface="Calibri" panose="020F0502020204030204" pitchFamily="34" charset="0"/>
              <a:cs typeface="Times New Roman" panose="02020603050405020304" pitchFamily="18" charset="0"/>
            </a:endParaRPr>
          </a:p>
        </p:txBody>
      </p:sp>
      <p:sp>
        <p:nvSpPr>
          <p:cNvPr id="6" name="矩形 5"/>
          <p:cNvSpPr/>
          <p:nvPr/>
        </p:nvSpPr>
        <p:spPr>
          <a:xfrm>
            <a:off x="1366685" y="3568135"/>
            <a:ext cx="3905357" cy="2062079"/>
          </a:xfrm>
          <a:prstGeom prst="rect">
            <a:avLst/>
          </a:prstGeom>
        </p:spPr>
        <p:txBody>
          <a:bodyPr wrap="square" lIns="121898" tIns="60948" rIns="121898" bIns="60948">
            <a:spAutoFit/>
          </a:bodyPr>
          <a:lstStyle/>
          <a:p>
            <a:pPr lvl="0">
              <a:tabLst>
                <a:tab pos="3870960" algn="l"/>
              </a:tabLst>
            </a:pP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从与圆心等高的圆弧上水平抛出</a:t>
            </a:r>
            <a:r>
              <a:rPr lang="en-US" altLang="zh-CN"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落到半径为</a:t>
            </a:r>
            <a:r>
              <a:rPr lang="en-US" altLang="zh-CN" sz="21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的圆弧上</a:t>
            </a:r>
            <a:r>
              <a:rPr lang="en-US" altLang="zh-CN"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en-US" sz="21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en-US" sz="2100">
              <a:solidFill>
                <a:prstClr val="black"/>
              </a:solidFill>
              <a:latin typeface="Calibri" panose="020F0502020204030204" pitchFamily="34" charset="0"/>
              <a:cs typeface="Times New Roman" panose="02020603050405020304" pitchFamily="18" charset="0"/>
            </a:endParaRPr>
          </a:p>
          <a:p>
            <a:pPr lvl="0">
              <a:tabLst>
                <a:tab pos="3870960" algn="l"/>
              </a:tabLst>
            </a:pP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已知水平位移</a:t>
            </a:r>
            <a:r>
              <a:rPr lang="en-US" altLang="zh-CN" sz="21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1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R</a:t>
            </a:r>
            <a:r>
              <a:rPr lang="zh-CN" altLang="en-US" sz="21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的差的平方与竖直位移的平方之和等于半径的平方</a:t>
            </a:r>
            <a:endParaRPr lang="zh-CN" altLang="en-US" sz="21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209319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1488" y="647945"/>
            <a:ext cx="8066692"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江苏南京月考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跳台滑雪是一项勇敢者的滑雪运动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运动员在滑雪道上获得一定速度后从跳台飞出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在空中飞一段距离后落地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运动员从跳台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处沿水平方向以大小为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的速度飞出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落在斜坡上的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斜坡与水平方向的夹角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970153"/>
            <a:ext cx="3021965" cy="2242820"/>
          </a:xfrm>
          <a:prstGeom prst="rect">
            <a:avLst/>
          </a:prstGeom>
          <a:solidFill>
            <a:scrgbClr r="0" g="0" b="0">
              <a:alpha val="0"/>
            </a:scrgbClr>
          </a:solidFill>
          <a:ln>
            <a:noFill/>
          </a:ln>
        </p:spPr>
      </p:pic>
      <p:sp>
        <p:nvSpPr>
          <p:cNvPr id="5" name="矩形 4"/>
          <p:cNvSpPr/>
          <p:nvPr/>
        </p:nvSpPr>
        <p:spPr>
          <a:xfrm>
            <a:off x="404811" y="3065186"/>
            <a:ext cx="806669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运动员在空中飞行的时间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529915" y="5959802"/>
            <a:ext cx="8066692" cy="52319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464856" y="3713588"/>
                <a:ext cx="9760697" cy="2262070"/>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运动员做平抛运动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设在空中飞行的时间为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64856" y="3713588"/>
                <a:ext cx="9760697" cy="2262070"/>
              </a:xfrm>
              <a:prstGeom prst="rect">
                <a:avLst/>
              </a:prstGeom>
              <a:blipFill rotWithShape="0">
                <a:blip r:embed="rId3"/>
                <a:stretch>
                  <a:fillRect l="-812" t="-24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36676"/>
            <a:ext cx="3021965" cy="2242820"/>
          </a:xfrm>
          <a:prstGeom prst="rect">
            <a:avLst/>
          </a:prstGeom>
          <a:solidFill>
            <a:scrgbClr r="0" g="0" b="0">
              <a:alpha val="0"/>
            </a:scrgbClr>
          </a:solidFill>
          <a:ln>
            <a:noFill/>
          </a:ln>
        </p:spPr>
      </p:pic>
      <p:sp>
        <p:nvSpPr>
          <p:cNvPr id="5" name="矩形 4"/>
          <p:cNvSpPr/>
          <p:nvPr/>
        </p:nvSpPr>
        <p:spPr>
          <a:xfrm>
            <a:off x="350219" y="620649"/>
            <a:ext cx="806669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运动员落在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处时的速度大小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557211" y="3212973"/>
                <a:ext cx="8066692" cy="93882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10</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zh-CN" altLang="zh-CN" sz="2600" i="1">
                            <a:effectLst/>
                            <a:latin typeface="Cambria Math" panose="02040503050406030204" pitchFamily="18" charset="0"/>
                            <a:ea typeface="微软雅黑" panose="020B0503020204020204" pitchFamily="34" charset="-122"/>
                            <a:cs typeface="Times New Roman" panose="02020603050405020304" pitchFamily="18" charset="0"/>
                          </a:rPr>
                          <m:t>　</m:t>
                        </m: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557211" y="3212973"/>
                <a:ext cx="8066692" cy="938823"/>
              </a:xfrm>
              <a:prstGeom prst="rect">
                <a:avLst/>
              </a:prstGeom>
              <a:blipFill rotWithShape="0">
                <a:blip r:embed="rId3"/>
                <a:stretch>
                  <a:fillRect l="-982" b="-6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502619" y="1257744"/>
                <a:ext cx="8066692" cy="184278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运动员落在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处时有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502619" y="1257744"/>
                <a:ext cx="8066692" cy="1842788"/>
              </a:xfrm>
              <a:prstGeom prst="rect">
                <a:avLst/>
              </a:prstGeom>
              <a:blipFill rotWithShape="0">
                <a:blip r:embed="rId4"/>
                <a:stretch>
                  <a:fillRect l="-9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004223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2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36676"/>
            <a:ext cx="3021965" cy="2242820"/>
          </a:xfrm>
          <a:prstGeom prst="rect">
            <a:avLst/>
          </a:prstGeom>
          <a:solidFill>
            <a:scrgbClr r="0" g="0" b="0">
              <a:alpha val="0"/>
            </a:scrgbClr>
          </a:solidFill>
          <a:ln>
            <a:noFill/>
          </a:ln>
        </p:spPr>
      </p:pic>
      <p:sp>
        <p:nvSpPr>
          <p:cNvPr id="5" name="矩形 4"/>
          <p:cNvSpPr/>
          <p:nvPr/>
        </p:nvSpPr>
        <p:spPr>
          <a:xfrm>
            <a:off x="350219" y="620649"/>
            <a:ext cx="806669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运动员在空中离坡面的最大距离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557211" y="5805297"/>
            <a:ext cx="8066692"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矩形 6"/>
              <p:cNvSpPr/>
              <p:nvPr/>
            </p:nvSpPr>
            <p:spPr>
              <a:xfrm>
                <a:off x="502619" y="1473771"/>
                <a:ext cx="8066692" cy="41589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取沿斜坡向下方向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a:latin typeface="Times New Roman" panose="02020603050405020304" pitchFamily="18" charset="0"/>
                    <a:cs typeface="Times New Roman" panose="02020603050405020304" pitchFamily="18" charset="0"/>
                  </a:rPr>
                  <a:t>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与垂直于斜坡向上方向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zh-CN" altLang="zh-CN" sz="2600" b="1">
                    <a:latin typeface="Times New Roman" panose="02020603050405020304" pitchFamily="18" charset="0"/>
                    <a:cs typeface="Times New Roman" panose="02020603050405020304" pitchFamily="18" charset="0"/>
                  </a:rPr>
                  <a:t>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分析运动员的运动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则在垂直于斜坡方向上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运动员在空中离坡面的距离最大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502619" y="1473771"/>
                <a:ext cx="8066692" cy="4158935"/>
              </a:xfrm>
              <a:prstGeom prst="rect">
                <a:avLst/>
              </a:prstGeom>
              <a:blipFill rotWithShape="0">
                <a:blip r:embed="rId3"/>
                <a:stretch>
                  <a:fillRect l="-9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185235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78504" y="836676"/>
                <a:ext cx="10736767" cy="556541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为多少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提示</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若运动员从跳台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处沿水平方向飞出的速度变为原来的一半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则运动员在空中飞行时间变为原来的多少倍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沿斜面飞行距离变为原来的多少倍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提示</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第</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问知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故运动员在空中飞行时间变为原来的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故沿斜面飞行距离变为原来的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836676"/>
                <a:ext cx="10736767" cy="5565410"/>
              </a:xfrm>
              <a:prstGeom prst="rect">
                <a:avLst/>
              </a:prstGeom>
              <a:blipFill rotWithShape="0">
                <a:blip r:embed="rId2"/>
                <a:stretch>
                  <a:fillRect l="-738" r="-124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174012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43087" y="761506"/>
            <a:ext cx="10736767"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初速度改变后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落在斜面上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速度方向与斜面夹角变化吗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提示</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初速度改变后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落在斜面上的位移方向不变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由平抛运动的推论可知速度方向不变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故速度方向与斜面夹角不变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4537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61940"/>
            <a:ext cx="11658044" cy="923305"/>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从斜面上某点水平抛出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又落到斜面上的平抛运动</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434299513"/>
                  </p:ext>
                </p:extLst>
              </p:nvPr>
            </p:nvGraphicFramePr>
            <p:xfrm>
              <a:off x="451208" y="1659840"/>
              <a:ext cx="10514013" cy="4439730"/>
            </p:xfrm>
            <a:graphic>
              <a:graphicData uri="http://schemas.openxmlformats.org/drawingml/2006/table">
                <a:tbl>
                  <a:tblPr firstRow="1" firstCol="1" bandRow="1"/>
                  <a:tblGrid>
                    <a:gridCol w="1209111"/>
                    <a:gridCol w="4031073"/>
                    <a:gridCol w="5273829"/>
                  </a:tblGrid>
                  <a:tr h="109601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落回斜面的</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时刻</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速度与斜面平行的</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时刻</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151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分解位移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600">
                              <a:effectLst/>
                              <a:latin typeface="宋体" panose="02010600030101010101" pitchFamily="2" charset="-122"/>
                              <a:ea typeface="微软雅黑" panose="020B0503020204020204" pitchFamily="34" charset="-122"/>
                              <a:cs typeface="Times New Roman" panose="02020603050405020304" pitchFamily="18" charset="0"/>
                            </a:rPr>
                            <a:t> </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分解速度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600">
                              <a:effectLst/>
                              <a:latin typeface="宋体" panose="02010600030101010101" pitchFamily="2" charset="-122"/>
                              <a:ea typeface="微软雅黑" panose="020B0503020204020204" pitchFamily="34" charset="-122"/>
                              <a:cs typeface="Times New Roman" panose="02020603050405020304" pitchFamily="18" charset="0"/>
                            </a:rPr>
                            <a:t> </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434299513"/>
                  </p:ext>
                </p:extLst>
              </p:nvPr>
            </p:nvGraphicFramePr>
            <p:xfrm>
              <a:off x="451208" y="1659840"/>
              <a:ext cx="10514013" cy="4416108"/>
            </p:xfrm>
            <a:graphic>
              <a:graphicData uri="http://schemas.openxmlformats.org/drawingml/2006/table">
                <a:tbl>
                  <a:tblPr firstRow="1" firstCol="1" bandRow="1"/>
                  <a:tblGrid>
                    <a:gridCol w="1209111"/>
                    <a:gridCol w="4031073"/>
                    <a:gridCol w="5273829"/>
                  </a:tblGrid>
                  <a:tr h="2611628">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两种</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落回斜面</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时刻</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速度与斜面</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平行的</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时刻</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448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211" t="-145270" r="-130967" b="-676"/>
                          </a:stretch>
                        </a:blipFill>
                      </a:tcPr>
                    </a:tc>
                    <a:tc>
                      <a:txBody>
                        <a:bodyPr/>
                        <a:lstStyle/>
                        <a:p>
                          <a:endParaRPr lang="zh-CN"/>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99653" t="-145270" r="-231" b="-676"/>
                          </a:stretch>
                        </a:blipFill>
                      </a:tcPr>
                    </a:tc>
                  </a:tr>
                </a:tbl>
              </a:graphicData>
            </a:graphic>
          </p:graphicFrame>
        </mc:Fallback>
      </mc:AlternateContent>
      <p:pic>
        <p:nvPicPr>
          <p:cNvPr id="5122" name="image423.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2198947"/>
            <a:ext cx="2376297" cy="1895796"/>
          </a:xfrm>
          <a:prstGeom prst="rect">
            <a:avLst/>
          </a:prstGeom>
          <a:solidFill>
            <a:srgbClr val="000000">
              <a:alpha val="0"/>
            </a:srgbClr>
          </a:solidFill>
        </p:spPr>
      </p:pic>
      <p:pic>
        <p:nvPicPr>
          <p:cNvPr id="5121" name="image424.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2543733"/>
            <a:ext cx="2343150" cy="1619250"/>
          </a:xfrm>
          <a:prstGeom prst="rect">
            <a:avLst/>
          </a:prstGeom>
          <a:solidFill>
            <a:srgbClr val="000000">
              <a:alpha val="0"/>
            </a:srgbClr>
          </a:solidFill>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表格 2"/>
              <p:cNvGraphicFramePr>
                <a:graphicFrameLocks noGrp="1"/>
              </p:cNvGraphicFramePr>
              <p:nvPr>
                <p:extLst>
                  <p:ext uri="{D42A27DB-BD31-4B8C-83A1-F6EECF244321}">
                    <p14:modId xmlns:p14="http://schemas.microsoft.com/office/powerpoint/2010/main" val="434351427"/>
                  </p:ext>
                </p:extLst>
              </p:nvPr>
            </p:nvGraphicFramePr>
            <p:xfrm>
              <a:off x="262477" y="836676"/>
              <a:ext cx="10801349" cy="5191126"/>
            </p:xfrm>
            <a:graphic>
              <a:graphicData uri="http://schemas.openxmlformats.org/drawingml/2006/table">
                <a:tbl>
                  <a:tblPr firstRow="1" firstCol="1" bandRow="1"/>
                  <a:tblGrid>
                    <a:gridCol w="864108"/>
                    <a:gridCol w="5832729"/>
                    <a:gridCol w="4104512"/>
                  </a:tblGrid>
                  <a:tr h="3228486">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特征</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位移偏转角度等于斜面倾角</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落回斜面上时速度方向与水平面的夹角</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与初速度大小无关</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只与斜面的倾角有关</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③</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落回斜面上时的水平位移与初速度的平方成正比</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sz="24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sSup>
                                <m:sSup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𝐯</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竖直分速度与水平分速度的比值等于斜面倾角的正切值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该时刻是运动全过程的中间时刻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③</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该时刻物体距斜面最远</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22852">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时间</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𝛉</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sz="2400">
                              <a:effectLst/>
                              <a:latin typeface="宋体" panose="02010600030101010101" pitchFamily="2" charset="-122"/>
                              <a:ea typeface="微软雅黑" panose="020B0503020204020204" pitchFamily="34" charset="-122"/>
                              <a:cs typeface="Times New Roman" panose="02020603050405020304" pitchFamily="18" charset="0"/>
                            </a:rPr>
                            <a:t> </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得</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𝛉</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3" name="表格 2"/>
              <p:cNvGraphicFramePr>
                <a:graphicFrameLocks noGrp="1"/>
              </p:cNvGraphicFramePr>
              <p:nvPr>
                <p:extLst>
                  <p:ext uri="{D42A27DB-BD31-4B8C-83A1-F6EECF244321}">
                    <p14:modId xmlns:p14="http://schemas.microsoft.com/office/powerpoint/2010/main" val="434351427"/>
                  </p:ext>
                </p:extLst>
              </p:nvPr>
            </p:nvGraphicFramePr>
            <p:xfrm>
              <a:off x="262477" y="836676"/>
              <a:ext cx="10801349" cy="5191126"/>
            </p:xfrm>
            <a:graphic>
              <a:graphicData uri="http://schemas.openxmlformats.org/drawingml/2006/table">
                <a:tbl>
                  <a:tblPr firstRow="1" firstCol="1" bandRow="1"/>
                  <a:tblGrid>
                    <a:gridCol w="864108"/>
                    <a:gridCol w="5832729"/>
                    <a:gridCol w="4104512"/>
                  </a:tblGrid>
                  <a:tr h="3395663">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特征</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4943" t="-180" r="-70637" b="-53321"/>
                          </a:stretch>
                        </a:blipFill>
                      </a:tcPr>
                    </a:tc>
                    <a:tc>
                      <a:txBody>
                        <a:bodyPr/>
                        <a:lstStyle/>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竖直分速度与水平分速度的比值等于斜面倾角的正切值</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该时刻是运动全过程的中间时刻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③</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该时刻物体距斜面最远</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95463">
                    <a:tc>
                      <a:txBody>
                        <a:bodyPr/>
                        <a:lstStyle/>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运动</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时间</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4943" t="-189153" r="-70637" b="-678"/>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63447" t="-189153" r="-446" b="-678"/>
                          </a:stretch>
                        </a:blipFill>
                      </a:tcPr>
                    </a:tc>
                  </a:tr>
                </a:tbl>
              </a:graphicData>
            </a:graphic>
          </p:graphicFrame>
        </mc:Fallback>
      </mc:AlternateContent>
    </p:spTree>
    <p:extLst>
      <p:ext uri="{BB962C8B-B14F-4D97-AF65-F5344CB8AC3E}">
        <p14:creationId xmlns:p14="http://schemas.microsoft.com/office/powerpoint/2010/main" val="33463890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广东佛山高三期中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一种定点投抛游戏可简化为如图所示的模型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以水平速度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点抛出小球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小球正好落入倾角为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的斜面上的洞中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洞口处于斜面上的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的连线正好与斜面垂直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当以水平速度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点抛出小球时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小球正好与斜面在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点垂直相碰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881844" y="3123832"/>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3951224"/>
            <a:ext cx="302196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78504" y="3654591"/>
                <a:ext cx="7333356" cy="3069406"/>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点的时间是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点的下方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点所用的时间与落在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点所用的时间之比是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78504" y="3654591"/>
                <a:ext cx="7333356" cy="3069406"/>
              </a:xfrm>
              <a:prstGeom prst="rect">
                <a:avLst/>
              </a:prstGeom>
              <a:blipFill rotWithShape="0">
                <a:blip r:embed="rId3"/>
                <a:stretch>
                  <a:fillRect l="-108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08840" y="727343"/>
                <a:ext cx="8066692" cy="553508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以水平速度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点抛出小球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正好落入倾角为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a:latin typeface="Times New Roman" panose="02020603050405020304" pitchFamily="18" charset="0"/>
                    <a:cs typeface="Times New Roman" panose="02020603050405020304" pitchFamily="18" charset="0"/>
                  </a:rPr>
                  <a:t>的斜面上的洞中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此时位移垂直于斜面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当以水平速度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点抛出小球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小球正好与斜面在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点垂直相碰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此时速度与斜面垂直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点的时间与落在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点的时间之比是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两点连线与竖直方向的夹角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b="1">
                    <a:latin typeface="Times New Roman" panose="02020603050405020304" pitchFamily="18" charset="0"/>
                    <a:cs typeface="Times New Roman" panose="02020603050405020304" pitchFamily="18" charset="0"/>
                  </a:rPr>
                  <a:t>满足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两点连线与竖直方向夹角为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点的上方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又因为水平位移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08840" y="727343"/>
                <a:ext cx="8066692" cy="5535081"/>
              </a:xfrm>
              <a:prstGeom prst="rect">
                <a:avLst/>
              </a:prstGeom>
              <a:blipFill rotWithShape="0">
                <a:blip r:embed="rId2"/>
                <a:stretch>
                  <a:fillRect l="-983" t="-1101" r="-983" b="-220"/>
                </a:stretch>
              </a:blipFill>
            </p:spPr>
            <p:txBody>
              <a:bodyPr/>
              <a:lstStyle/>
              <a:p>
                <a:r>
                  <a:rPr lang="zh-CN" altLang="en-US">
                    <a:noFill/>
                  </a:rPr>
                  <a:t> </a:t>
                </a:r>
              </a:p>
            </p:txBody>
          </p:sp>
        </mc:Fallback>
      </mc:AlternateContent>
      <p:pic>
        <p:nvPicPr>
          <p:cNvPr id="4" name="image2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836676"/>
            <a:ext cx="3021965" cy="2070100"/>
          </a:xfrm>
          <a:prstGeom prst="rect">
            <a:avLst/>
          </a:prstGeom>
          <a:solidFill>
            <a:scrgbClr r="0" g="0" b="0">
              <a:alpha val="0"/>
            </a:scrgbClr>
          </a:solidFill>
          <a:ln>
            <a:noFill/>
          </a:ln>
        </p:spPr>
      </p:pic>
    </p:spTree>
    <p:extLst>
      <p:ext uri="{BB962C8B-B14F-4D97-AF65-F5344CB8AC3E}">
        <p14:creationId xmlns:p14="http://schemas.microsoft.com/office/powerpoint/2010/main" val="35120716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黑龙江哈尔滨高三期中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圆环竖直放置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从圆心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点正上方的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水平抛出的小球恰能从圆环上的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点沿切线方向飞过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415065" y="197229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2807970"/>
            <a:ext cx="2587625"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856" y="2465369"/>
                <a:ext cx="7333356" cy="3638279"/>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圆环的半径为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点的速度变化量</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856" y="2465369"/>
                <a:ext cx="7333356" cy="3638279"/>
              </a:xfrm>
              <a:prstGeom prst="rect">
                <a:avLst/>
              </a:prstGeom>
              <a:blipFill rotWithShape="0">
                <a:blip r:embed="rId3"/>
                <a:stretch>
                  <a:fillRect l="-1081" b="-8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620649"/>
                <a:ext cx="8066692" cy="524038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水平抛出的小球恰能从圆环上的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点沿切线方向飞过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点的竖直方向分速度为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Qy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点运动到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𝑸𝒚</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小球水平方向做匀速直线运动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圆环的半径为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点的速度变化量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620649"/>
                <a:ext cx="8066692" cy="5240385"/>
              </a:xfrm>
              <a:prstGeom prst="rect">
                <a:avLst/>
              </a:prstGeom>
              <a:blipFill rotWithShape="0">
                <a:blip r:embed="rId2"/>
                <a:stretch>
                  <a:fillRect l="-982" r="-2946" b="-1863"/>
                </a:stretch>
              </a:blipFill>
            </p:spPr>
            <p:txBody>
              <a:bodyPr/>
              <a:lstStyle/>
              <a:p>
                <a:r>
                  <a:rPr lang="zh-CN" altLang="en-US">
                    <a:noFill/>
                  </a:rPr>
                  <a:t> </a:t>
                </a:r>
              </a:p>
            </p:txBody>
          </p:sp>
        </mc:Fallback>
      </mc:AlternateContent>
      <p:pic>
        <p:nvPicPr>
          <p:cNvPr id="4" name="image2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781300"/>
          </a:xfrm>
          <a:prstGeom prst="rect">
            <a:avLst/>
          </a:prstGeom>
          <a:solidFill>
            <a:scrgbClr r="0" g="0" b="0">
              <a:alpha val="0"/>
            </a:scrgbClr>
          </a:solidFill>
          <a:ln>
            <a:noFill/>
          </a:ln>
        </p:spPr>
      </p:pic>
    </p:spTree>
    <p:extLst>
      <p:ext uri="{BB962C8B-B14F-4D97-AF65-F5344CB8AC3E}">
        <p14:creationId xmlns:p14="http://schemas.microsoft.com/office/powerpoint/2010/main" val="20486897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以斜上抛运动为例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斜抛运动</a:t>
            </a:r>
            <a:endParaRPr lang="zh-CN" altLang="zh-CN" sz="2800" b="1" kern="1400">
              <a:latin typeface="Calibri Light" panose="020F0302020204030204" pitchFamily="34" charset="0"/>
              <a:cs typeface="Times New Roman" panose="02020603050405020304" pitchFamily="18" charset="0"/>
            </a:endParaRPr>
          </a:p>
        </p:txBody>
      </p:sp>
      <p:pic>
        <p:nvPicPr>
          <p:cNvPr id="6" name="image2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2545461"/>
            <a:ext cx="3021965" cy="15316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19447" y="2126212"/>
                <a:ext cx="7333356" cy="415515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斜抛运动的飞行时间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射高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𝐧</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射程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对于给定的</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射程达到最大值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19447" y="2126212"/>
                <a:ext cx="7333356" cy="4155152"/>
              </a:xfrm>
              <a:prstGeom prst="rect">
                <a:avLst/>
              </a:prstGeom>
              <a:blipFill rotWithShape="0">
                <a:blip r:embed="rId3"/>
                <a:stretch>
                  <a:fillRect l="-1081" r="-55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44638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湖北卷</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某网球运动员两次击球时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击球点离网的水平距离均为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离地高度分别为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网球离开球拍瞬间的速度大小相等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方向分别斜向上、斜向下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且与水平方向夹角均为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击球后网球均刚好直接掠过球网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运动轨迹平面与球网垂直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1000" smtClean="0">
                    <a:latin typeface="Calibri" panose="020F0502020204030204" pitchFamily="34" charset="0"/>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446386"/>
              </a:xfrm>
              <a:prstGeom prst="rect">
                <a:avLst/>
              </a:prstGeom>
              <a:blipFill rotWithShape="0">
                <a:blip r:embed="rId2"/>
                <a:stretch>
                  <a:fillRect l="-671" b="-274"/>
                </a:stretch>
              </a:blipFill>
            </p:spPr>
            <p:txBody>
              <a:bodyPr/>
              <a:lstStyle/>
              <a:p>
                <a:r>
                  <a:rPr lang="zh-CN" altLang="en-US">
                    <a:noFill/>
                  </a:rPr>
                  <a:t> </a:t>
                </a:r>
              </a:p>
            </p:txBody>
          </p:sp>
        </mc:Fallback>
      </mc:AlternateContent>
      <p:sp>
        <p:nvSpPr>
          <p:cNvPr id="6" name="TextBox 1"/>
          <p:cNvSpPr txBox="1"/>
          <p:nvPr/>
        </p:nvSpPr>
        <p:spPr>
          <a:xfrm>
            <a:off x="7161693" y="2875002"/>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554861"/>
            <a:ext cx="6913880" cy="2522220"/>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92357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四川宜宾模拟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消防员在一次用高压水枪灭火的过程中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同时启动了多个喷水口进行灭火</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有甲、乙靠在一起的高压水枪</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它们喷出的水在空中运动的轨迹曲线如图所示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已知两曲线在同一竖直面内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536238" y="2054176"/>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90096" y="2655062"/>
            <a:ext cx="3105785" cy="2070100"/>
          </a:xfrm>
          <a:prstGeom prst="rect">
            <a:avLst/>
          </a:prstGeom>
          <a:solidFill>
            <a:scrgbClr r="0" g="0" b="0">
              <a:alpha val="0"/>
            </a:scrgbClr>
          </a:solidFill>
          <a:ln>
            <a:noFill/>
          </a:ln>
        </p:spPr>
      </p:pic>
      <p:sp>
        <p:nvSpPr>
          <p:cNvPr id="5" name="矩形 4"/>
          <p:cNvSpPr/>
          <p:nvPr/>
        </p:nvSpPr>
        <p:spPr>
          <a:xfrm>
            <a:off x="569030" y="2537596"/>
            <a:ext cx="6666687"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甲、乙水枪喷出的水初速度相等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乙水枪喷出的水初速度较大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乙水枪喷出的水在空中运动的时间较长</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甲水枪喷出的水在最高点的速度较大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11836" y="620649"/>
                <a:ext cx="8066692" cy="634437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设喷出水的初速度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与水平方向夹角为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水从喷出至到达最高点的过程做斜抛运动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竖直方向做竖直上抛运动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利用逆向思维有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甲、乙二者喷出的水竖直方向高度相等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甲水枪喷出的水初速度与水平方向夹角大一些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则乙水枪喷出的水初速度较大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利用逆向思维有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根据对称性可知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上升与下降时间相等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水枪喷出的水在空中运动的时间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即甲、乙水枪喷出的水在空中运动的时间相等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喷出的水水平方向做匀速直线运动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则水在最高点的速度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结合上述可知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甲喷水速度小于乙喷水速度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甲水枪喷出的水初速度与水平方向夹角大一些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则甲水枪喷出的水在最高点的速度较小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11836" y="620649"/>
                <a:ext cx="8066692" cy="6344372"/>
              </a:xfrm>
              <a:prstGeom prst="rect">
                <a:avLst/>
              </a:prstGeom>
              <a:blipFill rotWithShape="0">
                <a:blip r:embed="rId2"/>
                <a:stretch>
                  <a:fillRect l="-982" t="-1057" r="-2946"/>
                </a:stretch>
              </a:blipFill>
            </p:spPr>
            <p:txBody>
              <a:bodyPr/>
              <a:lstStyle/>
              <a:p>
                <a:r>
                  <a:rPr lang="zh-CN" altLang="en-US">
                    <a:noFill/>
                  </a:rPr>
                  <a:t> </a:t>
                </a:r>
              </a:p>
            </p:txBody>
          </p:sp>
        </mc:Fallback>
      </mc:AlternateContent>
      <p:pic>
        <p:nvPicPr>
          <p:cNvPr id="4" name="image2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06123" y="926846"/>
            <a:ext cx="3105785" cy="2070100"/>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1855035"/>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逆向思维法处理斜抛运动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对斜上抛运动从抛出点到最高点的运动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可逆过程分析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看成平抛运动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分析完整的斜上抛运动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还可根据对称性求解某些问题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17551673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162299" y="3861054"/>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404811" y="1293310"/>
            <a:ext cx="8066692" cy="312390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平抛运动基本规律的应用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1.(2024·</a:t>
            </a:r>
            <a:r>
              <a:rPr lang="zh-CN" altLang="zh-CN" sz="2600" b="1">
                <a:latin typeface="Times New Roman" panose="02020603050405020304" pitchFamily="18" charset="0"/>
                <a:cs typeface="Times New Roman" panose="02020603050405020304" pitchFamily="18" charset="0"/>
              </a:rPr>
              <a:t>海南卷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在跨越河流表演中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一人骑车以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的速度水平冲出平台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恰好跨越宽度为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的河流落在河对岸平台上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则两平台的高度差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1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54408" y="1916811"/>
            <a:ext cx="2857500" cy="1358900"/>
          </a:xfrm>
          <a:prstGeom prst="rect">
            <a:avLst/>
          </a:prstGeom>
          <a:solidFill>
            <a:scrgbClr r="0" g="0" b="0">
              <a:alpha val="0"/>
            </a:scrgbClr>
          </a:solidFill>
          <a:ln>
            <a:noFill/>
          </a:ln>
        </p:spPr>
      </p:pic>
      <p:sp>
        <p:nvSpPr>
          <p:cNvPr id="8" name="矩形 7"/>
          <p:cNvSpPr/>
          <p:nvPr/>
        </p:nvSpPr>
        <p:spPr>
          <a:xfrm>
            <a:off x="795921" y="4293108"/>
            <a:ext cx="8066692"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B.5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D.20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图片 5"/>
          <p:cNvPicPr>
            <a:picLocks noChangeAspect="1"/>
          </p:cNvPicPr>
          <p:nvPr/>
        </p:nvPicPr>
        <p:blipFill>
          <a:blip r:embed="rId2">
            <a:clrChange>
              <a:clrFrom>
                <a:srgbClr val="FFFFFF"/>
              </a:clrFrom>
              <a:clrTo>
                <a:srgbClr val="FFFFFF">
                  <a:alpha val="0"/>
                </a:srgbClr>
              </a:clrTo>
            </a:clrChange>
          </a:blip>
          <a:stretch>
            <a:fillRect/>
          </a:stretch>
        </p:blipFill>
        <p:spPr>
          <a:xfrm>
            <a:off x="1342612" y="1484757"/>
            <a:ext cx="9023488" cy="2164004"/>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325228" y="1983598"/>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云南卷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某同学将两颗鸟食从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两只小鸟分别在空中的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点同时接到鸟食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鸟食的运动视为平抛运动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两运动轨迹在同一竖直平面内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2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6327" y="3044444"/>
            <a:ext cx="2857500" cy="1896745"/>
          </a:xfrm>
          <a:prstGeom prst="rect">
            <a:avLst/>
          </a:prstGeom>
          <a:solidFill>
            <a:scrgbClr r="0" g="0" b="0">
              <a:alpha val="0"/>
            </a:scrgbClr>
          </a:solidFill>
          <a:ln>
            <a:noFill/>
          </a:ln>
        </p:spPr>
      </p:pic>
      <p:sp>
        <p:nvSpPr>
          <p:cNvPr id="7" name="矩形 6"/>
          <p:cNvSpPr/>
          <p:nvPr/>
        </p:nvSpPr>
        <p:spPr>
          <a:xfrm>
            <a:off x="487476" y="2449383"/>
            <a:ext cx="6666687"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两颗鸟食同时抛出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点接到的鸟食后抛出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两颗鸟食平抛的初速度相同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点接到的鸟食平抛的初速度较大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653489"/>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2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1700784"/>
            <a:ext cx="6913880" cy="23285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690795" y="3739110"/>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6450" y="629665"/>
            <a:ext cx="9760697" cy="36598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广东广州番禺中学月考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将一只矿泉水瓶竖直立在水平地面上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在瓶子的不同位置钻了两个等大的小孔甲、乙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逐渐往瓶子里加水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使水从两小孔中水平喷出形成两列水柱</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甲孔的离地高度是乙的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当瓶中的水加到一定高度时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甲、乙两孔喷出的水柱恰好落到地面上的同一点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3692" y="1052703"/>
            <a:ext cx="1905000" cy="2868295"/>
          </a:xfrm>
          <a:prstGeom prst="rect">
            <a:avLst/>
          </a:prstGeom>
          <a:solidFill>
            <a:scrgbClr r="0" g="0" b="0">
              <a:alpha val="0"/>
            </a:scrgbClr>
          </a:solidFill>
          <a:ln>
            <a:noFill/>
          </a:ln>
        </p:spPr>
      </p:pic>
      <p:sp>
        <p:nvSpPr>
          <p:cNvPr id="5" name="矩形 4"/>
          <p:cNvSpPr/>
          <p:nvPr/>
        </p:nvSpPr>
        <p:spPr>
          <a:xfrm>
            <a:off x="439022" y="4259571"/>
            <a:ext cx="9760697" cy="2005076"/>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甲孔喷出的水柱运动时间是乙孔的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乙孔喷出的水柱的初速度是甲孔的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两小孔喷出的水柱在空中的体积相等</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矿泉水瓶自由下落时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两小孔仍有水喷出</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2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83692" y="620649"/>
            <a:ext cx="1905000" cy="2868295"/>
          </a:xfrm>
          <a:prstGeom prst="rect">
            <a:avLst/>
          </a:prstGeom>
          <a:solidFill>
            <a:scrgbClr r="0" g="0" b="0">
              <a:alpha val="0"/>
            </a:scrgbClr>
          </a:solidFill>
          <a:ln>
            <a:noFill/>
          </a:ln>
        </p:spPr>
      </p:pic>
      <p:graphicFrame>
        <p:nvGraphicFramePr>
          <p:cNvPr id="2" name="对象 1"/>
          <p:cNvGraphicFramePr>
            <a:graphicFrameLocks noChangeAspect="1"/>
          </p:cNvGraphicFramePr>
          <p:nvPr>
            <p:extLst>
              <p:ext uri="{D42A27DB-BD31-4B8C-83A1-F6EECF244321}">
                <p14:modId xmlns:p14="http://schemas.microsoft.com/office/powerpoint/2010/main" val="1284962897"/>
              </p:ext>
            </p:extLst>
          </p:nvPr>
        </p:nvGraphicFramePr>
        <p:xfrm>
          <a:off x="258763" y="559771"/>
          <a:ext cx="9240837" cy="5430837"/>
        </p:xfrm>
        <a:graphic>
          <a:graphicData uri="http://schemas.openxmlformats.org/presentationml/2006/ole">
            <mc:AlternateContent xmlns:mc="http://schemas.openxmlformats.org/markup-compatibility/2006">
              <mc:Choice xmlns:v="urn:schemas-microsoft-com:vml" Requires="v">
                <p:oleObj spid="_x0000_s8200" name="文档" r:id="rId5" imgW="9379846" imgH="5538002" progId="Word.Document.12">
                  <p:embed/>
                </p:oleObj>
              </mc:Choice>
              <mc:Fallback>
                <p:oleObj name="文档" r:id="rId5" imgW="9379846" imgH="5538002" progId="Word.Document.12">
                  <p:embed/>
                  <p:pic>
                    <p:nvPicPr>
                      <p:cNvPr id="0" name=""/>
                      <p:cNvPicPr/>
                      <p:nvPr/>
                    </p:nvPicPr>
                    <p:blipFill>
                      <a:blip r:embed="rId6"/>
                      <a:stretch>
                        <a:fillRect/>
                      </a:stretch>
                    </p:blipFill>
                    <p:spPr>
                      <a:xfrm>
                        <a:off x="258763" y="559771"/>
                        <a:ext cx="9240837" cy="5430837"/>
                      </a:xfrm>
                      <a:prstGeom prst="rect">
                        <a:avLst/>
                      </a:prstGeom>
                    </p:spPr>
                  </p:pic>
                </p:oleObj>
              </mc:Fallback>
            </mc:AlternateContent>
          </a:graphicData>
        </a:graphic>
      </p:graphicFrame>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8012153" y="255124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广东金太阳联考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某同学将一小球从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初速度方向与挡板所在的竖直平面垂直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小球下落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时恰好通过挡板顶端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又恰好落在水平地面上的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点之间的水平距离相等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22201" y="3346450"/>
            <a:ext cx="2773680" cy="2242820"/>
          </a:xfrm>
          <a:prstGeom prst="rect">
            <a:avLst/>
          </a:prstGeom>
          <a:solidFill>
            <a:scrgbClr r="0" g="0" b="0">
              <a:alpha val="0"/>
            </a:scrgbClr>
          </a:solidFill>
          <a:ln>
            <a:noFill/>
          </a:ln>
        </p:spPr>
      </p:pic>
      <p:sp>
        <p:nvSpPr>
          <p:cNvPr id="5" name="矩形 4"/>
          <p:cNvSpPr/>
          <p:nvPr/>
        </p:nvSpPr>
        <p:spPr>
          <a:xfrm>
            <a:off x="478504" y="3212973"/>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小球在空中运动的时间为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挡板的高度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两点的速度之比为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两点的机械能之比为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653489"/>
                <a:ext cx="7238728" cy="512227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在水平方向上做匀速直线运动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所以小球通过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段的时间相等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则小球在空中运动的时间为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小球在竖直方向上做自由落体运动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由于小球通过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段的时间相等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𝑨𝑩</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解得挡板的高度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两点的竖直分速度之比为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则速度之比不等于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运动过程机械能守恒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两点的机械能之比为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653489"/>
                <a:ext cx="7238728" cy="5122275"/>
              </a:xfrm>
              <a:prstGeom prst="rect">
                <a:avLst/>
              </a:prstGeom>
              <a:blipFill rotWithShape="0">
                <a:blip r:embed="rId2"/>
                <a:stretch>
                  <a:fillRect l="-1094" t="-1071" r="-589" b="-1786"/>
                </a:stretch>
              </a:blipFill>
            </p:spPr>
            <p:txBody>
              <a:bodyPr/>
              <a:lstStyle/>
              <a:p>
                <a:r>
                  <a:rPr lang="zh-CN" altLang="en-US">
                    <a:noFill/>
                  </a:rPr>
                  <a:t> </a:t>
                </a:r>
              </a:p>
            </p:txBody>
          </p:sp>
        </mc:Fallback>
      </mc:AlternateContent>
      <p:pic>
        <p:nvPicPr>
          <p:cNvPr id="3" name="image2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38228" y="836676"/>
            <a:ext cx="2773680"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936" y="836676"/>
            <a:ext cx="758148"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13" name="图片 12"/>
          <p:cNvPicPr>
            <a:picLocks noChangeAspect="1"/>
          </p:cNvPicPr>
          <p:nvPr/>
        </p:nvPicPr>
        <p:blipFill>
          <a:blip r:embed="rId3">
            <a:clrChange>
              <a:clrFrom>
                <a:srgbClr val="FFFFFF"/>
              </a:clrFrom>
              <a:clrTo>
                <a:srgbClr val="FFFFFF">
                  <a:alpha val="0"/>
                </a:srgbClr>
              </a:clrTo>
            </a:clrChange>
          </a:blip>
          <a:stretch>
            <a:fillRect/>
          </a:stretch>
        </p:blipFill>
        <p:spPr>
          <a:xfrm>
            <a:off x="1126585" y="536819"/>
            <a:ext cx="7455906" cy="6441809"/>
          </a:xfrm>
          <a:prstGeom prst="rect">
            <a:avLst/>
          </a:prstGeom>
        </p:spPr>
      </p:pic>
      <p:sp>
        <p:nvSpPr>
          <p:cNvPr id="14" name="矩形 13"/>
          <p:cNvSpPr/>
          <p:nvPr/>
        </p:nvSpPr>
        <p:spPr>
          <a:xfrm>
            <a:off x="3178495" y="895038"/>
            <a:ext cx="595006" cy="338538"/>
          </a:xfrm>
          <a:prstGeom prst="rect">
            <a:avLst/>
          </a:prstGeom>
        </p:spPr>
        <p:txBody>
          <a:bodyPr wrap="none" lIns="91426" tIns="45712" rIns="91426" bIns="45712">
            <a:spAutoFit/>
          </a:bodyPr>
          <a:lstStyle/>
          <a:p>
            <a:r>
              <a:rPr lang="zh-CN" altLang="zh-CN" sz="1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重力</a:t>
            </a:r>
            <a:endParaRPr lang="zh-CN" altLang="en-US" sz="1600" dirty="0">
              <a:solidFill>
                <a:srgbClr val="C00000"/>
              </a:solidFill>
              <a:latin typeface="微软雅黑" pitchFamily="34" charset="-122"/>
              <a:ea typeface="微软雅黑" pitchFamily="34" charset="-122"/>
            </a:endParaRPr>
          </a:p>
        </p:txBody>
      </p:sp>
      <p:sp>
        <p:nvSpPr>
          <p:cNvPr id="15" name="矩形 14"/>
          <p:cNvSpPr/>
          <p:nvPr/>
        </p:nvSpPr>
        <p:spPr>
          <a:xfrm>
            <a:off x="5500200" y="1346258"/>
            <a:ext cx="800191" cy="338538"/>
          </a:xfrm>
          <a:prstGeom prst="rect">
            <a:avLst/>
          </a:prstGeom>
        </p:spPr>
        <p:txBody>
          <a:bodyPr wrap="none" lIns="91426" tIns="45712" rIns="91426" bIns="45712">
            <a:spAutoFit/>
          </a:bodyPr>
          <a:lstStyle/>
          <a:p>
            <a:r>
              <a:rPr lang="zh-CN" altLang="zh-CN" sz="1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匀变速</a:t>
            </a:r>
            <a:endParaRPr lang="zh-CN" altLang="en-US" sz="1600" dirty="0">
              <a:solidFill>
                <a:srgbClr val="C00000"/>
              </a:solidFill>
              <a:latin typeface="微软雅黑" pitchFamily="34" charset="-122"/>
              <a:ea typeface="微软雅黑" pitchFamily="34" charset="-122"/>
            </a:endParaRPr>
          </a:p>
        </p:txBody>
      </p:sp>
      <p:sp>
        <p:nvSpPr>
          <p:cNvPr id="16" name="矩形 15"/>
          <p:cNvSpPr/>
          <p:nvPr/>
        </p:nvSpPr>
        <p:spPr>
          <a:xfrm>
            <a:off x="6002011" y="2158115"/>
            <a:ext cx="595006" cy="338538"/>
          </a:xfrm>
          <a:prstGeom prst="rect">
            <a:avLst/>
          </a:prstGeom>
        </p:spPr>
        <p:txBody>
          <a:bodyPr wrap="none" lIns="91426" tIns="45712" rIns="91426" bIns="45712">
            <a:spAutoFit/>
          </a:bodyPr>
          <a:lstStyle/>
          <a:p>
            <a:r>
              <a:rPr lang="zh-CN" altLang="zh-CN" sz="1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匀速</a:t>
            </a:r>
            <a:endParaRPr lang="zh-CN" altLang="en-US" sz="1600" dirty="0">
              <a:solidFill>
                <a:srgbClr val="C00000"/>
              </a:solidFill>
              <a:latin typeface="微软雅黑" pitchFamily="34" charset="-122"/>
              <a:ea typeface="微软雅黑" pitchFamily="34" charset="-122"/>
            </a:endParaRPr>
          </a:p>
        </p:txBody>
      </p:sp>
      <p:sp>
        <p:nvSpPr>
          <p:cNvPr id="17" name="矩形 16"/>
          <p:cNvSpPr/>
          <p:nvPr/>
        </p:nvSpPr>
        <p:spPr>
          <a:xfrm>
            <a:off x="5997333" y="2617144"/>
            <a:ext cx="1005375" cy="338538"/>
          </a:xfrm>
          <a:prstGeom prst="rect">
            <a:avLst/>
          </a:prstGeom>
        </p:spPr>
        <p:txBody>
          <a:bodyPr wrap="none" lIns="91426" tIns="45712" rIns="91426" bIns="45712">
            <a:spAutoFit/>
          </a:bodyPr>
          <a:lstStyle/>
          <a:p>
            <a:r>
              <a:rPr lang="zh-CN" altLang="zh-CN" sz="1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自由落体</a:t>
            </a:r>
            <a:endParaRPr lang="zh-CN" altLang="en-US" sz="1600" dirty="0">
              <a:solidFill>
                <a:srgbClr val="C00000"/>
              </a:solidFill>
              <a:latin typeface="微软雅黑" pitchFamily="34" charset="-122"/>
              <a:ea typeface="微软雅黑" pitchFamily="34" charset="-122"/>
            </a:endParaRPr>
          </a:p>
        </p:txBody>
      </p:sp>
      <p:sp>
        <p:nvSpPr>
          <p:cNvPr id="18" name="矩形 17"/>
          <p:cNvSpPr/>
          <p:nvPr/>
        </p:nvSpPr>
        <p:spPr>
          <a:xfrm>
            <a:off x="5102187" y="4399952"/>
            <a:ext cx="344938" cy="338538"/>
          </a:xfrm>
          <a:prstGeom prst="rect">
            <a:avLst/>
          </a:prstGeom>
        </p:spPr>
        <p:txBody>
          <a:bodyPr wrap="none" lIns="91426" tIns="45712" rIns="91426" bIns="45712">
            <a:spAutoFit/>
          </a:bodyPr>
          <a:lstStyle/>
          <a:p>
            <a:r>
              <a:rPr lang="en-US" altLang="zh-CN" sz="1600" i="1">
                <a:solidFill>
                  <a:srgbClr val="C00000"/>
                </a:solidFill>
                <a:latin typeface="Times New Roman" panose="02020603050405020304" pitchFamily="18" charset="0"/>
                <a:ea typeface="微软雅黑" panose="020B0503020204020204" pitchFamily="34" charset="-122"/>
              </a:rPr>
              <a:t>gt</a:t>
            </a:r>
            <a:endParaRPr lang="zh-CN" altLang="en-US" sz="16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19" name="矩形 18"/>
              <p:cNvSpPr/>
              <p:nvPr/>
            </p:nvSpPr>
            <p:spPr>
              <a:xfrm>
                <a:off x="7828650" y="4154609"/>
                <a:ext cx="457341" cy="578925"/>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1600" i="1">
                              <a:solidFill>
                                <a:srgbClr val="C00000"/>
                              </a:solidFill>
                              <a:latin typeface="Cambria Math" panose="02040503050406030204" pitchFamily="18" charset="0"/>
                              <a:ea typeface="Cambria Math" panose="02040503050406030204" pitchFamily="18" charset="0"/>
                            </a:rPr>
                          </m:ctrlPr>
                        </m:fPr>
                        <m:num>
                          <m:r>
                            <a:rPr lang="en-US" altLang="zh-CN" sz="16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𝑔𝑡</m:t>
                          </m:r>
                        </m:num>
                        <m:den>
                          <m:sSub>
                            <m:sSubPr>
                              <m:ctrlPr>
                                <a:rPr lang="zh-CN" altLang="zh-CN" sz="1600" i="1">
                                  <a:solidFill>
                                    <a:srgbClr val="C00000"/>
                                  </a:solidFill>
                                  <a:effectLst/>
                                  <a:latin typeface="Cambria Math" panose="02040503050406030204" pitchFamily="18" charset="0"/>
                                  <a:ea typeface="Cambria Math" panose="02040503050406030204" pitchFamily="18" charset="0"/>
                                </a:rPr>
                              </m:ctrlPr>
                            </m:sSubPr>
                            <m:e>
                              <m:r>
                                <a:rPr lang="en-US" altLang="zh-CN" sz="16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16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0</m:t>
                              </m:r>
                            </m:sub>
                          </m:sSub>
                        </m:den>
                      </m:f>
                    </m:oMath>
                  </m:oMathPara>
                </a14:m>
                <a:endParaRPr lang="zh-CN" altLang="en-US" sz="1600" dirty="0">
                  <a:solidFill>
                    <a:srgbClr val="C00000"/>
                  </a:solidFill>
                  <a:latin typeface="微软雅黑" pitchFamily="34" charset="-122"/>
                  <a:ea typeface="微软雅黑" pitchFamily="34" charset="-122"/>
                </a:endParaRPr>
              </a:p>
            </p:txBody>
          </p:sp>
        </mc:Choice>
        <mc:Fallback xmlns="">
          <p:sp>
            <p:nvSpPr>
              <p:cNvPr id="19" name="矩形 18"/>
              <p:cNvSpPr>
                <a:spLocks noRot="1" noChangeAspect="1" noMove="1" noResize="1" noEditPoints="1" noAdjustHandles="1" noChangeArrowheads="1" noChangeShapeType="1" noTextEdit="1"/>
              </p:cNvSpPr>
              <p:nvPr/>
            </p:nvSpPr>
            <p:spPr>
              <a:xfrm>
                <a:off x="7828650" y="4154609"/>
                <a:ext cx="457341" cy="578925"/>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矩形 19"/>
              <p:cNvSpPr/>
              <p:nvPr/>
            </p:nvSpPr>
            <p:spPr>
              <a:xfrm>
                <a:off x="5015071" y="5562891"/>
                <a:ext cx="463560" cy="338538"/>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600" i="1">
                          <a:solidFill>
                            <a:srgbClr val="C00000"/>
                          </a:solidFill>
                          <a:latin typeface="Times New Roman" panose="02020603050405020304" pitchFamily="18" charset="0"/>
                          <a:ea typeface="微软雅黑" panose="020B0503020204020204" pitchFamily="34" charset="-122"/>
                        </a:rPr>
                        <m:t>v</m:t>
                      </m:r>
                      <m:r>
                        <m:rPr>
                          <m:nor/>
                        </m:rPr>
                        <a:rPr lang="en-US" altLang="zh-CN" sz="1600" baseline="-25000">
                          <a:solidFill>
                            <a:srgbClr val="C00000"/>
                          </a:solidFill>
                          <a:latin typeface="Times New Roman" panose="02020603050405020304" pitchFamily="18" charset="0"/>
                          <a:ea typeface="微软雅黑" panose="020B0503020204020204" pitchFamily="34" charset="-122"/>
                        </a:rPr>
                        <m:t>0</m:t>
                      </m:r>
                      <m:r>
                        <m:rPr>
                          <m:nor/>
                        </m:rPr>
                        <a:rPr lang="en-US" altLang="zh-CN" sz="1600" i="1">
                          <a:solidFill>
                            <a:srgbClr val="C00000"/>
                          </a:solidFill>
                          <a:latin typeface="Times New Roman" panose="02020603050405020304" pitchFamily="18" charset="0"/>
                          <a:ea typeface="微软雅黑" panose="020B0503020204020204" pitchFamily="34" charset="-122"/>
                        </a:rPr>
                        <m:t>t</m:t>
                      </m:r>
                    </m:oMath>
                  </m:oMathPara>
                </a14:m>
                <a:endParaRPr lang="zh-CN" altLang="en-US" sz="1600" dirty="0">
                  <a:solidFill>
                    <a:srgbClr val="C00000"/>
                  </a:solidFill>
                  <a:latin typeface="微软雅黑" pitchFamily="34" charset="-122"/>
                  <a:ea typeface="微软雅黑" pitchFamily="34" charset="-122"/>
                </a:endParaRPr>
              </a:p>
            </p:txBody>
          </p:sp>
        </mc:Choice>
        <mc:Fallback xmlns="">
          <p:sp>
            <p:nvSpPr>
              <p:cNvPr id="20" name="矩形 19"/>
              <p:cNvSpPr>
                <a:spLocks noRot="1" noChangeAspect="1" noMove="1" noResize="1" noEditPoints="1" noAdjustHandles="1" noChangeArrowheads="1" noChangeShapeType="1" noTextEdit="1"/>
              </p:cNvSpPr>
              <p:nvPr/>
            </p:nvSpPr>
            <p:spPr>
              <a:xfrm>
                <a:off x="5015071" y="5562891"/>
                <a:ext cx="463560" cy="338538"/>
              </a:xfrm>
              <a:prstGeom prst="rect">
                <a:avLst/>
              </a:prstGeom>
              <a:blipFill rotWithShape="0">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矩形 20"/>
              <p:cNvSpPr/>
              <p:nvPr/>
            </p:nvSpPr>
            <p:spPr>
              <a:xfrm>
                <a:off x="4983565" y="6100872"/>
                <a:ext cx="622771" cy="553340"/>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1600" i="1">
                              <a:solidFill>
                                <a:srgbClr val="C00000"/>
                              </a:solidFill>
                              <a:latin typeface="Cambria Math" panose="02040503050406030204" pitchFamily="18" charset="0"/>
                              <a:ea typeface="Cambria Math" panose="02040503050406030204" pitchFamily="18" charset="0"/>
                            </a:rPr>
                          </m:ctrlPr>
                        </m:fPr>
                        <m:num>
                          <m:r>
                            <a:rPr lang="en-US" altLang="zh-CN" sz="16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1</m:t>
                          </m:r>
                        </m:num>
                        <m:den>
                          <m:r>
                            <a:rPr lang="en-US" altLang="zh-CN" sz="16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den>
                      </m:f>
                      <m:r>
                        <m:rPr>
                          <m:nor/>
                        </m:rPr>
                        <a:rPr lang="en-US" altLang="zh-CN" sz="1600" i="1">
                          <a:solidFill>
                            <a:srgbClr val="C00000"/>
                          </a:solidFill>
                          <a:effectLst/>
                          <a:latin typeface="Times New Roman" panose="02020603050405020304" pitchFamily="18" charset="0"/>
                          <a:ea typeface="微软雅黑" panose="020B0503020204020204" pitchFamily="34" charset="-122"/>
                        </a:rPr>
                        <m:t>gt</m:t>
                      </m:r>
                      <m:r>
                        <m:rPr>
                          <m:nor/>
                        </m:rPr>
                        <a:rPr lang="en-US" altLang="zh-CN" sz="1600" baseline="30000">
                          <a:solidFill>
                            <a:srgbClr val="C00000"/>
                          </a:solidFill>
                          <a:effectLst/>
                          <a:latin typeface="Times New Roman" panose="02020603050405020304" pitchFamily="18" charset="0"/>
                          <a:ea typeface="微软雅黑" panose="020B0503020204020204" pitchFamily="34" charset="-122"/>
                        </a:rPr>
                        <m:t>2</m:t>
                      </m:r>
                    </m:oMath>
                  </m:oMathPara>
                </a14:m>
                <a:endParaRPr lang="zh-CN" altLang="en-US" sz="1600" dirty="0">
                  <a:solidFill>
                    <a:srgbClr val="C00000"/>
                  </a:solidFill>
                  <a:latin typeface="微软雅黑" pitchFamily="34" charset="-122"/>
                  <a:ea typeface="微软雅黑" pitchFamily="34" charset="-122"/>
                </a:endParaRPr>
              </a:p>
            </p:txBody>
          </p:sp>
        </mc:Choice>
        <mc:Fallback xmlns="">
          <p:sp>
            <p:nvSpPr>
              <p:cNvPr id="21" name="矩形 20"/>
              <p:cNvSpPr>
                <a:spLocks noRot="1" noChangeAspect="1" noMove="1" noResize="1" noEditPoints="1" noAdjustHandles="1" noChangeArrowheads="1" noChangeShapeType="1" noTextEdit="1"/>
              </p:cNvSpPr>
              <p:nvPr/>
            </p:nvSpPr>
            <p:spPr>
              <a:xfrm>
                <a:off x="4983565" y="6100872"/>
                <a:ext cx="622771" cy="553340"/>
              </a:xfrm>
              <a:prstGeom prst="rect">
                <a:avLst/>
              </a:prstGeom>
              <a:blipFill rotWithShape="0">
                <a:blip r:embed="rId6"/>
                <a:stretch>
                  <a:fillRect/>
                </a:stretch>
              </a:blipFill>
            </p:spPr>
            <p:txBody>
              <a:bodyPr/>
              <a:lstStyle/>
              <a:p>
                <a:r>
                  <a:rPr lang="zh-CN" altLang="en-US">
                    <a:noFill/>
                  </a:rPr>
                  <a:t> </a:t>
                </a:r>
              </a:p>
            </p:txBody>
          </p:sp>
        </mc:Fallback>
      </mc:AlternateContent>
      <p:graphicFrame>
        <p:nvGraphicFramePr>
          <p:cNvPr id="23" name="对象 22"/>
          <p:cNvGraphicFramePr>
            <a:graphicFrameLocks noChangeAspect="1"/>
          </p:cNvGraphicFramePr>
          <p:nvPr>
            <p:extLst>
              <p:ext uri="{D42A27DB-BD31-4B8C-83A1-F6EECF244321}">
                <p14:modId xmlns:p14="http://schemas.microsoft.com/office/powerpoint/2010/main" val="2135322301"/>
              </p:ext>
            </p:extLst>
          </p:nvPr>
        </p:nvGraphicFramePr>
        <p:xfrm>
          <a:off x="7083443" y="5731869"/>
          <a:ext cx="996950" cy="300038"/>
        </p:xfrm>
        <a:graphic>
          <a:graphicData uri="http://schemas.openxmlformats.org/presentationml/2006/ole">
            <mc:AlternateContent xmlns:mc="http://schemas.openxmlformats.org/markup-compatibility/2006">
              <mc:Choice xmlns:v="urn:schemas-microsoft-com:vml" Requires="v">
                <p:oleObj spid="_x0000_s1035" name="文档" r:id="rId8" imgW="1013148" imgH="303964" progId="Word.Document.12">
                  <p:embed/>
                </p:oleObj>
              </mc:Choice>
              <mc:Fallback>
                <p:oleObj name="文档" r:id="rId8" imgW="1013148" imgH="303964" progId="Word.Document.12">
                  <p:embed/>
                  <p:pic>
                    <p:nvPicPr>
                      <p:cNvPr id="0" name=""/>
                      <p:cNvPicPr/>
                      <p:nvPr/>
                    </p:nvPicPr>
                    <p:blipFill>
                      <a:blip r:embed="rId9"/>
                      <a:stretch>
                        <a:fillRect/>
                      </a:stretch>
                    </p:blipFill>
                    <p:spPr>
                      <a:xfrm>
                        <a:off x="7083443" y="5731869"/>
                        <a:ext cx="996950" cy="30003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4" name="矩形 23"/>
              <p:cNvSpPr/>
              <p:nvPr/>
            </p:nvSpPr>
            <p:spPr>
              <a:xfrm>
                <a:off x="7675635" y="6021325"/>
                <a:ext cx="540248" cy="548404"/>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1500" i="1">
                              <a:solidFill>
                                <a:srgbClr val="C00000"/>
                              </a:solidFill>
                              <a:latin typeface="Cambria Math" panose="02040503050406030204" pitchFamily="18" charset="0"/>
                              <a:ea typeface="Cambria Math" panose="02040503050406030204" pitchFamily="18" charset="0"/>
                            </a:rPr>
                          </m:ctrlPr>
                        </m:fPr>
                        <m:num>
                          <m:r>
                            <a:rPr lang="en-US" altLang="zh-CN" sz="15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𝑔𝑡</m:t>
                          </m:r>
                        </m:num>
                        <m:den>
                          <m:r>
                            <a:rPr lang="en-US" altLang="zh-CN" sz="15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2</m:t>
                          </m:r>
                          <m:sSub>
                            <m:sSubPr>
                              <m:ctrlPr>
                                <a:rPr lang="zh-CN" altLang="zh-CN" sz="1500" i="1">
                                  <a:solidFill>
                                    <a:srgbClr val="C00000"/>
                                  </a:solidFill>
                                  <a:effectLst/>
                                  <a:latin typeface="Cambria Math" panose="02040503050406030204" pitchFamily="18" charset="0"/>
                                  <a:ea typeface="Cambria Math" panose="02040503050406030204" pitchFamily="18" charset="0"/>
                                </a:rPr>
                              </m:ctrlPr>
                            </m:sSubPr>
                            <m:e>
                              <m:r>
                                <a:rPr lang="en-US" altLang="zh-CN" sz="1500" i="1">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𝑣</m:t>
                              </m:r>
                            </m:e>
                            <m:sub>
                              <m:r>
                                <a:rPr lang="en-US" altLang="zh-CN" sz="150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0</m:t>
                              </m:r>
                            </m:sub>
                          </m:sSub>
                        </m:den>
                      </m:f>
                    </m:oMath>
                  </m:oMathPara>
                </a14:m>
                <a:endParaRPr lang="zh-CN" altLang="en-US" sz="1500" dirty="0">
                  <a:solidFill>
                    <a:srgbClr val="C00000"/>
                  </a:solidFill>
                  <a:latin typeface="微软雅黑" pitchFamily="34" charset="-122"/>
                  <a:ea typeface="微软雅黑" pitchFamily="34" charset="-122"/>
                </a:endParaRPr>
              </a:p>
            </p:txBody>
          </p:sp>
        </mc:Choice>
        <mc:Fallback xmlns="">
          <p:sp>
            <p:nvSpPr>
              <p:cNvPr id="24" name="矩形 23"/>
              <p:cNvSpPr>
                <a:spLocks noRot="1" noChangeAspect="1" noMove="1" noResize="1" noEditPoints="1" noAdjustHandles="1" noChangeArrowheads="1" noChangeShapeType="1" noTextEdit="1"/>
              </p:cNvSpPr>
              <p:nvPr/>
            </p:nvSpPr>
            <p:spPr>
              <a:xfrm>
                <a:off x="7675635" y="6021325"/>
                <a:ext cx="540248" cy="548404"/>
              </a:xfrm>
              <a:prstGeom prst="rect">
                <a:avLst/>
              </a:prstGeom>
              <a:blipFill rotWithShape="0">
                <a:blip r:embed="rId10"/>
                <a:stretch>
                  <a:fillRect/>
                </a:stretch>
              </a:blipFill>
            </p:spPr>
            <p:txBody>
              <a:bodyPr/>
              <a:lstStyle/>
              <a:p>
                <a:r>
                  <a:rPr lang="zh-CN" altLang="en-US">
                    <a:noFill/>
                  </a:rPr>
                  <a:t> </a:t>
                </a:r>
              </a:p>
            </p:txBody>
          </p:sp>
        </mc:Fallback>
      </mc:AlternateContent>
      <p:pic>
        <p:nvPicPr>
          <p:cNvPr id="25" name="图片 24"/>
          <p:cNvPicPr>
            <a:picLocks noChangeAspect="1"/>
          </p:cNvPicPr>
          <p:nvPr/>
        </p:nvPicPr>
        <p:blipFill>
          <a:blip r:embed="rId11">
            <a:clrChange>
              <a:clrFrom>
                <a:srgbClr val="FFFFFF"/>
              </a:clrFrom>
              <a:clrTo>
                <a:srgbClr val="FFFFFF">
                  <a:alpha val="0"/>
                </a:srgbClr>
              </a:clrTo>
            </a:clrChange>
          </a:blip>
          <a:stretch>
            <a:fillRect/>
          </a:stretch>
        </p:blipFill>
        <p:spPr>
          <a:xfrm>
            <a:off x="8455190" y="782543"/>
            <a:ext cx="3688772" cy="2091572"/>
          </a:xfrm>
          <a:prstGeom prst="rect">
            <a:avLst/>
          </a:prstGeom>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linds(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linds(horizont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blinds(horizontal)">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linds(horizontal)">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linds(horizontal)">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1263635" y="2658975"/>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810444" cy="272290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与斜面或圆弧面有关的平抛运动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在竖直放置的半球形容器的中心</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点分别以水平初速度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沿相反方向抛出两个小球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最终它们分别落在圆弧上的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互相垂直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与竖直方向成</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则两小球的初速度之比</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810444" cy="2722901"/>
              </a:xfrm>
              <a:prstGeom prst="rect">
                <a:avLst/>
              </a:prstGeom>
              <a:blipFill rotWithShape="0">
                <a:blip r:embed="rId2"/>
                <a:stretch>
                  <a:fillRect l="-671" r="-1652"/>
                </a:stretch>
              </a:blipFill>
            </p:spPr>
            <p:txBody>
              <a:bodyPr/>
              <a:lstStyle/>
              <a:p>
                <a:r>
                  <a:rPr lang="zh-CN" altLang="en-US">
                    <a:noFill/>
                  </a:rPr>
                  <a:t> </a:t>
                </a:r>
              </a:p>
            </p:txBody>
          </p:sp>
        </mc:Fallback>
      </mc:AlternateContent>
      <p:pic>
        <p:nvPicPr>
          <p:cNvPr id="4" name="image2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3645027"/>
            <a:ext cx="2587625" cy="17907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04811" y="3245814"/>
                <a:ext cx="8066692" cy="128827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04811" y="3245814"/>
                <a:ext cx="8066692" cy="1288277"/>
              </a:xfrm>
              <a:prstGeom prst="rect">
                <a:avLst/>
              </a:prstGeom>
              <a:blipFill rotWithShape="0">
                <a:blip r:embed="rId4"/>
                <a:stretch>
                  <a:fillRect l="-982" b="-896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734620" y="836676"/>
                <a:ext cx="6580662" cy="4089685"/>
              </a:xfrm>
              <a:prstGeom prst="rect">
                <a:avLst/>
              </a:prstGeom>
            </p:spPr>
            <p:txBody>
              <a:bodyPr wrap="square" lIns="121898" tIns="60948" rIns="121898" bIns="60948">
                <a:spAutoFit/>
              </a:bodyPr>
              <a:lstStyle/>
              <a:p>
                <a:pPr>
                  <a:lnSpc>
                    <a:spcPct val="16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两小球被抛出后都做平抛运动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设容器的半径为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两小球运动的时间分别为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6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对</a:t>
                </a:r>
                <a:r>
                  <a:rPr lang="zh-CN" altLang="zh-CN" sz="2600" b="1">
                    <a:latin typeface="Times New Roman" panose="02020603050405020304" pitchFamily="18" charset="0"/>
                    <a:cs typeface="Times New Roman" panose="02020603050405020304" pitchFamily="18" charset="0"/>
                  </a:rPr>
                  <a:t>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734620" y="836676"/>
                <a:ext cx="6580662" cy="4089685"/>
              </a:xfrm>
              <a:prstGeom prst="rect">
                <a:avLst/>
              </a:prstGeom>
              <a:blipFill rotWithShape="0">
                <a:blip r:embed="rId2"/>
                <a:stretch>
                  <a:fillRect l="-1205"/>
                </a:stretch>
              </a:blipFill>
            </p:spPr>
            <p:txBody>
              <a:bodyPr/>
              <a:lstStyle/>
              <a:p>
                <a:r>
                  <a:rPr lang="zh-CN" altLang="en-US">
                    <a:noFill/>
                  </a:rPr>
                  <a:t> </a:t>
                </a:r>
              </a:p>
            </p:txBody>
          </p:sp>
        </mc:Fallback>
      </mc:AlternateContent>
      <p:pic>
        <p:nvPicPr>
          <p:cNvPr id="3" name="image2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836676"/>
            <a:ext cx="2587625" cy="17907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026967" y="3863393"/>
            <a:ext cx="737747" cy="430740"/>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327863" y="629665"/>
            <a:ext cx="8066692" cy="3724072"/>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广东东莞高三期中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的斜面上某点先后将同一小球以不同的初速度水平抛出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小球均落在斜面上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当抛出的速度为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从抛出至落到斜面的运动时间为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离斜面的最远距离为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小球到达斜面时速度方向与斜面的夹角为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当抛出速度为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从抛出至落到斜面的运动时间为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位移大小为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离斜面的最远距离为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小球到达斜面时速度方向与斜面的夹角为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则下列关系式正确的是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1268730"/>
            <a:ext cx="3021965" cy="2609850"/>
          </a:xfrm>
          <a:prstGeom prst="rect">
            <a:avLst/>
          </a:prstGeom>
          <a:solidFill>
            <a:scrgbClr r="0" g="0" b="0">
              <a:alpha val="0"/>
            </a:scrgbClr>
          </a:solidFill>
          <a:ln>
            <a:noFill/>
          </a:ln>
        </p:spPr>
      </p:pic>
      <p:sp>
        <p:nvSpPr>
          <p:cNvPr id="5" name="矩形 4"/>
          <p:cNvSpPr/>
          <p:nvPr/>
        </p:nvSpPr>
        <p:spPr>
          <a:xfrm>
            <a:off x="620838" y="4293108"/>
            <a:ext cx="8066692"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92875" y="754788"/>
                <a:ext cx="7962601" cy="539912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由平抛运动规律可知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速度方向与水平方向的夹角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位移方向相同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则速度方向与斜面的夹角相同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初速度变为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倍时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则时间变为原来的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垂直斜面方向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则离斜面的最远距离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倍时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则离斜面的最远距离变为原来的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初速度变为原来的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倍时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位移变为原来的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92875" y="754788"/>
                <a:ext cx="7962601" cy="5399125"/>
              </a:xfrm>
              <a:prstGeom prst="rect">
                <a:avLst/>
              </a:prstGeom>
              <a:blipFill rotWithShape="0">
                <a:blip r:embed="rId2"/>
                <a:stretch>
                  <a:fillRect l="-995" r="-995" b="-4176"/>
                </a:stretch>
              </a:blipFill>
            </p:spPr>
            <p:txBody>
              <a:bodyPr/>
              <a:lstStyle/>
              <a:p>
                <a:r>
                  <a:rPr lang="zh-CN" altLang="en-US">
                    <a:noFill/>
                  </a:rPr>
                  <a:t> </a:t>
                </a:r>
              </a:p>
            </p:txBody>
          </p:sp>
        </mc:Fallback>
      </mc:AlternateContent>
      <p:pic>
        <p:nvPicPr>
          <p:cNvPr id="3" name="image22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19150"/>
            <a:ext cx="302196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735828" y="2653306"/>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629665"/>
                <a:ext cx="11401142" cy="2565358"/>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斜抛运动</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江西五市九校联考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铅球的运动可简化为如图所示的模型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铅球抛出时离地的高度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=1.928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铅球落地点到抛出点的水平距离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铅球抛出时的速度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和水平方向的夹角</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已知铅球的质量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𝟔𝟏𝟒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629665"/>
                <a:ext cx="11401142" cy="2565358"/>
              </a:xfrm>
              <a:prstGeom prst="rect">
                <a:avLst/>
              </a:prstGeom>
              <a:blipFill rotWithShape="0">
                <a:blip r:embed="rId2"/>
                <a:stretch>
                  <a:fillRect l="-695" t="-2138" b="-4276"/>
                </a:stretch>
              </a:blipFill>
            </p:spPr>
            <p:txBody>
              <a:bodyPr/>
              <a:lstStyle/>
              <a:p>
                <a:r>
                  <a:rPr lang="zh-CN" altLang="en-US">
                    <a:noFill/>
                  </a:rPr>
                  <a:t> </a:t>
                </a:r>
              </a:p>
            </p:txBody>
          </p:sp>
        </mc:Fallback>
      </mc:AlternateContent>
      <p:pic>
        <p:nvPicPr>
          <p:cNvPr id="4" name="image2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3429000"/>
            <a:ext cx="2587625" cy="2436495"/>
          </a:xfrm>
          <a:prstGeom prst="rect">
            <a:avLst/>
          </a:prstGeom>
          <a:solidFill>
            <a:scrgbClr r="0" g="0" b="0">
              <a:alpha val="0"/>
            </a:scrgbClr>
          </a:solidFill>
          <a:ln>
            <a:noFill/>
          </a:ln>
        </p:spPr>
      </p:pic>
      <p:sp>
        <p:nvSpPr>
          <p:cNvPr id="5" name="矩形 4"/>
          <p:cNvSpPr/>
          <p:nvPr/>
        </p:nvSpPr>
        <p:spPr>
          <a:xfrm>
            <a:off x="385309" y="3239939"/>
            <a:ext cx="7787134"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铅球运动到最高点时速度为零</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铅球抛出时的速度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13.59</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铅球在空中运动的时间约为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铅球落地前任意相等时间内速度的变化量不相等</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13890" y="653489"/>
                <a:ext cx="8758861" cy="392316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铅球的运动可以看成斜上抛运动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在空中运动时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仅受重力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即做匀变速曲线运动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落地前任意相等时间内速度的变化量相等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将铅球的运动分解为水平方向的匀速直线运动和竖直方向的竖直上抛运动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在最高点时仅有水平方向的初速度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≈13.59</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13890" y="653489"/>
                <a:ext cx="8758861" cy="3923166"/>
              </a:xfrm>
              <a:prstGeom prst="rect">
                <a:avLst/>
              </a:prstGeom>
              <a:blipFill rotWithShape="0">
                <a:blip r:embed="rId2"/>
                <a:stretch>
                  <a:fillRect l="-905" r="-487" b="-2795"/>
                </a:stretch>
              </a:blipFill>
            </p:spPr>
            <p:txBody>
              <a:bodyPr/>
              <a:lstStyle/>
              <a:p>
                <a:r>
                  <a:rPr lang="zh-CN" altLang="en-US">
                    <a:noFill/>
                  </a:rPr>
                  <a:t> </a:t>
                </a:r>
              </a:p>
            </p:txBody>
          </p:sp>
        </mc:Fallback>
      </mc:AlternateContent>
      <p:pic>
        <p:nvPicPr>
          <p:cNvPr id="3" name="image2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36676"/>
            <a:ext cx="258762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586523" y="1997246"/>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广东阳江月考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如图甲所示为某运动员正在投篮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若运动员在某次比赛中两次跳起投篮时投球点和篮筐正好在同一水平面上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篮球运动的轨迹如图乙中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6658" y="2936748"/>
            <a:ext cx="5175250" cy="2436495"/>
          </a:xfrm>
          <a:prstGeom prst="rect">
            <a:avLst/>
          </a:prstGeom>
          <a:solidFill>
            <a:scrgbClr r="0" g="0" b="0">
              <a:alpha val="0"/>
            </a:scrgbClr>
          </a:solidFill>
          <a:ln>
            <a:noFill/>
          </a:ln>
        </p:spPr>
      </p:pic>
      <p:sp>
        <p:nvSpPr>
          <p:cNvPr id="5" name="矩形 4"/>
          <p:cNvSpPr/>
          <p:nvPr/>
        </p:nvSpPr>
        <p:spPr>
          <a:xfrm>
            <a:off x="585547" y="2438073"/>
            <a:ext cx="5509659"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运动的时间更长</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的加速度更小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抛出的初速度一定更大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最高点时速度更大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242459"/>
                <a:ext cx="11658044" cy="2796382"/>
              </a:xfrm>
              <a:prstGeom prst="rect">
                <a:avLst/>
              </a:prstGeom>
            </p:spPr>
            <p:txBody>
              <a:bodyPr wrap="square" lIns="121898" tIns="60948" rIns="121898" bIns="60948">
                <a:spAutoFit/>
              </a:bodyPr>
              <a:lstStyle/>
              <a:p>
                <a:pPr>
                  <a:spcAft>
                    <a:spcPts val="0"/>
                  </a:spcAft>
                  <a:tabLst>
                    <a:tab pos="3870960" algn="l"/>
                  </a:tabLst>
                </a:pPr>
                <a:r>
                  <a:rPr lang="zh-CN" altLang="zh-CN" sz="20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0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000" b="1">
                    <a:latin typeface="Times New Roman" panose="02020603050405020304" pitchFamily="18" charset="0"/>
                    <a:cs typeface="Times New Roman" panose="02020603050405020304" pitchFamily="18" charset="0"/>
                  </a:rPr>
                  <a:t>斜抛运动从抛出点到最高点过程</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由逆向思维法可知</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该过程可看成反向的平抛运动</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0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可知高度</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000" b="1">
                    <a:latin typeface="Times New Roman" panose="02020603050405020304" pitchFamily="18" charset="0"/>
                    <a:cs typeface="Times New Roman" panose="02020603050405020304" pitchFamily="18" charset="0"/>
                  </a:rPr>
                  <a:t>越大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时间</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000" b="1">
                    <a:latin typeface="Times New Roman" panose="02020603050405020304" pitchFamily="18" charset="0"/>
                    <a:cs typeface="Times New Roman" panose="02020603050405020304" pitchFamily="18" charset="0"/>
                  </a:rPr>
                  <a:t>越长</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由题图乙可知轨迹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的高度更大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根据对称性可知轨迹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运动的时间更长</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000" b="1">
                    <a:latin typeface="Times New Roman" panose="02020603050405020304" pitchFamily="18" charset="0"/>
                    <a:cs typeface="Times New Roman" panose="02020603050405020304" pitchFamily="18" charset="0"/>
                  </a:rPr>
                  <a:t>错误</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篮球在空中只受重力作用</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所以轨迹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000" b="1">
                    <a:latin typeface="Times New Roman" panose="02020603050405020304" pitchFamily="18" charset="0"/>
                    <a:cs typeface="Times New Roman" panose="02020603050405020304" pitchFamily="18" charset="0"/>
                  </a:rPr>
                  <a:t>和轨迹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的加速度均为重力加速度</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000" b="1">
                    <a:latin typeface="Times New Roman" panose="02020603050405020304" pitchFamily="18" charset="0"/>
                    <a:cs typeface="Times New Roman" panose="02020603050405020304" pitchFamily="18" charset="0"/>
                  </a:rPr>
                  <a:t>错误</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篮球水平方向做匀速直线运动</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则有</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0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由于轨迹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000" b="1">
                    <a:latin typeface="Times New Roman" panose="02020603050405020304" pitchFamily="18" charset="0"/>
                    <a:cs typeface="Times New Roman" panose="02020603050405020304" pitchFamily="18" charset="0"/>
                  </a:rPr>
                  <a:t>运动的水平位移大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运动时间更短</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000" b="1">
                    <a:latin typeface="Times New Roman" panose="02020603050405020304" pitchFamily="18" charset="0"/>
                    <a:cs typeface="Times New Roman" panose="02020603050405020304" pitchFamily="18" charset="0"/>
                  </a:rPr>
                  <a:t>的水平分速度更大</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a:t>
                </a:r>
                <a:r>
                  <a:rPr lang="en-US" altLang="zh-CN"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0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𝒈𝒉</m:t>
                        </m:r>
                      </m:e>
                    </m:rad>
                  </m:oMath>
                </a14:m>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由于轨迹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的高度大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可知轨迹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抛出时的竖直分速度更大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又轨迹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抛出时的水平分速度更小</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根据</a:t>
                </a:r>
                <a:r>
                  <a:rPr lang="en-US" altLang="zh-CN"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0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0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zh-CN" altLang="zh-CN" sz="2000" b="1">
                    <a:latin typeface="Times New Roman" panose="02020603050405020304" pitchFamily="18" charset="0"/>
                    <a:cs typeface="Times New Roman" panose="02020603050405020304" pitchFamily="18" charset="0"/>
                  </a:rPr>
                  <a:t>可知</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cs typeface="Times New Roman" panose="02020603050405020304" pitchFamily="18" charset="0"/>
                  </a:rPr>
                  <a:t>抛出的初速度不一定更大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000" b="1">
                    <a:latin typeface="Times New Roman" panose="02020603050405020304" pitchFamily="18" charset="0"/>
                    <a:cs typeface="Times New Roman" panose="02020603050405020304" pitchFamily="18" charset="0"/>
                  </a:rPr>
                  <a:t>错误</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在轨迹最高点篮球竖直速度为零</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此时速度为水平分速度</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所以轨迹</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000" b="1">
                    <a:latin typeface="Times New Roman" panose="02020603050405020304" pitchFamily="18" charset="0"/>
                    <a:cs typeface="Times New Roman" panose="02020603050405020304" pitchFamily="18" charset="0"/>
                  </a:rPr>
                  <a:t>最高点时速度更大</a:t>
                </a:r>
                <a:r>
                  <a:rPr lang="en-US" alt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000" b="1">
                    <a:latin typeface="Times New Roman" panose="02020603050405020304" pitchFamily="18" charset="0"/>
                    <a:cs typeface="Times New Roman" panose="02020603050405020304" pitchFamily="18" charset="0"/>
                  </a:rPr>
                  <a:t>故</a:t>
                </a:r>
                <a:r>
                  <a:rPr lang="en-US" altLang="zh-CN" sz="20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000" b="1">
                    <a:latin typeface="Times New Roman" panose="02020603050405020304" pitchFamily="18" charset="0"/>
                    <a:cs typeface="Times New Roman" panose="02020603050405020304" pitchFamily="18" charset="0"/>
                  </a:rPr>
                  <a:t>正确</a:t>
                </a:r>
                <a:r>
                  <a:rPr lang="zh-CN" alt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242459"/>
                <a:ext cx="11658044" cy="2796382"/>
              </a:xfrm>
              <a:prstGeom prst="rect">
                <a:avLst/>
              </a:prstGeom>
              <a:blipFill rotWithShape="0">
                <a:blip r:embed="rId2"/>
                <a:stretch>
                  <a:fillRect l="-314" r="-1308" b="-2179"/>
                </a:stretch>
              </a:blipFill>
            </p:spPr>
            <p:txBody>
              <a:bodyPr/>
              <a:lstStyle/>
              <a:p>
                <a:r>
                  <a:rPr lang="zh-CN" altLang="en-US">
                    <a:noFill/>
                  </a:rPr>
                  <a:t> </a:t>
                </a:r>
              </a:p>
            </p:txBody>
          </p:sp>
        </mc:Fallback>
      </mc:AlternateContent>
      <p:pic>
        <p:nvPicPr>
          <p:cNvPr id="3" name="image22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8624" y="647945"/>
            <a:ext cx="5175250"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721827" y="3091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2923853"/>
          </a:xfrm>
          <a:prstGeom prst="rect">
            <a:avLst/>
          </a:prstGeom>
        </p:spPr>
        <p:txBody>
          <a:bodyPr wrap="square" lIns="121898" tIns="60948" rIns="121898" bIns="60948">
            <a:spAutoFit/>
          </a:bodyPr>
          <a:lstStyle/>
          <a:p>
            <a:pPr marL="355600" indent="-355600" algn="ct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湖北襄阳模拟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将小球甲、乙先后水平抛出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小球甲、乙将会在空中的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点相遇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相遇时两小球的速度方向相互垂直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已知小球甲的抛出点到水平地面的高度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比小球乙的抛出点到水平地面的高度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小球甲、乙的抛出点水平距离为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小球甲、乙抛出时的速度大小均为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小球可看成质点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0360" y="3692779"/>
            <a:ext cx="3457575" cy="2328545"/>
          </a:xfrm>
          <a:prstGeom prst="rect">
            <a:avLst/>
          </a:prstGeom>
          <a:solidFill>
            <a:scrgbClr r="0" g="0" b="0">
              <a:alpha val="0"/>
            </a:scrgbClr>
          </a:solidFill>
          <a:ln>
            <a:noFill/>
          </a:ln>
        </p:spPr>
      </p:pic>
      <p:sp>
        <p:nvSpPr>
          <p:cNvPr id="5" name="矩形 4"/>
          <p:cNvSpPr/>
          <p:nvPr/>
        </p:nvSpPr>
        <p:spPr>
          <a:xfrm>
            <a:off x="451208" y="3645027"/>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小球甲、乙在相遇前运动的时间之和为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小球甲、乙在相遇时速度偏转角相同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小球甲在相遇前运动的时间为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小球甲、乙抛出点的高度差为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18.75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807537" y="735377"/>
                <a:ext cx="6583832" cy="5310917"/>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设小球甲、乙从抛出到相遇运动的时间分别为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点相遇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则在水平方向上有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在相遇时两小球的速度方向相互垂直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设小球甲落在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点时速度与竖直方向的夹角为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作出速度分解图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小球甲、乙在相遇时速度偏转角不相同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根据几何关系可得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且甲球下落的高度大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可得小球甲、乙抛出点的高度差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=18.75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807537" y="735377"/>
                <a:ext cx="6583832" cy="5310917"/>
              </a:xfrm>
              <a:prstGeom prst="rect">
                <a:avLst/>
              </a:prstGeom>
              <a:blipFill rotWithShape="0">
                <a:blip r:embed="rId2"/>
                <a:stretch>
                  <a:fillRect l="-1204" t="-1033" r="-2037" b="-115"/>
                </a:stretch>
              </a:blipFill>
            </p:spPr>
            <p:txBody>
              <a:bodyPr/>
              <a:lstStyle/>
              <a:p>
                <a:r>
                  <a:rPr lang="zh-CN" altLang="en-US">
                    <a:noFill/>
                  </a:rPr>
                  <a:t> </a:t>
                </a:r>
              </a:p>
            </p:txBody>
          </p:sp>
        </mc:Fallback>
      </mc:AlternateContent>
      <p:pic>
        <p:nvPicPr>
          <p:cNvPr id="5" name="image2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1052703"/>
            <a:ext cx="3457575"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311233" y="770777"/>
            <a:ext cx="1210560"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斜向上方</a:t>
            </a:r>
            <a:endParaRPr lang="zh-CN" altLang="en-US" sz="2000" dirty="0">
              <a:solidFill>
                <a:srgbClr val="C00000"/>
              </a:solidFill>
              <a:latin typeface="微软雅黑" pitchFamily="34" charset="-122"/>
              <a:ea typeface="微软雅黑" pitchFamily="34" charset="-122"/>
            </a:endParaRPr>
          </a:p>
        </p:txBody>
      </p:sp>
      <p:sp>
        <p:nvSpPr>
          <p:cNvPr id="5" name="矩形 4"/>
          <p:cNvSpPr/>
          <p:nvPr/>
        </p:nvSpPr>
        <p:spPr>
          <a:xfrm>
            <a:off x="355660" y="825690"/>
            <a:ext cx="98695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08921" y="777555"/>
            <a:ext cx="8911912" cy="4811715"/>
          </a:xfrm>
          <a:prstGeom prst="rect">
            <a:avLst/>
          </a:prstGeom>
        </p:spPr>
      </p:pic>
      <p:sp>
        <p:nvSpPr>
          <p:cNvPr id="6" name="矩形 5"/>
          <p:cNvSpPr/>
          <p:nvPr/>
        </p:nvSpPr>
        <p:spPr>
          <a:xfrm>
            <a:off x="4260146" y="1118603"/>
            <a:ext cx="69759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重力</a:t>
            </a:r>
            <a:endParaRPr lang="zh-CN" altLang="en-US" sz="2000" dirty="0">
              <a:solidFill>
                <a:srgbClr val="C00000"/>
              </a:solidFill>
              <a:latin typeface="微软雅黑" pitchFamily="34" charset="-122"/>
              <a:ea typeface="微软雅黑" pitchFamily="34" charset="-122"/>
            </a:endParaRPr>
          </a:p>
        </p:txBody>
      </p:sp>
      <p:sp>
        <p:nvSpPr>
          <p:cNvPr id="7" name="矩形 6"/>
          <p:cNvSpPr/>
          <p:nvPr/>
        </p:nvSpPr>
        <p:spPr>
          <a:xfrm>
            <a:off x="7213945" y="1732745"/>
            <a:ext cx="95407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匀变速</a:t>
            </a:r>
            <a:endParaRPr lang="zh-CN" altLang="en-US" sz="2000" dirty="0">
              <a:solidFill>
                <a:srgbClr val="C00000"/>
              </a:solidFill>
              <a:latin typeface="微软雅黑" pitchFamily="34" charset="-122"/>
              <a:ea typeface="微软雅黑" pitchFamily="34" charset="-122"/>
            </a:endParaRPr>
          </a:p>
        </p:txBody>
      </p:sp>
      <p:sp>
        <p:nvSpPr>
          <p:cNvPr id="8" name="矩形 7"/>
          <p:cNvSpPr/>
          <p:nvPr/>
        </p:nvSpPr>
        <p:spPr>
          <a:xfrm>
            <a:off x="4366990" y="2132838"/>
            <a:ext cx="954079" cy="400093"/>
          </a:xfrm>
          <a:prstGeom prst="rect">
            <a:avLst/>
          </a:prstGeom>
        </p:spPr>
        <p:txBody>
          <a:bodyPr wrap="none" lIns="91426" tIns="45712" rIns="91426" bIns="45712">
            <a:spAutoFit/>
          </a:bodyPr>
          <a:lstStyle/>
          <a:p>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抛物线</a:t>
            </a:r>
            <a:endParaRPr lang="zh-CN" altLang="en-US" sz="2000" dirty="0">
              <a:solidFill>
                <a:srgbClr val="C00000"/>
              </a:solidFill>
              <a:latin typeface="微软雅黑" pitchFamily="34" charset="-122"/>
              <a:ea typeface="微软雅黑" pitchFamily="34" charset="-122"/>
            </a:endParaRPr>
          </a:p>
        </p:txBody>
      </p:sp>
      <p:sp>
        <p:nvSpPr>
          <p:cNvPr id="9" name="矩形 8"/>
          <p:cNvSpPr/>
          <p:nvPr/>
        </p:nvSpPr>
        <p:spPr>
          <a:xfrm>
            <a:off x="5789208" y="3206330"/>
            <a:ext cx="1172087" cy="400093"/>
          </a:xfrm>
          <a:prstGeom prst="rect">
            <a:avLst/>
          </a:prstGeom>
        </p:spPr>
        <p:txBody>
          <a:bodyPr wrap="none" lIns="91426" tIns="45712" rIns="91426" bIns="45712">
            <a:spAutoFit/>
          </a:bodyPr>
          <a:lstStyle/>
          <a:p>
            <a:r>
              <a:rPr lang="en-US" altLang="zh-CN" sz="2000" i="1">
                <a:solidFill>
                  <a:srgbClr val="C00000"/>
                </a:solidFill>
                <a:latin typeface="Times New Roman" panose="02020603050405020304" pitchFamily="18" charset="0"/>
                <a:ea typeface="微软雅黑" panose="020B0503020204020204" pitchFamily="34" charset="-122"/>
              </a:rPr>
              <a:t>v</a:t>
            </a:r>
            <a:r>
              <a:rPr lang="en-US" altLang="zh-CN" sz="2000" baseline="-25000">
                <a:solidFill>
                  <a:srgbClr val="C00000"/>
                </a:solidFill>
                <a:latin typeface="Times New Roman" panose="02020603050405020304" pitchFamily="18" charset="0"/>
                <a:ea typeface="微软雅黑" panose="020B0503020204020204" pitchFamily="34" charset="-122"/>
              </a:rPr>
              <a:t>0</a:t>
            </a:r>
            <a:r>
              <a:rPr lang="en-US" altLang="zh-CN" sz="2000">
                <a:solidFill>
                  <a:srgbClr val="C00000"/>
                </a:solidFill>
                <a:latin typeface="Times New Roman" panose="02020603050405020304" pitchFamily="18" charset="0"/>
                <a:ea typeface="微软雅黑" panose="020B0503020204020204" pitchFamily="34" charset="-122"/>
              </a:rPr>
              <a:t>cos </a:t>
            </a:r>
            <a:r>
              <a:rPr lang="en-US" altLang="zh-CN" sz="2000" i="1">
                <a:solidFill>
                  <a:srgbClr val="C00000"/>
                </a:solidFill>
                <a:latin typeface="Times New Roman" panose="02020603050405020304" pitchFamily="18" charset="0"/>
                <a:ea typeface="微软雅黑" panose="020B0503020204020204" pitchFamily="34" charset="-122"/>
              </a:rPr>
              <a:t>θ</a:t>
            </a:r>
            <a:r>
              <a:rPr lang="zh-CN"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en-US" sz="2000" dirty="0">
              <a:solidFill>
                <a:srgbClr val="C00000"/>
              </a:solidFill>
              <a:latin typeface="微软雅黑" pitchFamily="34" charset="-122"/>
              <a:ea typeface="微软雅黑" pitchFamily="34" charset="-122"/>
            </a:endParaRPr>
          </a:p>
        </p:txBody>
      </p:sp>
      <p:sp>
        <p:nvSpPr>
          <p:cNvPr id="10" name="矩形 9"/>
          <p:cNvSpPr/>
          <p:nvPr/>
        </p:nvSpPr>
        <p:spPr>
          <a:xfrm>
            <a:off x="5731392" y="4643274"/>
            <a:ext cx="1156057" cy="400093"/>
          </a:xfrm>
          <a:prstGeom prst="rect">
            <a:avLst/>
          </a:prstGeom>
        </p:spPr>
        <p:txBody>
          <a:bodyPr wrap="none" lIns="91426" tIns="45712" rIns="91426" bIns="45712">
            <a:spAutoFit/>
          </a:bodyPr>
          <a:lstStyle/>
          <a:p>
            <a:pPr>
              <a:spcAft>
                <a:spcPts val="0"/>
              </a:spcAft>
            </a:pPr>
            <a:r>
              <a:rPr lang="en-US" altLang="zh-CN" sz="20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000" baseline="-25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sin </a:t>
            </a:r>
            <a:r>
              <a:rPr lang="en-US" altLang="zh-CN" sz="20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gt</a:t>
            </a:r>
            <a:endParaRPr lang="zh-CN" altLang="zh-CN" sz="10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34226" y="620649"/>
            <a:ext cx="8873361" cy="352070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广东河源高三月考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在播种季节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农民经常采用抛秧的方式种植水稻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某次抛秧时农民将秧苗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点以大小为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、方向与水平面成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角的速度抛出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秧苗落在水平水田上的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两点的水平距离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37°=0.6</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37°=0.8</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970153"/>
            <a:ext cx="2939415" cy="2242820"/>
          </a:xfrm>
          <a:prstGeom prst="rect">
            <a:avLst/>
          </a:prstGeom>
          <a:solidFill>
            <a:scrgbClr r="0" g="0" b="0">
              <a:alpha val="0"/>
            </a:scrgbClr>
          </a:solidFill>
          <a:ln>
            <a:noFill/>
          </a:ln>
        </p:spPr>
      </p:pic>
      <p:sp>
        <p:nvSpPr>
          <p:cNvPr id="5" name="矩形 4"/>
          <p:cNvSpPr/>
          <p:nvPr/>
        </p:nvSpPr>
        <p:spPr>
          <a:xfrm>
            <a:off x="423912" y="4293108"/>
            <a:ext cx="8066692"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秧苗在空中的运动时间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两点间的竖直高度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秧苗落到水田前瞬间速度的大小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50492" y="694433"/>
                <a:ext cx="8758861" cy="4886250"/>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秧苗在水平方向做匀速直线运动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则秧苗在空中运动的时间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取竖直向上为正方向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秧苗的竖直初速度</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在竖直方向的位移</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两点间的竖直高度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50492" y="694433"/>
                <a:ext cx="8758861" cy="4886250"/>
              </a:xfrm>
              <a:prstGeom prst="rect">
                <a:avLst/>
              </a:prstGeom>
              <a:blipFill rotWithShape="0">
                <a:blip r:embed="rId2"/>
                <a:stretch>
                  <a:fillRect l="-905" b="-1998"/>
                </a:stretch>
              </a:blipFill>
            </p:spPr>
            <p:txBody>
              <a:bodyPr/>
              <a:lstStyle/>
              <a:p>
                <a:r>
                  <a:rPr lang="zh-CN" altLang="en-US">
                    <a:noFill/>
                  </a:rPr>
                  <a:t> </a:t>
                </a:r>
              </a:p>
            </p:txBody>
          </p:sp>
        </mc:Fallback>
      </mc:AlternateContent>
      <p:pic>
        <p:nvPicPr>
          <p:cNvPr id="4" name="image2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754126"/>
            <a:ext cx="2939415" cy="22428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50492" y="694433"/>
                <a:ext cx="8758861" cy="304311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秧苗落入水田时竖直方向的速度为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即竖直方向速度大小为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则秧苗落到水田前瞬间速度大小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50492" y="694433"/>
                <a:ext cx="8758861" cy="3043117"/>
              </a:xfrm>
              <a:prstGeom prst="rect">
                <a:avLst/>
              </a:prstGeom>
              <a:blipFill rotWithShape="0">
                <a:blip r:embed="rId2"/>
                <a:stretch>
                  <a:fillRect l="-905"/>
                </a:stretch>
              </a:blipFill>
            </p:spPr>
            <p:txBody>
              <a:bodyPr/>
              <a:lstStyle/>
              <a:p>
                <a:r>
                  <a:rPr lang="zh-CN" altLang="en-US">
                    <a:noFill/>
                  </a:rPr>
                  <a:t> </a:t>
                </a:r>
              </a:p>
            </p:txBody>
          </p:sp>
        </mc:Fallback>
      </mc:AlternateContent>
      <p:pic>
        <p:nvPicPr>
          <p:cNvPr id="4" name="image23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754126"/>
            <a:ext cx="2939415" cy="2242820"/>
          </a:xfrm>
          <a:prstGeom prst="rect">
            <a:avLst/>
          </a:prstGeom>
          <a:solidFill>
            <a:scrgbClr r="0" g="0" b="0">
              <a:alpha val="0"/>
            </a:scrgbClr>
          </a:solidFill>
          <a:ln>
            <a:noFill/>
          </a:ln>
        </p:spPr>
      </p:pic>
    </p:spTree>
    <p:extLst>
      <p:ext uri="{BB962C8B-B14F-4D97-AF65-F5344CB8AC3E}">
        <p14:creationId xmlns:p14="http://schemas.microsoft.com/office/powerpoint/2010/main" val="7249298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11095165" y="130212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7175341" y="304899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351701" y="1296775"/>
            <a:ext cx="11658044" cy="365988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做平抛运动的物体的速度方向时刻在变化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加速度方向也时刻在变化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做平抛运动的物体的初速度越大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水平位移越大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做平抛运动的物体的初速度越大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在空中飞行时间越长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平抛运动和斜抛运动都是匀变速曲线运动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做平抛运动的物体在任意相等的时间内速度的变化量是相同的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做平抛运动的物体在相等时间内速度大小变化相同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8080393" y="196384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9150922" y="2564892"/>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10189514" y="3639814"/>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8584729" y="429310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P spid="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54556" y="2010894"/>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在水平路面上骑摩托车的人遇到一个壕沟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其尺寸如图所示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摩托车后轮离开地面后失去动力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若摩托车刚好可以安全落到壕沟对面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则摩托车刚离开地面时的速度为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2632456"/>
            <a:ext cx="2587625" cy="1444625"/>
          </a:xfrm>
          <a:prstGeom prst="rect">
            <a:avLst/>
          </a:prstGeom>
          <a:solidFill>
            <a:scrgbClr r="0" g="0" b="0">
              <a:alpha val="0"/>
            </a:scrgbClr>
          </a:solidFill>
          <a:ln>
            <a:noFill/>
          </a:ln>
        </p:spPr>
      </p:pic>
      <p:sp>
        <p:nvSpPr>
          <p:cNvPr id="5" name="矩形 4"/>
          <p:cNvSpPr/>
          <p:nvPr/>
        </p:nvSpPr>
        <p:spPr>
          <a:xfrm>
            <a:off x="259015" y="4334399"/>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	D.20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620649"/>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球场上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运动员多次从同一高度以不同的水平速度击出网球</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若网球均落在水平地面上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每次网球在空中运动的时间相同吗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落地速度相同吗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89814" y="2132838"/>
            <a:ext cx="5010785" cy="1077595"/>
          </a:xfrm>
          <a:prstGeom prst="rect">
            <a:avLst/>
          </a:prstGeom>
          <a:solidFill>
            <a:scrgbClr r="0" g="0" b="0">
              <a:alpha val="0"/>
            </a:scrgbClr>
          </a:solidFill>
          <a:ln>
            <a:noFill/>
          </a:ln>
        </p:spPr>
      </p:pic>
      <p:sp>
        <p:nvSpPr>
          <p:cNvPr id="5" name="矩形 4"/>
          <p:cNvSpPr/>
          <p:nvPr/>
        </p:nvSpPr>
        <p:spPr>
          <a:xfrm>
            <a:off x="259015" y="3254264"/>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　不同</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5024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TotalTime>
  <Words>2940</Words>
  <Application>Microsoft Office PowerPoint</Application>
  <PresentationFormat>自定义</PresentationFormat>
  <Paragraphs>306</Paragraphs>
  <Slides>63</Slides>
  <Notes>3</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63</vt:i4>
      </vt:variant>
    </vt:vector>
  </HeadingPairs>
  <TitlesOfParts>
    <vt:vector size="79" baseType="lpstr">
      <vt:lpstr>等线</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72</cp:revision>
  <dcterms:created xsi:type="dcterms:W3CDTF">2024-01-15T03:14:15Z</dcterms:created>
  <dcterms:modified xsi:type="dcterms:W3CDTF">2026-03-20T06:01:34Z</dcterms:modified>
</cp:coreProperties>
</file>