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340" r:id="rId2"/>
    <p:sldId id="257" r:id="rId3"/>
    <p:sldId id="341" r:id="rId4"/>
    <p:sldId id="342" r:id="rId5"/>
    <p:sldId id="343" r:id="rId6"/>
    <p:sldId id="344" r:id="rId7"/>
    <p:sldId id="345" r:id="rId8"/>
    <p:sldId id="346" r:id="rId9"/>
    <p:sldId id="347" r:id="rId10"/>
    <p:sldId id="351" r:id="rId11"/>
    <p:sldId id="352" r:id="rId12"/>
    <p:sldId id="490" r:id="rId13"/>
    <p:sldId id="355" r:id="rId14"/>
    <p:sldId id="356" r:id="rId15"/>
    <p:sldId id="357" r:id="rId16"/>
    <p:sldId id="572" r:id="rId17"/>
    <p:sldId id="494" r:id="rId18"/>
    <p:sldId id="496" r:id="rId19"/>
    <p:sldId id="581" r:id="rId20"/>
    <p:sldId id="576" r:id="rId21"/>
    <p:sldId id="497" r:id="rId22"/>
    <p:sldId id="367" r:id="rId23"/>
    <p:sldId id="582" r:id="rId24"/>
    <p:sldId id="583" r:id="rId25"/>
    <p:sldId id="501" r:id="rId26"/>
    <p:sldId id="570" r:id="rId27"/>
    <p:sldId id="504" r:id="rId28"/>
    <p:sldId id="573" r:id="rId29"/>
    <p:sldId id="508" r:id="rId30"/>
    <p:sldId id="509" r:id="rId31"/>
    <p:sldId id="511" r:id="rId32"/>
    <p:sldId id="512" r:id="rId33"/>
    <p:sldId id="513" r:id="rId34"/>
    <p:sldId id="584" r:id="rId35"/>
    <p:sldId id="558" r:id="rId36"/>
    <p:sldId id="559" r:id="rId37"/>
    <p:sldId id="400" r:id="rId38"/>
    <p:sldId id="402" r:id="rId39"/>
    <p:sldId id="403" r:id="rId40"/>
    <p:sldId id="404" r:id="rId41"/>
    <p:sldId id="405" r:id="rId42"/>
    <p:sldId id="406" r:id="rId43"/>
    <p:sldId id="407" r:id="rId44"/>
    <p:sldId id="408" r:id="rId45"/>
    <p:sldId id="409" r:id="rId46"/>
    <p:sldId id="410" r:id="rId47"/>
    <p:sldId id="411" r:id="rId48"/>
    <p:sldId id="412" r:id="rId49"/>
    <p:sldId id="413" r:id="rId50"/>
    <p:sldId id="414" r:id="rId51"/>
    <p:sldId id="585" r:id="rId52"/>
    <p:sldId id="416" r:id="rId53"/>
    <p:sldId id="417" r:id="rId54"/>
    <p:sldId id="418" r:id="rId55"/>
    <p:sldId id="419" r:id="rId56"/>
    <p:sldId id="420" r:id="rId57"/>
    <p:sldId id="421" r:id="rId58"/>
    <p:sldId id="422" r:id="rId59"/>
    <p:sldId id="423" r:id="rId60"/>
    <p:sldId id="586" r:id="rId61"/>
    <p:sldId id="428" r:id="rId62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13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6.xml"/><Relationship Id="rId13" Type="http://schemas.openxmlformats.org/officeDocument/2006/relationships/slide" Target="../slides/slide56.xml"/><Relationship Id="rId3" Type="http://schemas.openxmlformats.org/officeDocument/2006/relationships/slide" Target="../slides/slide50.xml"/><Relationship Id="rId7" Type="http://schemas.openxmlformats.org/officeDocument/2006/relationships/slide" Target="../slides/slide44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42.xml"/><Relationship Id="rId11" Type="http://schemas.openxmlformats.org/officeDocument/2006/relationships/slide" Target="../slides/slide54.xml"/><Relationship Id="rId5" Type="http://schemas.openxmlformats.org/officeDocument/2006/relationships/slide" Target="../slides/slide40.xml"/><Relationship Id="rId10" Type="http://schemas.openxmlformats.org/officeDocument/2006/relationships/slide" Target="../slides/slide52.xml"/><Relationship Id="rId4" Type="http://schemas.openxmlformats.org/officeDocument/2006/relationships/slide" Target="../slides/slide38.xml"/><Relationship Id="rId9" Type="http://schemas.openxmlformats.org/officeDocument/2006/relationships/slide" Target="../slides/slide48.xml"/><Relationship Id="rId14" Type="http://schemas.openxmlformats.org/officeDocument/2006/relationships/slide" Target="../slides/slide5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77314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517187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6372708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973975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596011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20" name="圆角矩形 19">
            <a:hlinkClick r:id="rId14" action="ppaction://hlinksldjump"/>
          </p:cNvPr>
          <p:cNvSpPr/>
          <p:nvPr userDrawn="1"/>
        </p:nvSpPr>
        <p:spPr>
          <a:xfrm>
            <a:off x="8112716" y="6461895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tags" Target="../tags/tag11.xml"/><Relationship Id="rId7" Type="http://schemas.openxmlformats.org/officeDocument/2006/relationships/slide" Target="slide2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7.xml"/><Relationship Id="rId4" Type="http://schemas.openxmlformats.org/officeDocument/2006/relationships/slide" Target="slide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t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3860987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圆周运动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64733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1.</a:t>
            </a:r>
            <a:r>
              <a:rPr lang="zh-CN" altLang="zh-CN" sz="2600" b="1" kern="100" dirty="0">
                <a:latin typeface="Times New Roman"/>
                <a:ea typeface="黑体"/>
                <a:cs typeface="Times New Roman"/>
              </a:rPr>
              <a:t>思考</a:t>
            </a:r>
            <a:r>
              <a:rPr lang="zh-CN" altLang="zh-CN" sz="2600" b="1" kern="100" dirty="0" smtClean="0">
                <a:latin typeface="Times New Roman"/>
                <a:ea typeface="黑体"/>
                <a:cs typeface="Times New Roman"/>
              </a:rPr>
              <a:t>判断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917875" y="1256141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039449" y="1700784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1701" y="1294531"/>
            <a:ext cx="11658044" cy="48902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匀速圆周运动是匀变速曲线运动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物体做匀速圆周运动时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其角速度大小是不变的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物体做匀速圆周运动时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其合外力是不变的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匀速圆周运动的向心加速度与半径成反比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摩托车转弯时速度过大就会向外发生滑动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这是摩托车受沿转弯半径向外的离心力作用的缘故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(6)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向心力可以是物体受到的某一个力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也可以是物体受到的合力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(7)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变速圆周运动的向心力不指向圆心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(8)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做匀速圆周运动的物体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当所受合力突然减小时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物体将沿切线方向飞出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438598" y="2289060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297727" y="2755867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52986" y="3585222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983692" y="4077081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280222" y="4665357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8923" y="5589270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9645" y="2564892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旋转纽扣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是一种传统游戏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先将纽扣绕几圈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使穿过纽扣的两股细绳拧在一起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然后用力反复拉绳的两端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纽扣正转和反转会交替出现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拉动多次后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纽扣绕其中心的转速可达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此时纽扣上距离中心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处的点的向心加速度大小约为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5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47" y="3127883"/>
            <a:ext cx="3457575" cy="11652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59015" y="4293108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B.100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2747" y="1293782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汽车正在水平路面上沿圆轨道匀速率转弯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且没有发生侧滑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5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2348865"/>
            <a:ext cx="258762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12956" y="1916811"/>
            <a:ext cx="8873361" cy="305998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汽车转弯时由车轮和路面间的静摩擦力提供向心力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汽车转弯时由汽车受到的重力与支持力的合力提供向心力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汽车转弯时由车轮和路面间的滑动摩擦力提供向心力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汽车转弯半径不变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速度减小时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汽车受到的静摩擦力可能不变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50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圆周运动的动力学问题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圆周运动的运动学问题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87096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考点一　圆周运动的运动学问题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78504" y="2038630"/>
                <a:ext cx="8066692" cy="311858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河北卷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某同学在傍晚用内嵌多个彩灯的塑料绳跳绳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照片记录了彩灯在曝光时间内的运动轨迹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简图如图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彩灯的运动可视为匀速圆周运动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相机本次曝光时间是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圆弧对应的圆心角约为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则该同学每分钟跳绳的圈数约为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2038630"/>
                <a:ext cx="8066692" cy="3118586"/>
              </a:xfrm>
              <a:prstGeom prst="rect">
                <a:avLst/>
              </a:prstGeom>
              <a:blipFill rotWithShape="0">
                <a:blip r:embed="rId2"/>
                <a:stretch>
                  <a:fillRect l="-982" r="-151" b="-33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25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1964944"/>
            <a:ext cx="2587625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1039244" y="5194147"/>
            <a:ext cx="8066692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A.90	B.120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C.150	D.180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44507" y="1325045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圆周运动物理量的分析与计算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1606" y="1278906"/>
            <a:ext cx="1446306" cy="692497"/>
            <a:chOff x="91606" y="556839"/>
            <a:chExt cx="1446306" cy="692497"/>
          </a:xfrm>
        </p:grpSpPr>
        <p:sp>
          <p:nvSpPr>
            <p:cNvPr id="9" name="矩形 8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角度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10" name="Picture 2" descr="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4"/>
          <p:cNvSpPr txBox="1"/>
          <p:nvPr/>
        </p:nvSpPr>
        <p:spPr>
          <a:xfrm>
            <a:off x="5736928" y="4617768"/>
            <a:ext cx="609708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694531" y="904767"/>
                <a:ext cx="7333356" cy="284306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根据题意可知跳绳的转动角速度为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𝟑𝟎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rad/s=5π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rad/s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则该同学每分钟跳绳的圈数为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31" y="904767"/>
                <a:ext cx="7333356" cy="2843062"/>
              </a:xfrm>
              <a:prstGeom prst="rect">
                <a:avLst/>
              </a:prstGeom>
              <a:blipFill rotWithShape="0">
                <a:blip r:embed="rId2"/>
                <a:stretch>
                  <a:fillRect l="-1081" b="-6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5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836676"/>
            <a:ext cx="2587625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17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圆周运动中的传动问题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06615" y="1256411"/>
                <a:ext cx="11810444" cy="130103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福建卷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如图为春晚上转手绢的机器人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手绢上有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圆心为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手绢绕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点做匀速圆周运动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256411"/>
                <a:ext cx="11810444" cy="1301038"/>
              </a:xfrm>
              <a:prstGeom prst="rect">
                <a:avLst/>
              </a:prstGeom>
              <a:blipFill rotWithShape="0">
                <a:blip r:embed="rId3"/>
                <a:stretch>
                  <a:fillRect l="-671" r="-310" b="-93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8465474" y="2052264"/>
            <a:ext cx="811522" cy="4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57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2936748"/>
            <a:ext cx="258762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404811" y="2587312"/>
                <a:ext cx="8066692" cy="262902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线速度之比为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角速度之比为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向心加速度之比为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点所受合外力总是指向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1" y="2587312"/>
                <a:ext cx="8066692" cy="2629029"/>
              </a:xfrm>
              <a:prstGeom prst="rect">
                <a:avLst/>
              </a:prstGeom>
              <a:blipFill rotWithShape="0">
                <a:blip r:embed="rId5"/>
                <a:stretch>
                  <a:fillRect l="-982" b="-39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264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5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693" y="1484757"/>
            <a:ext cx="691388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87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268730"/>
            <a:ext cx="11658044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常见的三种传动方式及特点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皮带传动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如图甲、乙所示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两轮转动方向与皮带绕行方向有关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可同向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也可反向转动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皮带与两轮之间无相对滑动时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两轮边缘线速度大小相等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  <p:pic>
        <p:nvPicPr>
          <p:cNvPr id="6" name="image26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671" y="2564892"/>
            <a:ext cx="5259070" cy="11652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02231" y="3820110"/>
                <a:ext cx="11658044" cy="15591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摩擦传动和齿轮传动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如图丙、丁所示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两轮转动方向相反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边缘接触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接触点无打滑现象时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两轮边缘线速度大小相等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一定时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成反比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31" y="3820110"/>
                <a:ext cx="11658044" cy="1559121"/>
              </a:xfrm>
              <a:prstGeom prst="rect">
                <a:avLst/>
              </a:prstGeom>
              <a:blipFill rotWithShape="0">
                <a:blip r:embed="rId4"/>
                <a:stretch>
                  <a:fillRect l="-680" t="-3529" b="-78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261.jpe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82" y="5353812"/>
            <a:ext cx="4658360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90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81000" y="688974"/>
            <a:ext cx="11430000" cy="12278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(3)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同轴转动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: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如图戊、己所示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,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绕同一转轴转动的物体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,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转动方向相同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,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角速度相同</a:t>
            </a:r>
            <a:r>
              <a:rPr lang="el-GR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,</a:t>
            </a:r>
            <a:r>
              <a:rPr lang="el-GR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=</a:t>
            </a:r>
            <a:r>
              <a:rPr lang="el-GR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,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=</a:t>
            </a:r>
            <a:r>
              <a:rPr lang="el-GR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r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v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r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成正比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,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=</a:t>
            </a:r>
            <a:r>
              <a:rPr lang="el-GR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ω</a:t>
            </a:r>
            <a:r>
              <a:rPr lang="el-GR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r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知</a:t>
            </a:r>
            <a:r>
              <a:rPr lang="el-GR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ω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一定时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a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r</a:t>
            </a:r>
            <a:r>
              <a:rPr lang="zh-CN" altLang="en-US" sz="2600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成正比。</a:t>
            </a:r>
          </a:p>
        </p:txBody>
      </p:sp>
      <p:pic>
        <p:nvPicPr>
          <p:cNvPr id="3" name="image26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106" y="2202942"/>
            <a:ext cx="414020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002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338871" y="2132838"/>
            <a:ext cx="11754987" cy="254357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掌握描述圆周运动的各物理量及相互关系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会分析匀速圆周运动的周期性及多解问题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会分析向心力的来源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掌握圆周运动动力学问题的处理方法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683978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圆周运动的多解问题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04" y="860327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678783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615" y="1378355"/>
            <a:ext cx="11810444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的竖直圆筒绕中心轴线以恒定的转速匀速转动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一子弹以水平速度沿圆筒直径方向从左侧射入圆筒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从右侧射穿圆筒后发现两弹孔在同一竖直线上且相距为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7891662" y="2666954"/>
            <a:ext cx="737747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6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308" y="3175381"/>
            <a:ext cx="206946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549927" y="3292520"/>
                <a:ext cx="7333356" cy="337987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子弹在圆筒中的水平速度为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子弹在圆筒中的水平速度为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圆筒转动的角速度可能为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圆筒转动的角速度可能为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927" y="3292520"/>
                <a:ext cx="7333356" cy="3379875"/>
              </a:xfrm>
              <a:prstGeom prst="rect">
                <a:avLst/>
              </a:prstGeom>
              <a:blipFill rotWithShape="0">
                <a:blip r:embed="rId4"/>
                <a:stretch>
                  <a:fillRect l="-10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554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62477" y="647945"/>
                <a:ext cx="8873361" cy="494158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子弹做平抛运动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在竖直方向上有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可得子弹在圆筒中运动的时间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水平方向子弹做匀速运动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因此水平速度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因子弹从右侧射穿圆筒后发现两弹孔在同一竖直线上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则圆筒转过的角度为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1)π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则角速度为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1)π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故角速度可能为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不可能为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47945"/>
                <a:ext cx="8873361" cy="4941585"/>
              </a:xfrm>
              <a:prstGeom prst="rect">
                <a:avLst/>
              </a:prstGeom>
              <a:blipFill rotWithShape="0">
                <a:blip r:embed="rId2"/>
                <a:stretch>
                  <a:fillRect l="-8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6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38" y="1052703"/>
            <a:ext cx="206946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382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87096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考点二　圆周运动的动力学问题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68730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匀速圆周运动的实例分析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055513"/>
              </p:ext>
            </p:extLst>
          </p:nvPr>
        </p:nvGraphicFramePr>
        <p:xfrm>
          <a:off x="333787" y="2246088"/>
          <a:ext cx="10514013" cy="3775236"/>
        </p:xfrm>
        <a:graphic>
          <a:graphicData uri="http://schemas.openxmlformats.org/drawingml/2006/table">
            <a:tbl>
              <a:tblPr firstRow="1" firstCol="1" bandRow="1"/>
              <a:tblGrid>
                <a:gridCol w="1480373"/>
                <a:gridCol w="2962849"/>
                <a:gridCol w="1692756"/>
                <a:gridCol w="4378035"/>
              </a:tblGrid>
              <a:tr h="1027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运动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向心力的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来源图示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运动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向心力的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来源图示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06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飞机水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平转弯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火车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转弯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image430.jpeg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47" y="3861054"/>
            <a:ext cx="2066925" cy="206692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1025" name="image431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49" y="3429000"/>
            <a:ext cx="1589456" cy="2498979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047710"/>
              </p:ext>
            </p:extLst>
          </p:nvPr>
        </p:nvGraphicFramePr>
        <p:xfrm>
          <a:off x="694531" y="837152"/>
          <a:ext cx="10514013" cy="4536091"/>
        </p:xfrm>
        <a:graphic>
          <a:graphicData uri="http://schemas.openxmlformats.org/drawingml/2006/table">
            <a:tbl>
              <a:tblPr firstRow="1" firstCol="1" bandRow="1"/>
              <a:tblGrid>
                <a:gridCol w="1480373"/>
                <a:gridCol w="3488248"/>
                <a:gridCol w="1167357"/>
                <a:gridCol w="4378035"/>
              </a:tblGrid>
              <a:tr h="13978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运动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向心力的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来源图示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运动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向心力的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来源图示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82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圆锥摆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飞车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走壁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4" name="image432.jpeg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2564892"/>
            <a:ext cx="1714500" cy="269557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2053" name="image433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22" y="2780919"/>
            <a:ext cx="2152650" cy="189547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174459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534180"/>
              </p:ext>
            </p:extLst>
          </p:nvPr>
        </p:nvGraphicFramePr>
        <p:xfrm>
          <a:off x="838200" y="1052861"/>
          <a:ext cx="10514013" cy="4752435"/>
        </p:xfrm>
        <a:graphic>
          <a:graphicData uri="http://schemas.openxmlformats.org/drawingml/2006/table">
            <a:tbl>
              <a:tblPr firstRow="1" firstCol="1" bandRow="1"/>
              <a:tblGrid>
                <a:gridCol w="1480373"/>
                <a:gridCol w="2962849"/>
                <a:gridCol w="1692756"/>
                <a:gridCol w="4378035"/>
              </a:tblGrid>
              <a:tr h="19101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运动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向心力的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来源图示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运动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向心力的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来源图示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22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汽车在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水平路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面转弯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水平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转台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光滑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4" name="image434.jpeg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01" y="3429000"/>
            <a:ext cx="1390650" cy="19812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3073" name="image435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49" y="3162300"/>
            <a:ext cx="1905000" cy="22479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61692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变速圆周运动的向心力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6223" y="1262104"/>
                <a:ext cx="8873361" cy="160015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当小球在竖直面内摆动时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沿半径方向的合力提供向心力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23" y="1262104"/>
                <a:ext cx="8873361" cy="1600157"/>
              </a:xfrm>
              <a:prstGeom prst="rect">
                <a:avLst/>
              </a:prstGeom>
              <a:blipFill rotWithShape="0">
                <a:blip r:embed="rId2"/>
                <a:stretch>
                  <a:fillRect l="-893" r="-69" b="-19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26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268730"/>
            <a:ext cx="3021965" cy="2328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81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0356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向心力的来源分析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1606" y="556839"/>
            <a:ext cx="1446306" cy="692497"/>
            <a:chOff x="91606" y="556839"/>
            <a:chExt cx="1446306" cy="692497"/>
          </a:xfrm>
        </p:grpSpPr>
        <p:sp>
          <p:nvSpPr>
            <p:cNvPr id="4" name="矩形 3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角度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5" name="Picture 2" descr="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矩形 5"/>
          <p:cNvSpPr/>
          <p:nvPr/>
        </p:nvSpPr>
        <p:spPr>
          <a:xfrm>
            <a:off x="106615" y="1256411"/>
            <a:ext cx="118104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广东揭阳月考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图甲是滑板运动的滑道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图乙是其理想简化示意图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人和滑板均可视为质点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滑道看成半径为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的圆弧轨道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两点等高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为圆心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是最低点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当人和滑板整体从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点由静止释放后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两点之间来回滑动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且高度越来越低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忽略空气阻力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对于人和滑板整体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1005638" y="2442948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8" name="image26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55" y="3109722"/>
            <a:ext cx="691388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407042" y="2936036"/>
            <a:ext cx="4553437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受到重力、支持力、摩擦力和向心力的作用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受到的向心力由合力来提供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受到的向心力由重力、支持力的合力来提供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需要的向心力先增大后减小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37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3346963"/>
            <a:ext cx="118104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人和滑板整体受到重力、支持力、摩擦力的作用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向心力是按效果命名的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受到的向心力由重力、支持力、摩擦力的合力沿半径指向圆心方向的分力来提供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切向加速度等于零时速度最大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此时重力沿切向的分力和摩擦力等大反向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速度先增大后减小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半径不变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需要的向心力先增大后减小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6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28" y="620649"/>
            <a:ext cx="691388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圆周运动的动力学问题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615" y="1256411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将可视为质点的小球沿光滑冰坑内壁推出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使小球在水平面内做匀速圆周运动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已知圆周运动半径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小球所在位置处的切面与水平面夹角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45°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关于该小球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069663" y="3171213"/>
            <a:ext cx="981941" cy="47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6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22" y="4079621"/>
            <a:ext cx="3457575" cy="10775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492152" y="3782151"/>
            <a:ext cx="6666687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rad/s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向心加速度大小为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所受支持力大小为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60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6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4" y="1898015"/>
            <a:ext cx="6913880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5" name="image26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2210752"/>
            <a:ext cx="233934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977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圆周运动的动力学问题的分析思路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26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20" y="1369628"/>
            <a:ext cx="5832729" cy="4915453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207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04" y="860327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91606" y="678783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0616" y="1266392"/>
            <a:ext cx="9760697" cy="27815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山西太原期末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竖直细圆杆顶端附近有一小孔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光滑细绳穿过小孔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细绳两端分别系有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两小球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球质量小于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球质量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调节细绳并转动圆杆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使得两球与圆杆能以相同角速度在水平面内匀速转动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下列图样大致正确的是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7130800" y="314562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440933" y="683978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圆锥摆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7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619" y="1768475"/>
            <a:ext cx="1118235" cy="33210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8" name="image271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668" y="3861054"/>
            <a:ext cx="691388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8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910558" y="836527"/>
                <a:ext cx="8066692" cy="49922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5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设小孔到小球转动平面的竖直距离为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细绳与竖直方向的夹角为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根据小球在竖直方向上受力平衡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两小球受到的细绳拉力大小相等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小球做圆周运动的半径为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根据小球所受合力提供向心力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en-US" altLang="zh-CN" sz="2600" b="1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50"/>
                  </a:spcAft>
                  <a:tabLst>
                    <a:tab pos="3870960" algn="l"/>
                  </a:tabLst>
                </a:pP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mω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两球一起做圆周运动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角速度相同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即两球高度相同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58" y="836527"/>
                <a:ext cx="8066692" cy="4992240"/>
              </a:xfrm>
              <a:prstGeom prst="rect">
                <a:avLst/>
              </a:prstGeom>
              <a:blipFill rotWithShape="0">
                <a:blip r:embed="rId2"/>
                <a:stretch>
                  <a:fillRect l="-982" r="-755" b="-18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7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673" y="1052703"/>
            <a:ext cx="1118235" cy="33210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708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圆锥摆和圆锥筒的分析思路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4547876"/>
                  </p:ext>
                </p:extLst>
              </p:nvPr>
            </p:nvGraphicFramePr>
            <p:xfrm>
              <a:off x="478504" y="1330135"/>
              <a:ext cx="10514013" cy="416458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609578"/>
                    <a:gridCol w="7904435"/>
                  </a:tblGrid>
                  <a:tr h="16637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圆锥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摆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向心力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mg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tan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𝒗</m:t>
                                      </m:r>
                                    </m:e>
                                    <m:sup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mω</a:t>
                          </a:r>
                          <a:r>
                            <a:rPr lang="en-US" sz="2600" baseline="30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且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解得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𝐠𝐋𝐭𝐚𝐧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𝛉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𝛉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𝒈</m:t>
                                      </m:r>
                                    </m:num>
                                    <m:den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𝑳</m:t>
                                      </m:r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𝐜𝐨𝐬</m:t>
                                      </m:r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𝜽</m:t>
                                      </m:r>
                                    </m:den>
                                  </m:f>
                                </m:e>
                              </m:rad>
                            </m:oMath>
                          </a14:m>
                          <a:r>
                            <a:rPr lang="zh-CN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稳定状态下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越大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角速度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和线速度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就越大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小球受到的拉力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𝒎𝒈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𝐜𝐨𝐬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𝜽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和运动所需向心力也越大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即对于等长摆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越高、越快、越大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4547876"/>
                  </p:ext>
                </p:extLst>
              </p:nvPr>
            </p:nvGraphicFramePr>
            <p:xfrm>
              <a:off x="478504" y="1330135"/>
              <a:ext cx="10514013" cy="416458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609578"/>
                    <a:gridCol w="7904435"/>
                  </a:tblGrid>
                  <a:tr h="416458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圆锥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摆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3051" t="-146" r="-154" b="-277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4097" name="image436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1700784"/>
            <a:ext cx="1905000" cy="306705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204868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4094032"/>
                  </p:ext>
                </p:extLst>
              </p:nvPr>
            </p:nvGraphicFramePr>
            <p:xfrm>
              <a:off x="694531" y="1052703"/>
              <a:ext cx="10514013" cy="381444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609578"/>
                    <a:gridCol w="7904435"/>
                  </a:tblGrid>
                  <a:tr h="18656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圆锥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筒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筒内壁光滑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向心力由重力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mg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和支持力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的合力提供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𝒎𝒈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𝐭𝐚𝐧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𝜽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𝒗</m:t>
                                      </m:r>
                                    </m:e>
                                    <m:sup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mω</a:t>
                          </a:r>
                          <a:r>
                            <a:rPr lang="en-US" sz="2600" baseline="30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解得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𝒈𝒓</m:t>
                                      </m:r>
                                    </m:num>
                                    <m:den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𝐭𝐚𝐧</m:t>
                                      </m:r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𝛉</m:t>
                                      </m:r>
                                    </m:den>
                                  </m:f>
                                </m:e>
                              </m:rad>
                            </m:oMath>
                          </a14:m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𝒈</m:t>
                                      </m:r>
                                    </m:num>
                                    <m:den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𝒓</m:t>
                                      </m:r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𝐭𝐚𝐧</m:t>
                                      </m:r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𝛉</m:t>
                                      </m:r>
                                    </m:den>
                                  </m:f>
                                </m:e>
                              </m:rad>
                            </m:oMath>
                          </a14:m>
                          <a:r>
                            <a:rPr lang="zh-CN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稳定状态下小球所处的位置越高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半径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越大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角速度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越小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线速度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越大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支持力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𝒎𝒈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𝛉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和向心力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𝒎𝒈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𝐭𝐚𝐧</m:t>
                                  </m:r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𝛉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并不随位置的变化而变化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4094032"/>
                  </p:ext>
                </p:extLst>
              </p:nvPr>
            </p:nvGraphicFramePr>
            <p:xfrm>
              <a:off x="694531" y="1052703"/>
              <a:ext cx="10514013" cy="381444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609578"/>
                    <a:gridCol w="7904435"/>
                  </a:tblGrid>
                  <a:tr h="381444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圆锥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筒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3051" t="-159" r="-154" b="-303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5121" name="image437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585" y="1700784"/>
            <a:ext cx="1905000" cy="206692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411549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064011"/>
            <a:ext cx="1181044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广东东莞外国语学校期中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是雪车比赛中一名运动员通过滑行区某弯道时的照片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假设可视为质点的运动员和车的总质量为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其在弯道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处做水平面内圆周运动可简化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所示模型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车在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处的速率为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弯道表面与水平面成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此时车相对弯道无侧向滑动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不计摩擦阻力和空气阻力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879179" y="2672623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1606" y="474064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40933" y="479259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生活中的圆周运动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32" y="691024"/>
            <a:ext cx="328089" cy="332043"/>
          </a:xfrm>
          <a:prstGeom prst="rect">
            <a:avLst/>
          </a:prstGeom>
        </p:spPr>
      </p:pic>
      <p:pic>
        <p:nvPicPr>
          <p:cNvPr id="8" name="image27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047" y="3224281"/>
            <a:ext cx="5796915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09664" y="3116816"/>
                <a:ext cx="6060625" cy="331647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处车对弯道的压力大小为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处运动员和车的向心加速度大小为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处运动员和车做圆周运动的半径为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若雪车在更靠近轨道内侧的位置无侧滑通过该处弯道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则速率比原来大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64" y="3116816"/>
                <a:ext cx="6060625" cy="3316475"/>
              </a:xfrm>
              <a:prstGeom prst="rect">
                <a:avLst/>
              </a:prstGeom>
              <a:blipFill rotWithShape="0">
                <a:blip r:embed="rId4"/>
                <a:stretch>
                  <a:fillRect l="-1307" t="-1103" r="-402" b="-1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126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600425" y="716541"/>
                <a:ext cx="7333356" cy="509380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对运动员和车受力分析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根据牛顿第三定律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车对弯道的压力大小为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若雪车滑行的位置更加靠近轨道内侧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则圆周运动的半径减小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其速率比原来小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25" y="716541"/>
                <a:ext cx="7333356" cy="5093806"/>
              </a:xfrm>
              <a:prstGeom prst="rect">
                <a:avLst/>
              </a:prstGeom>
              <a:blipFill rotWithShape="0">
                <a:blip r:embed="rId2"/>
                <a:stretch>
                  <a:fillRect l="-1081" r="-3325" b="-17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7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096" y="1268730"/>
            <a:ext cx="3105785" cy="31476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355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26358" y="3091029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90118" y="1293310"/>
            <a:ext cx="8873361" cy="23095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圆周运动的运动学问题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黑吉辽卷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指尖转球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是花式篮球表演中常见的技巧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当篮球在指尖上绕轴转动时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球面上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两点做圆周运动的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7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333" y="2115312"/>
            <a:ext cx="155257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678277" y="3645027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半径相等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线速度大小相等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向心加速度大小相等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角速度大小相等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32918" y="653489"/>
                <a:ext cx="9634747" cy="212562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篮球绕轴转动时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在相同时间内转过的圆心角相等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ωr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向心加速度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18" y="653489"/>
                <a:ext cx="9634747" cy="2125622"/>
              </a:xfrm>
              <a:prstGeom prst="rect">
                <a:avLst/>
              </a:prstGeom>
              <a:blipFill rotWithShape="0">
                <a:blip r:embed="rId2"/>
                <a:stretch>
                  <a:fillRect l="-823" r="-2468" b="-60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7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306" y="1052703"/>
            <a:ext cx="155257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35475" y="2658975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山东菏泽期中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一辆前轮为驱动轮的汽车在进行上线检测时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需要把驱动轮压在两个半径相同的有固定转轴的滚筒上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保证驱动轮转动时汽车不会向前运动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工作人员模拟驾驶汽车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使汽车驱动轮以恒定的转速转动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并且车轮与滚筒间不打滑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分别为轮胎边缘、轮毂边缘及滚筒边缘上的三个点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半径分别为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7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993" y="3212973"/>
            <a:ext cx="389191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478504" y="3199325"/>
            <a:ext cx="7333356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点的线速度大小相等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点的角速度大小相等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点的线速度大小之比为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点的角速度大小之比为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91510" y="729833"/>
            <a:ext cx="6580662" cy="49600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由题图可知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点为同轴转动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所以角速度相等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ωr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又因为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点为摩擦传动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具有相同的线速度大小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ωr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又因为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2=2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7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020" y="836676"/>
            <a:ext cx="389191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4796705" y="2442948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48829" y="629665"/>
            <a:ext cx="8873361" cy="23095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江苏卷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游乐设施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旋转杯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的底盘和转杯分别以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为转轴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在水平面内沿顺时针方向匀速转动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固定在底盘上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某时刻转杯转到如图所示位置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杯上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恰好在同一条直线上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7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836676"/>
            <a:ext cx="258762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01229" y="2983298"/>
            <a:ext cx="8873361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点做匀速圆周运动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点做匀速圆周运动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点的速度小于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点的速度等于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4580" y="653489"/>
            <a:ext cx="7962601" cy="545602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底盘以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点为轴匀速转动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底盘上除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点外所有点均做同轴转动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转杯上除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点外所有点不仅相对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点同轴转动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还相对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点同轴转动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点做匀速圆周运动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点做的不是匀速圆周运动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设该时刻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点在底盘上的竖直投影点所对应的底盘上的点为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A'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点转动的半径大于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点的转动半径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ωr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A'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点的速度大于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点的速度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又由于该时刻</a:t>
            </a:r>
            <a:r>
              <a:rPr lang="zh-CN" altLang="zh-CN" sz="26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点绕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点与底盘做同方向转动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点的速度大于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A'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点的速度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则此时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点的速度一定大于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点的速度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7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836676"/>
            <a:ext cx="258762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7432312" y="3212973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67235" y="629665"/>
            <a:ext cx="8066692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一个半径为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的圆盘正绕其圆心匀速转动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当圆盘边缘上的一点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处在如图所示位置的时候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在其圆心正上方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的高度有一个小球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视为质点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正在向边缘的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点以一定的速度水平抛出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要使得小球正好落在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7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1052703"/>
            <a:ext cx="258762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1052892" y="3782151"/>
            <a:ext cx="8066692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小球平抛的初速度一定是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小球平抛的初速度可能是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圆盘转动的角速度一定是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π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rad/s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圆盘转动的加速度大小可能是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π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910558" y="836527"/>
                <a:ext cx="7238728" cy="474371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则小球平抛的初速度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解得圆盘转动的角速度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rad/s(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圆盘转动的加速度大小为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58" y="836527"/>
                <a:ext cx="7238728" cy="4743710"/>
              </a:xfrm>
              <a:prstGeom prst="rect">
                <a:avLst/>
              </a:prstGeom>
              <a:blipFill rotWithShape="0">
                <a:blip r:embed="rId2"/>
                <a:stretch>
                  <a:fillRect l="-1094" r="-926" b="-19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27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1052703"/>
            <a:ext cx="258762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180945" y="4253051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94740" y="629665"/>
                <a:ext cx="11810444" cy="545800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圆周运动的动力学问题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5.(2025·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山东卷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某同学用不可伸长的细线系一个质量为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的发光小球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让小球在竖直面内绕一固定点做半径为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的圆周运动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在小球经过最低点附近时拍摄了一张照片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曝光时间为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由于小球运动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在照片上留下了一条长度约为半径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的圆弧形径迹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根据以上数据估算小球在最低点时细线的拉力大小为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A.11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	B.9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C.7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	D.5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5458008"/>
              </a:xfrm>
              <a:prstGeom prst="rect">
                <a:avLst/>
              </a:prstGeom>
              <a:blipFill rotWithShape="0">
                <a:blip r:embed="rId2"/>
                <a:stretch>
                  <a:fillRect l="-671" r="-258" b="-2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653489"/>
                <a:ext cx="11658044" cy="248443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小球经过最低点的速率约为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在最低点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对小球由牛顿第二定律有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重力加速度大小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取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解得小球在最低点时细线的拉力大小约为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484438"/>
              </a:xfrm>
              <a:prstGeom prst="rect">
                <a:avLst/>
              </a:prstGeom>
              <a:blipFill rotWithShape="0">
                <a:blip r:embed="rId2"/>
                <a:stretch>
                  <a:fillRect l="-680" r="-209" b="-44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9407380" y="2564892"/>
            <a:ext cx="737747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7491" y="629665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广东广州十六中月考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如图甲所示为建筑行业使用的一种小型打夯机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其原理可简化为一个质量为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的支架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含电动机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上由一根长为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的轻杆带动一个质量为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的铁球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铁球可视为质点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在竖直平面内转动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若在某次打夯过程中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铁球以角速度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zh-CN" altLang="zh-CN" sz="26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8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596" y="3314210"/>
            <a:ext cx="405828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78504" y="3281213"/>
                <a:ext cx="6666687" cy="253772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铁球转动过程中受到向心力的作用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铁球转动到最低点时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处于超重状态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铁球做圆周运动的向心加速度始终不变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若铁球转动到最高点时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支架对地面的压力刚好为零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𝑴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𝒎𝑳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3281213"/>
                <a:ext cx="6666687" cy="2537722"/>
              </a:xfrm>
              <a:prstGeom prst="rect">
                <a:avLst/>
              </a:prstGeom>
              <a:blipFill rotWithShape="0">
                <a:blip r:embed="rId3"/>
                <a:stretch>
                  <a:fillRect l="-1188" t="-1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694433"/>
                <a:ext cx="7238728" cy="528161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向心力是效果力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并不是铁球受到的力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铁球转动到最低点时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有竖直向上的加速度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铁球处于超重状态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铁球做圆周运动的角速度和半径均不发生变化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铁球做圆周运动的向心加速度大小不变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但其方向在不断地发生变化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以支架和铁球整体为研究对象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铁球转动到最高点时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只有铁球有向下的加速度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mω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𝑴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𝒎𝑳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94433"/>
                <a:ext cx="7238728" cy="5281614"/>
              </a:xfrm>
              <a:prstGeom prst="rect">
                <a:avLst/>
              </a:prstGeom>
              <a:blipFill rotWithShape="0">
                <a:blip r:embed="rId2"/>
                <a:stretch>
                  <a:fillRect l="-1094" r="-9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8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623" y="836676"/>
            <a:ext cx="405828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1606" y="582696"/>
            <a:ext cx="9721215" cy="5231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一、描述圆周运动的物理量及关系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3742996"/>
                  </p:ext>
                </p:extLst>
              </p:nvPr>
            </p:nvGraphicFramePr>
            <p:xfrm>
              <a:off x="478504" y="1171607"/>
              <a:ext cx="11233404" cy="514176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80135"/>
                    <a:gridCol w="4752594"/>
                    <a:gridCol w="5400675"/>
                  </a:tblGrid>
                  <a:tr h="47562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140" marR="11140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定义、意义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140" marR="11140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公式、单位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140" marR="11140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83566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线速度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140" marR="11140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描述圆周运动的物体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运动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是矢量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方向和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半径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r>
                            <a:rPr lang="en-US" sz="2400" smtClean="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圆周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marL="20342" marR="20342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=____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定义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式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)=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2400" b="0" i="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______</m:t>
                              </m:r>
                              <m:r>
                                <a:rPr lang="zh-CN" sz="24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与周期的关系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单位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:m/s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0342" marR="20342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04005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角速度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140" marR="11140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描述物体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绕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转动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快慢的物理量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是矢量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但不研究其方向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0342" marR="20342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4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en-US" sz="2400" i="1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2400" b="0" i="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_____</m:t>
                              </m:r>
                              <m:r>
                                <a:rPr lang="zh-CN" sz="24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定义式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)=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2400" b="0" i="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______</m:t>
                              </m:r>
                              <m:r>
                                <a:rPr lang="zh-CN" sz="24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与周期的关系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单位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:rad/s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的关系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ωr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0342" marR="20342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3742996"/>
                  </p:ext>
                </p:extLst>
              </p:nvPr>
            </p:nvGraphicFramePr>
            <p:xfrm>
              <a:off x="478504" y="1171607"/>
              <a:ext cx="11233404" cy="508670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80135"/>
                    <a:gridCol w="4752594"/>
                    <a:gridCol w="5400675"/>
                  </a:tblGrid>
                  <a:tr h="57092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140" marR="11140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定义、意义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140" marR="11140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公式、单位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140" marR="11140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3540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线速度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140" marR="11140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描述圆周运动的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物体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运动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物理量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是矢量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方向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半径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r>
                            <a:rPr lang="en-US" sz="2400" smtClean="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圆周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marL="20342" marR="20342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0342" marR="20342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8005" t="-24611" r="-225" b="-99482"/>
                          </a:stretch>
                        </a:blipFill>
                      </a:tcPr>
                    </a:tc>
                  </a:tr>
                  <a:tr h="216178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角速度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1140" marR="11140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描述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物体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绕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转动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快慢的物理量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是矢量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但不研究其方向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0342" marR="20342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0342" marR="20342" marT="11140" marB="1114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8005" t="-135493" r="-225" b="-816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矩形 4"/>
          <p:cNvSpPr/>
          <p:nvPr/>
        </p:nvSpPr>
        <p:spPr>
          <a:xfrm>
            <a:off x="5231165" y="1838570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快慢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95610" y="2977220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垂直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62623" y="3537619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相切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6981281" y="2159172"/>
                <a:ext cx="543364" cy="6718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6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Δ</m:t>
                        </m:r>
                        <m:r>
                          <a:rPr lang="en-US" altLang="zh-CN" sz="26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𝑙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6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Δ</m:t>
                        </m:r>
                        <m:r>
                          <a:rPr lang="en-US" altLang="zh-CN" sz="26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en-US" sz="2600">
                  <a:solidFill>
                    <a:srgbClr val="C00000"/>
                  </a:solidFill>
                  <a:latin typeface="Times New Roman" panose="02020603050405020304" pitchFamily="18" charset="0"/>
                  <a:sym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281" y="2159172"/>
                <a:ext cx="543364" cy="67185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8671484" y="1939470"/>
                <a:ext cx="676653" cy="841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60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60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π</m:t>
                          </m:r>
                          <m:r>
                            <a:rPr lang="en-US" altLang="zh-CN" sz="2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altLang="zh-CN" sz="2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zh-CN" altLang="en-US" sz="2600">
                  <a:solidFill>
                    <a:srgbClr val="C00000"/>
                  </a:solidFill>
                  <a:latin typeface="Times New Roman" panose="02020603050405020304" pitchFamily="18" charset="0"/>
                  <a:sym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1484" y="1939470"/>
                <a:ext cx="676653" cy="84144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矩形 9"/>
          <p:cNvSpPr/>
          <p:nvPr/>
        </p:nvSpPr>
        <p:spPr>
          <a:xfrm>
            <a:off x="3374604" y="4386116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圆心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6985473" y="4412012"/>
                <a:ext cx="523190" cy="6790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6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Δ</m:t>
                        </m:r>
                        <m:r>
                          <a:rPr lang="en-US" altLang="zh-CN" sz="26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𝜃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6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Δ</m:t>
                        </m:r>
                        <m:r>
                          <a:rPr lang="en-US" altLang="zh-CN" sz="26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en-US" sz="2600">
                  <a:solidFill>
                    <a:srgbClr val="C00000"/>
                  </a:solidFill>
                  <a:latin typeface="Times New Roman" panose="02020603050405020304" pitchFamily="18" charset="0"/>
                  <a:sym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473" y="4412012"/>
                <a:ext cx="523190" cy="67909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8898895" y="4246089"/>
                <a:ext cx="652743" cy="841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60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60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π</m:t>
                          </m:r>
                        </m:num>
                        <m:den>
                          <m:r>
                            <a:rPr lang="en-US" altLang="zh-CN" sz="2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zh-CN" altLang="en-US" sz="2600">
                  <a:solidFill>
                    <a:srgbClr val="C00000"/>
                  </a:solidFill>
                  <a:latin typeface="Times New Roman" panose="02020603050405020304" pitchFamily="18" charset="0"/>
                  <a:sym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8895" y="4246089"/>
                <a:ext cx="652743" cy="84144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6393120" y="3579125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46450" y="629665"/>
                <a:ext cx="8066692" cy="363642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广东深圳高级中学月考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一不可伸长的轻质细绳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一端固定在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另一端拴接小球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用手把小球拉离最低点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保持细绳拉直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给小球一初速度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第一次小球在甲水平面内做匀速圆周运动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运动过程中细绳与竖直轴线夹角为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37°;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第二次小球在乙水平面内做匀速圆周运动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运动过程中细绳与竖直轴线夹角为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53°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53°=0.8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37°=0.6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小球两次做圆周运动的周期之比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甲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乙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629665"/>
                <a:ext cx="8066692" cy="3636420"/>
              </a:xfrm>
              <a:prstGeom prst="rect">
                <a:avLst/>
              </a:prstGeom>
              <a:blipFill rotWithShape="0">
                <a:blip r:embed="rId2"/>
                <a:stretch>
                  <a:fillRect l="-983" t="-1340" r="-2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8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1052703"/>
            <a:ext cx="329184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18459" y="4077081"/>
                <a:ext cx="8066692" cy="187330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59" y="4077081"/>
                <a:ext cx="8066692" cy="1873309"/>
              </a:xfrm>
              <a:prstGeom prst="rect">
                <a:avLst/>
              </a:prstGeom>
              <a:blipFill rotWithShape="0">
                <a:blip r:embed="rId4"/>
                <a:stretch>
                  <a:fillRect l="-983" b="-19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46450" y="670609"/>
                <a:ext cx="8066692" cy="48705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对运动的小球进行受力分析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小球受到自身的重力以及细绳的拉力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小球在这两个力的合力作用下做匀速圆周运动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设细绳与竖直轴线的夹角为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细绳的长度为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对小球由牛顿第二定律有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整理有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=2π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第一次细绳与竖直轴线的夹角为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第二次细绳与竖直轴线的夹角为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53°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甲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乙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𝐜𝐨𝐬𝟑𝟕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𝐜𝐨𝐬𝟓𝟑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670609"/>
                <a:ext cx="8066692" cy="4870540"/>
              </a:xfrm>
              <a:prstGeom prst="rect">
                <a:avLst/>
              </a:prstGeom>
              <a:blipFill rotWithShape="0">
                <a:blip r:embed="rId2"/>
                <a:stretch>
                  <a:fillRect l="-983" t="-375" r="-9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8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1052703"/>
            <a:ext cx="329184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395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4810352" y="3955137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62477" y="629665"/>
                <a:ext cx="8066692" cy="390604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8.(2024·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广东卷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在细绳的拉动下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的卷轴可绕其固定的中心点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在水平面内转动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卷轴上沿半径方向固定着长度为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的细管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管底在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细管内有一根原长为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、劲度系数为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的轻质弹簧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弹簧底端固定在管底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顶端连接质量为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、可视为质点的插销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当以速度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匀速拉动细绳时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插销做匀速圆周运动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过大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插销会卡进固定的端盖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使卷轴转动停止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忽略摩擦力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弹簧在弹性限度内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要使卷轴转动不停止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的最大值为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9665"/>
                <a:ext cx="8066692" cy="3906045"/>
              </a:xfrm>
              <a:prstGeom prst="rect">
                <a:avLst/>
              </a:prstGeom>
              <a:blipFill rotWithShape="0">
                <a:blip r:embed="rId2"/>
                <a:stretch>
                  <a:fillRect l="-983" t="-1248" r="-227" b="-28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8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052703"/>
            <a:ext cx="285750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795921" y="4526814"/>
                <a:ext cx="8066692" cy="17514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21" y="4526814"/>
                <a:ext cx="8066692" cy="1751481"/>
              </a:xfrm>
              <a:prstGeom prst="rect">
                <a:avLst/>
              </a:prstGeom>
              <a:blipFill rotWithShape="0">
                <a:blip r:embed="rId4"/>
                <a:stretch>
                  <a:fillRect l="-9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78504" y="1052554"/>
                <a:ext cx="7238728" cy="39494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由题意可知当插销刚卡紧固定端盖时弹簧的伸长量为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根据胡克定律有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插销与卷轴同轴转动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角速度相同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对插销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由弹力提供向心力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mω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对卷轴有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1052554"/>
                <a:ext cx="7238728" cy="3949455"/>
              </a:xfrm>
              <a:prstGeom prst="rect">
                <a:avLst/>
              </a:prstGeom>
              <a:blipFill rotWithShape="0">
                <a:blip r:embed="rId2"/>
                <a:stretch>
                  <a:fillRect l="-1094" r="-3283" b="-24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8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1052703"/>
            <a:ext cx="285750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/>
          <p:cNvSpPr txBox="1"/>
          <p:nvPr/>
        </p:nvSpPr>
        <p:spPr>
          <a:xfrm>
            <a:off x="3070828" y="3185677"/>
            <a:ext cx="737747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62477" y="629665"/>
            <a:ext cx="8873361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级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综合提升练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广东梅州模拟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物理课老师用手掌托一苹果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在竖直平面内顺时针方向做匀速圆周运动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手掌始终保持水平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苹果从最高点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运动到最低点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8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091" y="1484757"/>
            <a:ext cx="225679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2250" y="3777791"/>
            <a:ext cx="8873361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苹果的线速度不变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苹果做匀变速曲线运动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苹果先处于失重状态后处于超重状态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手掌对苹果的摩擦力先增大后减小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7140" y="653489"/>
            <a:ext cx="11658044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苹果在竖直平面内顺时针方向做匀速圆周运动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可知线速度大小不变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方向变化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加速度大小不变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方向始终指向圆心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则苹果的线速度、加速度均变化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苹果做非匀变速曲线运动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竖直方向有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水平方向有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角度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逐渐变大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苹果处于失重状态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手掌对苹果的摩擦力增大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竖直方向有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水平方向有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角度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逐渐变小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苹果处于超重状态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手掌对苹果的摩擦力减小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8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606" y="3482240"/>
            <a:ext cx="6045200" cy="28892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7967340" y="3114999"/>
            <a:ext cx="892674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1591" y="597007"/>
            <a:ext cx="8873361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矩形金属框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MNQP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竖直放置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足够长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杆光滑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一根轻弹簧一端固定在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另一端连接一个质量为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小球穿过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金属框绕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轴分别以角速度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匀速转动时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小球均相对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杆静止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ω'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则与以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匀速转动时相比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匀速转动时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8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682" y="1020045"/>
            <a:ext cx="2339340" cy="33210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63734" y="3579711"/>
            <a:ext cx="8612397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小球的高度不变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小球的高度增加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小球对杆压力的大小可能变小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小球对杆压力的大小不可能相等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721729"/>
            <a:ext cx="8758861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小球在水平面内做匀速圆周运动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由合力提供向心力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小球在竖直方向受力平衡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假设小球上移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则弹簧形变量减小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可知假设不成立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同理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假设小球下移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则弹簧形变量增大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可知假设不成立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小球的高度不变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弹簧弹力的大小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一定不变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设杆对球的弹力大小为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若开始时角速度过小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mω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可知角速度增大时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若开始角速度过大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mω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可知角速度增大时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综上可知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可能增大、可能减小、可能不变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根据牛顿第三定律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可知小球对杆压力的大小可能增大、可能减小、可能不变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8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575" y="1052703"/>
            <a:ext cx="2753360" cy="33210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94740" y="618779"/>
            <a:ext cx="11810444" cy="24852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广东湛江模拟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一细线一端系住一小球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另一端固定在一竖直细杆上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小球以一定大小的速度随着细杆在水平面内做匀速圆周运动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细线便在空中划出一个圆锥面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这样的模型叫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圆锥摆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圆锥摆是研究水平面内质点做匀速圆周运动动力学关系的典型特例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可视为质点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细线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8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55" y="3175381"/>
            <a:ext cx="6913880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1634" y="3145073"/>
            <a:ext cx="4553437" cy="317539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1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在紧贴着小球运动的水平面上加一光滑平板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使小球在板上做匀速圆周运动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此时细线与竖直方向所成夹角为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当小球的角速度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大于某一值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小球将脱离平板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8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898" y="650957"/>
            <a:ext cx="6913880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62477" y="620649"/>
                <a:ext cx="4553437" cy="309063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撤去光滑平板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再用一根细线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同样一端系在该小球上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另一端固定在细杆上的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当两条细线均伸直时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如图丙所示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各部分长度之比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|</a:t>
                </a:r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|</a:t>
                </a:r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|=5</a:t>
                </a:r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当小球以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4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e>
                            </m:rad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den>
                        </m:f>
                      </m:e>
                    </m:rad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匀速转动时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求两细线对小球的拉力的大小</a:t>
                </a:r>
                <a:r>
                  <a:rPr lang="zh-CN" altLang="zh-CN" sz="24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0649"/>
                <a:ext cx="4553437" cy="3090630"/>
              </a:xfrm>
              <a:prstGeom prst="rect">
                <a:avLst/>
              </a:prstGeom>
              <a:blipFill rotWithShape="0">
                <a:blip r:embed="rId3"/>
                <a:stretch>
                  <a:fillRect l="-1339" t="-1775" r="-4016" b="-2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502142" y="3806462"/>
                <a:ext cx="10736768" cy="237319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4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4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</m:t>
                            </m:r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den>
                        </m:f>
                      </m:e>
                    </m:rad>
                  </m:oMath>
                </a14:m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4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4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当平板对小球支持力为零时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小球恰好脱离平板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此时重力和绳子拉力的合力提供向心力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根据牛顿第二定律得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𝝎</m:t>
                            </m:r>
                          </m:e>
                          <m:sub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</m:t>
                            </m:r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den>
                        </m:f>
                      </m:e>
                    </m:rad>
                  </m:oMath>
                </a14:m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42" y="3806462"/>
                <a:ext cx="10736768" cy="2373190"/>
              </a:xfrm>
              <a:prstGeom prst="rect">
                <a:avLst/>
              </a:prstGeom>
              <a:blipFill rotWithShape="0">
                <a:blip r:embed="rId4"/>
                <a:stretch>
                  <a:fillRect l="-568" r="-4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8205372" y="1718875"/>
                <a:ext cx="834752" cy="844189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60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60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π</m:t>
                          </m:r>
                          <m:r>
                            <a:rPr lang="en-US" altLang="zh-CN" sz="2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altLang="zh-CN" sz="2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zh-CN" altLang="en-US" sz="2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372" y="1718875"/>
                <a:ext cx="834752" cy="84418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304977"/>
                  </p:ext>
                </p:extLst>
              </p:nvPr>
            </p:nvGraphicFramePr>
            <p:xfrm>
              <a:off x="910558" y="1052703"/>
              <a:ext cx="10585323" cy="534924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15320"/>
                    <a:gridCol w="4845961"/>
                    <a:gridCol w="4124042"/>
                  </a:tblGrid>
                  <a:tr h="49906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定义、意义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公式、单位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4018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周期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转速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频率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周期是做匀速圆周运动的物体沿圆周运动一周所用的时间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周期的倒数为频率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转速是单位时间内物体转过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kumimoji="0" lang="en-US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r>
                            <a:rPr lang="en-US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𝒇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与频率的关系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的单位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:s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的单位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:r/s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r/min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的单位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:Hz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45044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向心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加速度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描述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线速度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变化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快慢的物理量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方向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指向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𝒗</m:t>
                                      </m:r>
                                    </m:e>
                                    <m:sup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kumimoji="0" lang="en-US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________</a:t>
                          </a:r>
                          <a:r>
                            <a:rPr lang="en-US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  <m:sSup>
                                    <m:sSup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𝝅</m:t>
                                      </m:r>
                                    </m:e>
                                    <m:sup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𝑻</m:t>
                                      </m:r>
                                    </m:e>
                                    <m:sup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ω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单位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:m/s</a:t>
                          </a:r>
                          <a:r>
                            <a:rPr lang="en-US" sz="2400" baseline="30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304977"/>
                  </p:ext>
                </p:extLst>
              </p:nvPr>
            </p:nvGraphicFramePr>
            <p:xfrm>
              <a:off x="910558" y="1052703"/>
              <a:ext cx="10585323" cy="520687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15320"/>
                    <a:gridCol w="4845961"/>
                    <a:gridCol w="4124042"/>
                  </a:tblGrid>
                  <a:tr h="64008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定义、意义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公式、单位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80917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周期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转速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频率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周期是做匀速圆周运动的物体沿圆周运动一周所用的时间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周期的倒数为频率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转速是单位时间内物体转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过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156721" t="-22993" r="-295" b="-68330"/>
                          </a:stretch>
                        </a:blipFill>
                      </a:tcPr>
                    </a:tc>
                  </a:tr>
                  <a:tr h="17576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向心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加速度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描述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线速度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变化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快慢的物理量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方向</a:t>
                          </a: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指向</a:t>
                          </a:r>
                          <a:r>
                            <a:rPr kumimoji="0" lang="en-US" altLang="zh-CN" sz="2600" i="0" u="none" baseline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156721" t="-196194" r="-295" b="-899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矩形 3"/>
          <p:cNvSpPr/>
          <p:nvPr/>
        </p:nvSpPr>
        <p:spPr>
          <a:xfrm>
            <a:off x="2842342" y="3911158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圈数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520454" y="4639721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方向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29204" y="5744908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圆心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750160" y="4941189"/>
            <a:ext cx="66075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zh-CN" sz="2600" i="1">
                <a:solidFill>
                  <a:srgbClr val="C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rPr>
              <a:t>ω</a:t>
            </a:r>
            <a:r>
              <a:rPr lang="el-GR" altLang="zh-CN" sz="2600" baseline="30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2</a:t>
            </a:r>
            <a:r>
              <a:rPr lang="en-US" altLang="zh-CN" sz="26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r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autoUpdateAnimBg="0"/>
      <p:bldP spid="7" grpId="0" autoUpdateAnimBg="0"/>
      <p:bldP spid="8" grpId="0" autoUpdateAnimBg="0"/>
      <p:bldP spid="9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8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898" y="541773"/>
            <a:ext cx="6248929" cy="2767481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62477" y="620649"/>
                <a:ext cx="4553437" cy="253772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当细线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恰好伸直时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与竖直方向所成夹角为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同理可得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小球的角速度为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𝐜𝐨𝐬𝟑𝟕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0649"/>
                <a:ext cx="4553437" cy="2537722"/>
              </a:xfrm>
              <a:prstGeom prst="rect">
                <a:avLst/>
              </a:prstGeom>
              <a:blipFill rotWithShape="0">
                <a:blip r:embed="rId3"/>
                <a:stretch>
                  <a:fillRect l="-1740" t="-2163" r="-1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17490" y="3158381"/>
                <a:ext cx="11810445" cy="31819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4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e>
                            </m:rad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den>
                        </m:f>
                      </m:e>
                    </m:rad>
                  </m:oMath>
                </a14:m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时细线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未伸直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4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设此时细线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与竖直方向的夹角为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由上得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</m:t>
                            </m:r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𝜷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num>
                      <m:den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  <m:sSup>
                          <m:sSupPr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𝝎</m:t>
                                </m:r>
                              </m:e>
                              <m:sub>
                                <m:r>
                                  <a:rPr lang="en-US" altLang="zh-CN" sz="24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根据平衡条件得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4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</m:den>
                    </m:f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0" y="3158381"/>
                <a:ext cx="11810445" cy="3181937"/>
              </a:xfrm>
              <a:prstGeom prst="rect">
                <a:avLst/>
              </a:prstGeom>
              <a:blipFill rotWithShape="0">
                <a:blip r:embed="rId4"/>
                <a:stretch>
                  <a:fillRect l="-5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387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152183" y="3357633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圆心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1606" y="658227"/>
            <a:ext cx="972121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二、匀速圆周运动及向心力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2477" y="1257744"/>
            <a:ext cx="1444996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30" y="2078901"/>
            <a:ext cx="10783413" cy="270019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506686" y="4167243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16083" y="1534256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</a:t>
            </a: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1606" y="658227"/>
            <a:ext cx="972121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58" y="1434809"/>
            <a:ext cx="9803103" cy="415446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015071" y="1929337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</a:t>
            </a: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946961" y="2604950"/>
                <a:ext cx="664064" cy="666385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r>
                  <a:rPr lang="en-US" altLang="zh-CN" sz="2400" i="1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4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altLang="zh-CN" sz="24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4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zh-CN" altLang="en-US" sz="2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961" y="2604950"/>
                <a:ext cx="664064" cy="666385"/>
              </a:xfrm>
              <a:prstGeom prst="rect">
                <a:avLst/>
              </a:prstGeom>
              <a:blipFill rotWithShape="0">
                <a:blip r:embed="rId3"/>
                <a:stretch>
                  <a:fillRect l="-13761" b="-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6892333" y="2552366"/>
                <a:ext cx="929713" cy="666385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r>
                  <a:rPr lang="en-US" altLang="zh-CN" sz="2400" i="1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e>
                          <m:sup>
                            <m:r>
                              <a:rPr lang="en-US" altLang="zh-CN" sz="24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4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altLang="zh-CN" sz="24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400" i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r</a:t>
                </a:r>
                <a:endParaRPr lang="zh-CN" altLang="en-US" sz="2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333" y="2552366"/>
                <a:ext cx="929713" cy="666385"/>
              </a:xfrm>
              <a:prstGeom prst="rect">
                <a:avLst/>
              </a:prstGeom>
              <a:blipFill rotWithShape="0">
                <a:blip r:embed="rId4"/>
                <a:stretch>
                  <a:fillRect l="-10526" r="-8553" b="-82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/>
        </p:nvSpPr>
        <p:spPr>
          <a:xfrm>
            <a:off x="6160921" y="3615432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圆心</a:t>
            </a: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755234" y="4659447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</a:t>
            </a: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959314" y="5082060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分力</a:t>
            </a: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75341" y="1841655"/>
            <a:ext cx="1107967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逐渐远离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1606" y="658227"/>
            <a:ext cx="972121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三、离心运动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65" y="1559667"/>
            <a:ext cx="8101738" cy="489371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093312" y="2856075"/>
            <a:ext cx="646303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切线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070828" y="4089715"/>
            <a:ext cx="646303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远离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21957" y="4991293"/>
            <a:ext cx="646303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近心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2947</Words>
  <Application>Microsoft Office PowerPoint</Application>
  <PresentationFormat>自定义</PresentationFormat>
  <Paragraphs>322</Paragraphs>
  <Slides>61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61</vt:i4>
      </vt:variant>
    </vt:vector>
  </HeadingPairs>
  <TitlesOfParts>
    <vt:vector size="75" baseType="lpstr">
      <vt:lpstr>等线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Calibri Light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72</cp:revision>
  <dcterms:created xsi:type="dcterms:W3CDTF">2024-01-15T03:14:15Z</dcterms:created>
  <dcterms:modified xsi:type="dcterms:W3CDTF">2026-03-20T06:02:46Z</dcterms:modified>
</cp:coreProperties>
</file>