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TI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handoutMasterIdLst>
    <p:handoutMasterId r:id="rId55"/>
  </p:handoutMasterIdLst>
  <p:sldIdLst>
    <p:sldId id="340" r:id="rId2"/>
    <p:sldId id="257" r:id="rId3"/>
    <p:sldId id="341" r:id="rId4"/>
    <p:sldId id="342" r:id="rId5"/>
    <p:sldId id="343" r:id="rId6"/>
    <p:sldId id="344" r:id="rId7"/>
    <p:sldId id="351" r:id="rId8"/>
    <p:sldId id="352" r:id="rId9"/>
    <p:sldId id="355" r:id="rId10"/>
    <p:sldId id="356" r:id="rId11"/>
    <p:sldId id="359" r:id="rId12"/>
    <p:sldId id="493" r:id="rId13"/>
    <p:sldId id="494" r:id="rId14"/>
    <p:sldId id="495" r:id="rId15"/>
    <p:sldId id="367" r:id="rId16"/>
    <p:sldId id="573" r:id="rId17"/>
    <p:sldId id="508" r:id="rId18"/>
    <p:sldId id="511" r:id="rId19"/>
    <p:sldId id="512" r:id="rId20"/>
    <p:sldId id="514" r:id="rId21"/>
    <p:sldId id="579" r:id="rId22"/>
    <p:sldId id="556" r:id="rId23"/>
    <p:sldId id="557" r:id="rId24"/>
    <p:sldId id="559" r:id="rId25"/>
    <p:sldId id="580" r:id="rId26"/>
    <p:sldId id="378" r:id="rId27"/>
    <p:sldId id="581" r:id="rId28"/>
    <p:sldId id="571" r:id="rId29"/>
    <p:sldId id="522" r:id="rId30"/>
    <p:sldId id="574" r:id="rId31"/>
    <p:sldId id="526" r:id="rId32"/>
    <p:sldId id="400" r:id="rId33"/>
    <p:sldId id="402" r:id="rId34"/>
    <p:sldId id="403" r:id="rId35"/>
    <p:sldId id="404" r:id="rId36"/>
    <p:sldId id="405" r:id="rId37"/>
    <p:sldId id="406" r:id="rId38"/>
    <p:sldId id="407" r:id="rId39"/>
    <p:sldId id="408" r:id="rId40"/>
    <p:sldId id="410" r:id="rId41"/>
    <p:sldId id="583" r:id="rId42"/>
    <p:sldId id="412" r:id="rId43"/>
    <p:sldId id="582" r:id="rId44"/>
    <p:sldId id="414" r:id="rId45"/>
    <p:sldId id="415" r:id="rId46"/>
    <p:sldId id="416" r:id="rId47"/>
    <p:sldId id="417" r:id="rId48"/>
    <p:sldId id="418" r:id="rId49"/>
    <p:sldId id="419" r:id="rId50"/>
    <p:sldId id="420" r:id="rId51"/>
    <p:sldId id="421" r:id="rId52"/>
    <p:sldId id="428" r:id="rId53"/>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0.xml"/><Relationship Id="rId13" Type="http://schemas.openxmlformats.org/officeDocument/2006/relationships/slide" Target="../slides/slide50.xml"/><Relationship Id="rId3" Type="http://schemas.openxmlformats.org/officeDocument/2006/relationships/slide" Target="../slides/slide44.xml"/><Relationship Id="rId7" Type="http://schemas.openxmlformats.org/officeDocument/2006/relationships/slide" Target="../slides/slide39.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7.xml"/><Relationship Id="rId11" Type="http://schemas.openxmlformats.org/officeDocument/2006/relationships/slide" Target="../slides/slide48.xml"/><Relationship Id="rId5" Type="http://schemas.openxmlformats.org/officeDocument/2006/relationships/slide" Target="../slides/slide35.xml"/><Relationship Id="rId10" Type="http://schemas.openxmlformats.org/officeDocument/2006/relationships/slide" Target="../slides/slide46.xml"/><Relationship Id="rId4" Type="http://schemas.openxmlformats.org/officeDocument/2006/relationships/slide" Target="../slides/slide33.xml"/><Relationship Id="rId9" Type="http://schemas.openxmlformats.org/officeDocument/2006/relationships/slide" Target="../slides/slide4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Word___1.docx"/></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tif"/><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41.emf"/><Relationship Id="rId4" Type="http://schemas.openxmlformats.org/officeDocument/2006/relationships/package" Target="../embeddings/Microsoft_Word___2.docx"/></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image" Target="../media/image42.emf"/><Relationship Id="rId5" Type="http://schemas.openxmlformats.org/officeDocument/2006/relationships/package" Target="../embeddings/Microsoft_Word___3.docx"/><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0.jpe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1.xml"/><Relationship Id="rId7" Type="http://schemas.openxmlformats.org/officeDocument/2006/relationships/slide" Target="slide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 Id="rId9" Type="http://schemas.openxmlformats.org/officeDocument/2006/relationships/slide" Target="slide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38071" y="5157216"/>
            <a:ext cx="6233432"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万有引力定律及应用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开普勒三定律的理解和应用</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sp>
            <p:nvSpPr>
              <p:cNvPr id="4" name="矩形 3"/>
              <p:cNvSpPr/>
              <p:nvPr/>
            </p:nvSpPr>
            <p:spPr>
              <a:xfrm>
                <a:off x="381000" y="1224434"/>
                <a:ext cx="11430000" cy="4349436"/>
              </a:xfrm>
              <a:prstGeom prst="rect">
                <a:avLst/>
              </a:prstGeom>
            </p:spPr>
            <p:txBody>
              <a:bodyPr wrap="square" lIns="121898" tIns="60948" rIns="121898" bIns="60948">
                <a:spAutoFit/>
              </a:bodyPr>
              <a:lstStyle/>
              <a:p>
                <a:pPr marL="355600" indent="-355600">
                  <a:lnSpc>
                    <a:spcPct val="150000"/>
                  </a:lnSpc>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行星绕太阳的运动通常按圆轨道处理。</a:t>
                </a:r>
                <a:endParaRPr lang="zh-CN" altLang="zh-CN" sz="2600">
                  <a:latin typeface="Times New Roman" panose="02020603050405020304" pitchFamily="18" charset="0"/>
                  <a:cs typeface="Times New Roman" panose="02020603050405020304" pitchFamily="18" charset="0"/>
                  <a:sym typeface="Times New Roman" panose="02020603050405020304" pitchFamily="18" charset="0"/>
                </a:endParaRPr>
              </a:p>
              <a:p>
                <a:pPr marL="355600" indent="-355600">
                  <a:lnSpc>
                    <a:spcPct val="150000"/>
                  </a:lnSpc>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开普勒行星运动定律也适用于其他天体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例如月球、卫星绕地球的运动。</a:t>
                </a:r>
                <a:endParaRPr lang="zh-CN" altLang="zh-CN" sz="2600">
                  <a:latin typeface="Times New Roman" panose="02020603050405020304" pitchFamily="18" charset="0"/>
                  <a:cs typeface="Times New Roman" panose="02020603050405020304" pitchFamily="18" charset="0"/>
                  <a:sym typeface="Times New Roman" panose="02020603050405020304" pitchFamily="18" charset="0"/>
                </a:endParaRPr>
              </a:p>
              <a:p>
                <a:pPr marL="355600" indent="-355600">
                  <a:lnSpc>
                    <a:spcPct val="150000"/>
                  </a:lnSpc>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由开普勒第二定律可得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r</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即行星在两个位置的速度与其到太阳的距离成反比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近日点速度最大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远日点速度最小。</a:t>
                </a:r>
                <a:endParaRPr lang="zh-CN" altLang="zh-CN" sz="2600">
                  <a:latin typeface="Times New Roman" panose="02020603050405020304" pitchFamily="18" charset="0"/>
                  <a:cs typeface="Times New Roman" panose="02020603050405020304" pitchFamily="18" charset="0"/>
                  <a:sym typeface="Times New Roman" panose="02020603050405020304" pitchFamily="18" charset="0"/>
                </a:endParaRPr>
              </a:p>
              <a:p>
                <a:pPr marL="355600" indent="-355600">
                  <a:lnSpc>
                    <a:spcPct val="150000"/>
                  </a:lnSpc>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开普勒第三定律</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值只与中心天体的质量有关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不同的中心天体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值不同。但该定律只能用在同一中心天体的星体之间。</a:t>
                </a:r>
                <a:endParaRPr lang="zh-CN" altLang="zh-CN" sz="2600">
                  <a:latin typeface="Times New Roman" panose="02020603050405020304" pitchFamily="18" charset="0"/>
                  <a:cs typeface="Times New Roman" panose="02020603050405020304" pitchFamily="18" charset="0"/>
                  <a:sym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81000" y="1224434"/>
                <a:ext cx="11430000" cy="4349436"/>
              </a:xfrm>
              <a:prstGeom prst="rect">
                <a:avLst/>
              </a:prstGeom>
              <a:blipFill rotWithShape="0">
                <a:blip r:embed="rId2"/>
                <a:stretch>
                  <a:fillRect l="-747" r="-53" b="-70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518842"/>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一颗绕太阳运行的小行星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其轨道近日点和远日点到太阳的距离分别约为地球到太阳距离的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关于该小行星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公转周期约为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年</a:t>
                </a:r>
                <a:endParaRPr lang="zh-CN" altLang="zh-CN" sz="1000">
                  <a:latin typeface="Calibri" panose="020F0502020204030204" pitchFamily="34" charset="0"/>
                  <a:cs typeface="Times New Roman" panose="02020603050405020304" pitchFamily="18" charset="0"/>
                </a:endParaRPr>
              </a:p>
              <a:p>
                <a:pPr marL="2520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从远日点到近日点所受太阳引力大小逐渐减小</a:t>
                </a:r>
                <a:endParaRPr lang="zh-CN" altLang="zh-CN" sz="1000">
                  <a:latin typeface="Calibri" panose="020F0502020204030204" pitchFamily="34" charset="0"/>
                  <a:cs typeface="Times New Roman" panose="02020603050405020304" pitchFamily="18" charset="0"/>
                </a:endParaRPr>
              </a:p>
              <a:p>
                <a:pPr marL="2520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从远日点到近日点线速度大小逐渐减小</a:t>
                </a:r>
                <a:endParaRPr lang="zh-CN" altLang="zh-CN" sz="1000">
                  <a:latin typeface="Calibri" panose="020F0502020204030204" pitchFamily="34" charset="0"/>
                  <a:cs typeface="Times New Roman" panose="02020603050405020304" pitchFamily="18" charset="0"/>
                </a:endParaRPr>
              </a:p>
              <a:p>
                <a:pPr marL="2520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在近日点加速度大小约为地球公转加速度的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518842"/>
              </a:xfrm>
              <a:prstGeom prst="rect">
                <a:avLst/>
              </a:prstGeom>
              <a:blipFill rotWithShape="0">
                <a:blip r:embed="rId2"/>
                <a:stretch>
                  <a:fillRect l="-671" b="-270"/>
                </a:stretch>
              </a:blipFill>
            </p:spPr>
            <p:txBody>
              <a:bodyPr/>
              <a:lstStyle/>
              <a:p>
                <a:r>
                  <a:rPr lang="zh-CN" altLang="en-US">
                    <a:noFill/>
                  </a:rPr>
                  <a:t> </a:t>
                </a:r>
              </a:p>
            </p:txBody>
          </p:sp>
        </mc:Fallback>
      </mc:AlternateContent>
      <p:sp>
        <p:nvSpPr>
          <p:cNvPr id="6" name="TextBox 1"/>
          <p:cNvSpPr txBox="1"/>
          <p:nvPr/>
        </p:nvSpPr>
        <p:spPr>
          <a:xfrm>
            <a:off x="721827" y="2010894"/>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96595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该小行星轨道的半长轴为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a:latin typeface="Times New Roman" panose="02020603050405020304" pitchFamily="18" charset="0"/>
                    <a:cs typeface="Times New Roman" panose="02020603050405020304" pitchFamily="18" charset="0"/>
                  </a:rPr>
                  <a:t>小行星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baseline="-25000">
                    <a:latin typeface="Times New Roman" panose="02020603050405020304" pitchFamily="18" charset="0"/>
                    <a:cs typeface="Times New Roman" panose="02020603050405020304" pitchFamily="18" charset="0"/>
                  </a:rPr>
                  <a:t>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由开普勒第三定律有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小行星</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小行星</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小行星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小行星</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≈14.7</a:t>
                </a:r>
                <a:r>
                  <a:rPr lang="zh-CN" altLang="zh-CN" sz="2600" b="1">
                    <a:latin typeface="Times New Roman" panose="02020603050405020304" pitchFamily="18" charset="0"/>
                    <a:cs typeface="Times New Roman" panose="02020603050405020304" pitchFamily="18" charset="0"/>
                  </a:rPr>
                  <a:t>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从远日点到近日点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该小行星到太阳的距离逐渐减小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由万有引力定律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该小行星所受太阳引力大小逐渐增大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由开普勒第二定律可知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行星在近日点速度最大、在远日点速度最小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因此从远日点到近日点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该小行星的线速度大小逐渐增大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由于该小行星的轨道近日点到太阳的距离约为地球到太阳距离的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故该小行星在近日点的加速度大小约为地球公转加速度的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965951"/>
              </a:xfrm>
              <a:prstGeom prst="rect">
                <a:avLst/>
              </a:prstGeom>
              <a:blipFill rotWithShape="0">
                <a:blip r:embed="rId2"/>
                <a:stretch>
                  <a:fillRect l="-671" r="-1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云南卷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国际编号为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192391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的小行星绕太阳公转的周期约为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该小行星与太阳系内八大行星几乎在同一平面内做圆周运动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规定地球绕太阳公转的轨道半径为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AU</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八大行星绕太阳的公转轨道半径如表所示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忽略其他行星对该小行星的引力作用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则该小行星的公转轨道应介于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602045" y="2226921"/>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440367014"/>
              </p:ext>
            </p:extLst>
          </p:nvPr>
        </p:nvGraphicFramePr>
        <p:xfrm>
          <a:off x="549813" y="2780919"/>
          <a:ext cx="10514014" cy="1841500"/>
        </p:xfrm>
        <a:graphic>
          <a:graphicData uri="http://schemas.openxmlformats.org/drawingml/2006/table">
            <a:tbl>
              <a:tblPr firstRow="1" firstCol="1" bandRow="1"/>
              <a:tblGrid>
                <a:gridCol w="1812616"/>
                <a:gridCol w="1047196"/>
                <a:gridCol w="1047196"/>
                <a:gridCol w="960981"/>
                <a:gridCol w="958878"/>
                <a:gridCol w="958878"/>
                <a:gridCol w="958878"/>
                <a:gridCol w="1385747"/>
                <a:gridCol w="1383644"/>
              </a:tblGrid>
              <a:tr h="62357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行星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水星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金星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地球</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火星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木星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土星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天王星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海王星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9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轨道半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径</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AU</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0.39</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0.72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9.5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19</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259015" y="4738853"/>
            <a:ext cx="11810444" cy="132341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金星与地球的公转轨道</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地球与火星的公转轨道之间</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火星与木星的公转轨道</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天王星与海王星的公转轨道之间</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215496683"/>
              </p:ext>
            </p:extLst>
          </p:nvPr>
        </p:nvGraphicFramePr>
        <p:xfrm>
          <a:off x="433388" y="1268730"/>
          <a:ext cx="11325225" cy="1903413"/>
        </p:xfrm>
        <a:graphic>
          <a:graphicData uri="http://schemas.openxmlformats.org/presentationml/2006/ole">
            <mc:AlternateContent xmlns:mc="http://schemas.openxmlformats.org/markup-compatibility/2006">
              <mc:Choice xmlns:v="urn:schemas-microsoft-com:vml" Requires="v">
                <p:oleObj spid="_x0000_s2055" name="文档" r:id="rId4" imgW="11325824" imgH="1902750" progId="Word.Document.12">
                  <p:embed/>
                </p:oleObj>
              </mc:Choice>
              <mc:Fallback>
                <p:oleObj name="文档" r:id="rId4" imgW="11325824" imgH="1902750" progId="Word.Document.12">
                  <p:embed/>
                  <p:pic>
                    <p:nvPicPr>
                      <p:cNvPr id="0" name=""/>
                      <p:cNvPicPr/>
                      <p:nvPr/>
                    </p:nvPicPr>
                    <p:blipFill>
                      <a:blip r:embed="rId5"/>
                      <a:stretch>
                        <a:fillRect/>
                      </a:stretch>
                    </p:blipFill>
                    <p:spPr>
                      <a:xfrm>
                        <a:off x="433388" y="1268730"/>
                        <a:ext cx="11325225" cy="1903413"/>
                      </a:xfrm>
                      <a:prstGeom prst="rect">
                        <a:avLst/>
                      </a:prstGeom>
                    </p:spPr>
                  </p:pic>
                </p:oleObj>
              </mc:Fallback>
            </mc:AlternateContent>
          </a:graphicData>
        </a:graphic>
      </p:graphicFrame>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566341"/>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万有引力定律的理解和应用</a:t>
            </a:r>
            <a:endParaRPr lang="zh-CN" altLang="zh-CN" sz="2800" b="1" kern="1400">
              <a:latin typeface="Calibri Light" panose="020F0302020204030204" pitchFamily="34" charset="0"/>
              <a:cs typeface="Times New Roman" panose="02020603050405020304" pitchFamily="18" charset="0"/>
            </a:endParaRPr>
          </a:p>
        </p:txBody>
      </p:sp>
      <p:sp>
        <p:nvSpPr>
          <p:cNvPr id="4" name="矩形 3"/>
          <p:cNvSpPr/>
          <p:nvPr/>
        </p:nvSpPr>
        <p:spPr>
          <a:xfrm>
            <a:off x="1503563" y="1116032"/>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万有引力定律的应用</a:t>
            </a:r>
            <a:endParaRPr lang="zh-CN" altLang="zh-CN" sz="1000">
              <a:latin typeface="Calibri" panose="020F0502020204030204" pitchFamily="34" charset="0"/>
              <a:cs typeface="Times New Roman" panose="02020603050405020304" pitchFamily="18" charset="0"/>
            </a:endParaRPr>
          </a:p>
        </p:txBody>
      </p:sp>
      <p:grpSp>
        <p:nvGrpSpPr>
          <p:cNvPr id="6" name="组合 5"/>
          <p:cNvGrpSpPr/>
          <p:nvPr/>
        </p:nvGrpSpPr>
        <p:grpSpPr>
          <a:xfrm>
            <a:off x="91606" y="1110837"/>
            <a:ext cx="1446306" cy="692497"/>
            <a:chOff x="91606" y="556839"/>
            <a:chExt cx="1446306" cy="692497"/>
          </a:xfrm>
        </p:grpSpPr>
        <p:sp>
          <p:nvSpPr>
            <p:cNvPr id="7" name="矩形 6"/>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8"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矩形 8"/>
          <p:cNvSpPr/>
          <p:nvPr/>
        </p:nvSpPr>
        <p:spPr>
          <a:xfrm>
            <a:off x="106615" y="1810409"/>
            <a:ext cx="11810444" cy="125923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广西卷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潮汐现象出现的原因之一是在地球的不同位置海水受到月球的引力不相同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处单位质量的海水受月球引力大小在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10" name="TextBox 1"/>
          <p:cNvSpPr txBox="1"/>
          <p:nvPr/>
        </p:nvSpPr>
        <p:spPr>
          <a:xfrm>
            <a:off x="10127882" y="248389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1" name="image3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102873"/>
            <a:ext cx="3540125" cy="1811020"/>
          </a:xfrm>
          <a:prstGeom prst="rect">
            <a:avLst/>
          </a:prstGeom>
          <a:solidFill>
            <a:scrgbClr r="0" g="0" b="0">
              <a:alpha val="0"/>
            </a:scrgbClr>
          </a:solidFill>
          <a:ln>
            <a:noFill/>
          </a:ln>
        </p:spPr>
      </p:pic>
      <p:sp>
        <p:nvSpPr>
          <p:cNvPr id="12" name="矩形 11"/>
          <p:cNvSpPr/>
          <p:nvPr/>
        </p:nvSpPr>
        <p:spPr>
          <a:xfrm>
            <a:off x="511654" y="3172029"/>
            <a:ext cx="7743822" cy="132341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处最小</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矩形 12"/>
              <p:cNvSpPr/>
              <p:nvPr/>
            </p:nvSpPr>
            <p:spPr>
              <a:xfrm>
                <a:off x="259015" y="4910178"/>
                <a:ext cx="11810444" cy="151590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根据万有引力公式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可知题图中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处单位质量的海水受到月球的引力最大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13" name="矩形 12"/>
              <p:cNvSpPr>
                <a:spLocks noRot="1" noChangeAspect="1" noMove="1" noResize="1" noEditPoints="1" noAdjustHandles="1" noChangeArrowheads="1" noChangeShapeType="1" noTextEdit="1"/>
              </p:cNvSpPr>
              <p:nvPr/>
            </p:nvSpPr>
            <p:spPr>
              <a:xfrm>
                <a:off x="259015" y="4910178"/>
                <a:ext cx="11810444" cy="1515904"/>
              </a:xfrm>
              <a:prstGeom prst="rect">
                <a:avLst/>
              </a:prstGeom>
              <a:blipFill rotWithShape="0">
                <a:blip r:embed="rId4"/>
                <a:stretch>
                  <a:fillRect l="-671" b="-80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挖补法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求解万有引力</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46450" y="1256411"/>
            <a:ext cx="8873361"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江苏南通高三月考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如图所示一半径为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、质量均匀分布的球体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从中挖去直径为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的球体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虚线过两球的球心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一质点分别位于图中的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受到的万有引力分别为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082723" y="31456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484757"/>
            <a:ext cx="2587625" cy="2155825"/>
          </a:xfrm>
          <a:prstGeom prst="rect">
            <a:avLst/>
          </a:prstGeom>
          <a:solidFill>
            <a:scrgbClr r="0" g="0" b="0">
              <a:alpha val="0"/>
            </a:scrgbClr>
          </a:solidFill>
          <a:ln>
            <a:noFill/>
          </a:ln>
        </p:spPr>
      </p:pic>
      <p:sp>
        <p:nvSpPr>
          <p:cNvPr id="8" name="矩形 7"/>
          <p:cNvSpPr/>
          <p:nvPr/>
        </p:nvSpPr>
        <p:spPr>
          <a:xfrm>
            <a:off x="462250" y="3861054"/>
            <a:ext cx="8873361"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66012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836527"/>
                <a:ext cx="8066692" cy="4922605"/>
              </a:xfrm>
              <a:prstGeom prst="rect">
                <a:avLst/>
              </a:prstGeom>
            </p:spPr>
            <p:txBody>
              <a:bodyPr wrap="square" lIns="121898" tIns="60948" rIns="121898" bIns="60948">
                <a:spAutoFit/>
              </a:bodyPr>
              <a:lstStyle/>
              <a:p>
                <a:pPr>
                  <a:lnSpc>
                    <a:spcPct val="11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设球体的密度为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则没有挖去小球体前的质量为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被挖去的小球体质量为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𝟏𝟕</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采用挖补法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可知剩余部分对在位置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的质点的万有引力大小等于挖掉的部分对在位置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的质点的万有引力大小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836527"/>
                <a:ext cx="8066692" cy="4922605"/>
              </a:xfrm>
              <a:prstGeom prst="rect">
                <a:avLst/>
              </a:prstGeom>
              <a:blipFill rotWithShape="0">
                <a:blip r:embed="rId2"/>
                <a:stretch>
                  <a:fillRect l="-983" t="-990" r="-5064" b="-1733"/>
                </a:stretch>
              </a:blipFill>
            </p:spPr>
            <p:txBody>
              <a:bodyPr/>
              <a:lstStyle/>
              <a:p>
                <a:r>
                  <a:rPr lang="zh-CN" altLang="en-US">
                    <a:noFill/>
                  </a:rPr>
                  <a:t> </a:t>
                </a:r>
              </a:p>
            </p:txBody>
          </p:sp>
        </mc:Fallback>
      </mc:AlternateContent>
      <p:pic>
        <p:nvPicPr>
          <p:cNvPr id="4" name="image3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155825"/>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204" y="860327"/>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91606" y="678783"/>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mc:AlternateContent xmlns:mc="http://schemas.openxmlformats.org/markup-compatibility/2006" xmlns:a14="http://schemas.microsoft.com/office/drawing/2010/main">
        <mc:Choice Requires="a14">
          <p:sp>
            <p:nvSpPr>
              <p:cNvPr id="11" name="矩形 10"/>
              <p:cNvSpPr/>
              <p:nvPr/>
            </p:nvSpPr>
            <p:spPr>
              <a:xfrm>
                <a:off x="106615" y="1378355"/>
                <a:ext cx="11810444" cy="495735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广东广州高三月考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人类社会的快速进步使得碳排放量不断增加</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这导致温室效应加剧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地球南北两极的生态环境遭到一定的破坏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一头质量为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的北极熊在失去家园后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被运送到了位于赤道上的北极熊馆加以照料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它在北极和馆内的重力差为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已知地球自转周期为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根据以上信息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可求出地球的半径为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11" name="矩形 10"/>
              <p:cNvSpPr>
                <a:spLocks noRot="1" noChangeAspect="1" noMove="1" noResize="1" noEditPoints="1" noAdjustHandles="1" noChangeArrowheads="1" noChangeShapeType="1" noTextEdit="1"/>
              </p:cNvSpPr>
              <p:nvPr/>
            </p:nvSpPr>
            <p:spPr>
              <a:xfrm>
                <a:off x="106615" y="1378355"/>
                <a:ext cx="11810444" cy="4957359"/>
              </a:xfrm>
              <a:prstGeom prst="rect">
                <a:avLst/>
              </a:prstGeom>
              <a:blipFill rotWithShape="0">
                <a:blip r:embed="rId3"/>
                <a:stretch>
                  <a:fillRect l="-671" b="-123"/>
                </a:stretch>
              </a:blipFill>
            </p:spPr>
            <p:txBody>
              <a:bodyPr/>
              <a:lstStyle/>
              <a:p>
                <a:r>
                  <a:rPr lang="zh-CN" altLang="en-US">
                    <a:noFill/>
                  </a:rPr>
                  <a:t> </a:t>
                </a:r>
              </a:p>
            </p:txBody>
          </p:sp>
        </mc:Fallback>
      </mc:AlternateContent>
      <p:sp>
        <p:nvSpPr>
          <p:cNvPr id="12" name="TextBox 1"/>
          <p:cNvSpPr txBox="1"/>
          <p:nvPr/>
        </p:nvSpPr>
        <p:spPr>
          <a:xfrm>
            <a:off x="1761018" y="3861054"/>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3" name="矩形 12"/>
          <p:cNvSpPr/>
          <p:nvPr/>
        </p:nvSpPr>
        <p:spPr>
          <a:xfrm>
            <a:off x="1440933" y="683978"/>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万有引力与重力的关系</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821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275887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设地球的质量为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baseline="-25000">
                    <a:latin typeface="Times New Roman" panose="02020603050405020304" pitchFamily="18" charset="0"/>
                    <a:cs typeface="Times New Roman" panose="02020603050405020304" pitchFamily="18" charset="0"/>
                  </a:rPr>
                  <a:t>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北极熊在赤道上时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万有引力的一部分提供向心力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北极熊在北极时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2758873"/>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2" cy="3077721"/>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了解开普勒三定律的内容</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会用开普勒第三定律进行相关计算</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理解万有引力定律</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并会计算万有引力</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掌握计算天体质量和密度的方法</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4580" y="1375720"/>
            <a:ext cx="7962601" cy="1749365"/>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地球对物体的万有引力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表现为两个效果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一是物体的重力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二是提供物体随地球自转的向心力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设地球质量为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3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484757"/>
            <a:ext cx="2587625" cy="32353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478504" y="3176771"/>
                <a:ext cx="7962601" cy="237389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在赤道上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在两极上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78504" y="3176771"/>
                <a:ext cx="7962601" cy="2373895"/>
              </a:xfrm>
              <a:prstGeom prst="rect">
                <a:avLst/>
              </a:prstGeom>
              <a:blipFill rotWithShape="0">
                <a:blip r:embed="rId4"/>
                <a:stretch>
                  <a:fillRect l="-995" b="-10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850391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44580" y="1052703"/>
                <a:ext cx="7962601" cy="297668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在一般位置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万有引力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等于重力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与向心力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向</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的矢量和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越靠近南北两极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值越大</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由于物体随地球自转所需的向心力较小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常认为万有引力近似等于重力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黄金代换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44580" y="1052703"/>
                <a:ext cx="7962601" cy="2976688"/>
              </a:xfrm>
              <a:prstGeom prst="rect">
                <a:avLst/>
              </a:prstGeom>
              <a:blipFill rotWithShape="0">
                <a:blip r:embed="rId2"/>
                <a:stretch>
                  <a:fillRect l="-995" b="-820"/>
                </a:stretch>
              </a:blipFill>
            </p:spPr>
            <p:txBody>
              <a:bodyPr/>
              <a:lstStyle/>
              <a:p>
                <a:r>
                  <a:rPr lang="zh-CN" altLang="en-US">
                    <a:noFill/>
                  </a:rPr>
                  <a:t> </a:t>
                </a:r>
              </a:p>
            </p:txBody>
          </p:sp>
        </mc:Fallback>
      </mc:AlternateContent>
      <p:pic>
        <p:nvPicPr>
          <p:cNvPr id="6" name="image3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052703"/>
            <a:ext cx="2587625" cy="3235325"/>
          </a:xfrm>
          <a:prstGeom prst="rect">
            <a:avLst/>
          </a:prstGeom>
          <a:solidFill>
            <a:scrgbClr r="0" g="0" b="0">
              <a:alpha val="0"/>
            </a:scrgbClr>
          </a:solidFill>
          <a:ln>
            <a:noFill/>
          </a:ln>
        </p:spPr>
      </p:pic>
    </p:spTree>
    <p:extLst>
      <p:ext uri="{BB962C8B-B14F-4D97-AF65-F5344CB8AC3E}">
        <p14:creationId xmlns:p14="http://schemas.microsoft.com/office/powerpoint/2010/main" val="16336054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17904" y="1335030"/>
                <a:ext cx="11810444" cy="448966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已知质量分布均匀的球壳对壳内任一质点的万有引力为零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将地球看成半径为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、质量分布均匀的球体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忽略地球的自转</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北斗导航系统中的一颗卫星的轨道距离地面的高度为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蛟龙号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下潜的深度为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则该卫星所在处的重力加速度与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蛟龙号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所在处的重力加速度的大小之比为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1000" smtClean="0">
                    <a:latin typeface="Calibri" panose="020F0502020204030204" pitchFamily="34" charset="0"/>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17904" y="1335030"/>
                <a:ext cx="11810444" cy="4489666"/>
              </a:xfrm>
              <a:prstGeom prst="rect">
                <a:avLst/>
              </a:prstGeom>
              <a:blipFill rotWithShape="0">
                <a:blip r:embed="rId2"/>
                <a:stretch>
                  <a:fillRect l="-671"/>
                </a:stretch>
              </a:blipFill>
            </p:spPr>
            <p:txBody>
              <a:bodyPr/>
              <a:lstStyle/>
              <a:p>
                <a:r>
                  <a:rPr lang="zh-CN" altLang="en-US">
                    <a:noFill/>
                  </a:rPr>
                  <a:t> </a:t>
                </a:r>
              </a:p>
            </p:txBody>
          </p:sp>
        </mc:Fallback>
      </mc:AlternateContent>
      <p:sp>
        <p:nvSpPr>
          <p:cNvPr id="9" name="TextBox 1"/>
          <p:cNvSpPr txBox="1"/>
          <p:nvPr/>
        </p:nvSpPr>
        <p:spPr>
          <a:xfrm>
            <a:off x="8430559" y="3307056"/>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1606" y="678783"/>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10" name="矩形 9"/>
          <p:cNvSpPr/>
          <p:nvPr/>
        </p:nvSpPr>
        <p:spPr>
          <a:xfrm>
            <a:off x="1440933" y="683978"/>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星体上空及星体内部重力加速度的求解</a:t>
            </a:r>
            <a:endParaRPr lang="zh-CN" altLang="zh-CN" sz="1000">
              <a:latin typeface="Calibri" panose="020F0502020204030204" pitchFamily="34" charset="0"/>
              <a:cs typeface="Times New Roman" panose="02020603050405020304" pitchFamily="18" charset="0"/>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618" y="898633"/>
            <a:ext cx="298263" cy="301857"/>
          </a:xfrm>
          <a:prstGeom prst="rect">
            <a:avLst/>
          </a:prstGeom>
        </p:spPr>
      </p:pic>
    </p:spTree>
    <p:extLst>
      <p:ext uri="{BB962C8B-B14F-4D97-AF65-F5344CB8AC3E}">
        <p14:creationId xmlns:p14="http://schemas.microsoft.com/office/powerpoint/2010/main" val="1952848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716541"/>
                <a:ext cx="11810444" cy="521178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设地球的密度为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在地球表面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忽略地球自转</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物体的重力和地球对物体的万有引力大小相等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由于地球的质量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GρR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在深度为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的地球内部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蛟龙号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受到地球的万有引力等于半径为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的球体表面的重力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蛟龙号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在所处位置的重力加速度为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卫星在高度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处受到的重力等于该处受到的万有引力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716541"/>
                <a:ext cx="11810444" cy="5211787"/>
              </a:xfrm>
              <a:prstGeom prst="rect">
                <a:avLst/>
              </a:prstGeom>
              <a:blipFill rotWithShape="0">
                <a:blip r:embed="rId2"/>
                <a:stretch>
                  <a:fillRect l="-671" r="-20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547021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268730"/>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星体表面及上空的重力加速度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以地球为例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181" y="836676"/>
            <a:ext cx="1552575" cy="3663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59015" y="1923833"/>
                <a:ext cx="11810444" cy="2806129"/>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在地球表面附近的重力加速度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不考虑地球自转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在地球上空距离地心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处的重力加速度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所以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923833"/>
                <a:ext cx="11810444" cy="2806129"/>
              </a:xfrm>
              <a:prstGeom prst="rect">
                <a:avLst/>
              </a:prstGeom>
              <a:blipFill rotWithShape="0">
                <a:blip r:embed="rId3"/>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435506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268730"/>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万有引力的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两个推论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1978425"/>
                <a:ext cx="11810444" cy="280612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在匀质球壳空腔内的任意位置处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质点受到球壳的万有引力的合力为零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推论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在匀质球体内部距离球心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处的质点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受到的万有引力等于球体内半径为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的同心球体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对其的万有引力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978425"/>
                <a:ext cx="11810444" cy="2806129"/>
              </a:xfrm>
              <a:prstGeom prst="rect">
                <a:avLst/>
              </a:prstGeom>
              <a:blipFill rotWithShape="0">
                <a:blip r:embed="rId2"/>
                <a:stretch>
                  <a:fillRect l="-671" r="-1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506071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261504"/>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天体质量和密度的计算方法</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天体质量和密度的计算</a:t>
            </a:r>
            <a:endParaRPr lang="zh-CN" altLang="zh-CN" sz="2800" b="1" kern="1400">
              <a:latin typeface="Calibri Light" panose="020F03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3709030508"/>
                  </p:ext>
                </p:extLst>
              </p:nvPr>
            </p:nvGraphicFramePr>
            <p:xfrm>
              <a:off x="478504" y="2102043"/>
              <a:ext cx="11523293" cy="4287012"/>
            </p:xfrm>
            <a:graphic>
              <a:graphicData uri="http://schemas.openxmlformats.org/drawingml/2006/table">
                <a:tbl>
                  <a:tblPr firstRow="1" firstCol="1" bandRow="1"/>
                  <a:tblGrid>
                    <a:gridCol w="648081"/>
                    <a:gridCol w="3240405"/>
                    <a:gridCol w="1296162"/>
                    <a:gridCol w="3024378"/>
                    <a:gridCol w="1728216"/>
                    <a:gridCol w="1586051"/>
                  </a:tblGrid>
                  <a:tr h="556392">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类型</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已知量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利用公式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表达式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备注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754">
                    <a:tc rowSpan="4">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计</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算</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利用运</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行天体</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𝐆</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只能得到中心天体的质量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3754">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705465">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CN" altLang="en-US"/>
                        </a:p>
                      </a:txBody>
                      <a:tcPr/>
                    </a:tc>
                  </a:tr>
                  <a:tr h="453754">
                    <a:tc vMerge="1">
                      <a:txBody>
                        <a:bodyPr/>
                        <a:lstStyle/>
                        <a:p>
                          <a:endParaRPr lang="zh-CN" altLang="en-US"/>
                        </a:p>
                      </a:txBody>
                      <a:tcPr/>
                    </a:tc>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利用天体表面重力加速度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3709030508"/>
                  </p:ext>
                </p:extLst>
              </p:nvPr>
            </p:nvGraphicFramePr>
            <p:xfrm>
              <a:off x="478504" y="2102043"/>
              <a:ext cx="11523293" cy="4171188"/>
            </p:xfrm>
            <a:graphic>
              <a:graphicData uri="http://schemas.openxmlformats.org/drawingml/2006/table">
                <a:tbl>
                  <a:tblPr firstRow="1" firstCol="1" bandRow="1"/>
                  <a:tblGrid>
                    <a:gridCol w="648081"/>
                    <a:gridCol w="3240405"/>
                    <a:gridCol w="1296162"/>
                    <a:gridCol w="3024378"/>
                    <a:gridCol w="1728216"/>
                    <a:gridCol w="1586051"/>
                  </a:tblGrid>
                  <a:tr h="957199">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类型</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已知量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利用公式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表达式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备注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8134">
                    <a:tc rowSpan="4">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计</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算</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利用运</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行天体</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71774" t="-117037" r="-110081" b="-295556"/>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74648" t="-117037" r="-92254" b="-295556"/>
                          </a:stretch>
                        </a:blipFill>
                      </a:tcPr>
                    </a:tc>
                    <a:tc rowSpan="3">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只能得到中心天体的质量</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8134">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71774" t="-217037" r="-110081" b="-195556"/>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74648" t="-217037" r="-92254" b="-195556"/>
                          </a:stretch>
                        </a:blipFill>
                      </a:tcPr>
                    </a:tc>
                    <a:tc vMerge="1">
                      <a:txBody>
                        <a:bodyPr/>
                        <a:lstStyle/>
                        <a:p>
                          <a:endParaRPr lang="zh-CN" altLang="en-US"/>
                        </a:p>
                      </a:txBody>
                      <a:tcPr/>
                    </a:tc>
                  </a:tr>
                  <a:tr h="818134">
                    <a:tc vMerge="1">
                      <a:txBody>
                        <a:bodyPr/>
                        <a:lstStyle/>
                        <a:p>
                          <a:endParaRPr lang="zh-CN" altLang="en-US"/>
                        </a:p>
                      </a:txBody>
                      <a:tcPr/>
                    </a:tc>
                    <a:tc vMerge="1">
                      <a:txBody>
                        <a:bodyPr/>
                        <a:lstStyle/>
                        <a:p>
                          <a:endParaRPr lang="zh-CN" altLang="en-US"/>
                        </a:p>
                      </a:txBody>
                      <a:tcPr/>
                    </a:tc>
                    <a:tc>
                      <a:txBody>
                        <a:bodyPr/>
                        <a:lstStyle/>
                        <a:p>
                          <a:pPr algn="ctr">
                            <a:lnSpc>
                              <a:spcPct val="150000"/>
                            </a:lnSpc>
                            <a:spcAft>
                              <a:spcPts val="0"/>
                            </a:spcAft>
                            <a:tabLst>
                              <a:tab pos="3870960" algn="l"/>
                            </a:tabLst>
                          </a:pP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71774" t="-319403" r="-110081" b="-97015"/>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74648" t="-319403" r="-92254" b="-97015"/>
                          </a:stretch>
                        </a:blipFill>
                      </a:tcPr>
                    </a:tc>
                    <a:tc vMerge="1">
                      <a:txBody>
                        <a:bodyPr/>
                        <a:lstStyle/>
                        <a:p>
                          <a:endParaRPr lang="zh-CN" altLang="en-US"/>
                        </a:p>
                      </a:txBody>
                      <a:tcPr/>
                    </a:tc>
                  </a:tr>
                  <a:tr h="759587">
                    <a:tc vMerge="1">
                      <a:txBody>
                        <a:bodyPr/>
                        <a:lstStyle/>
                        <a:p>
                          <a:endParaRPr lang="zh-CN" altLang="en-US"/>
                        </a:p>
                      </a:txBody>
                      <a:tcPr/>
                    </a:tc>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利用天体表面重力加速度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71774" t="-449600" r="-110081" b="-4000"/>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474648" t="-449600" r="-92254" b="-4000"/>
                          </a:stretch>
                        </a:blipFill>
                      </a:tcPr>
                    </a:tc>
                    <a:tc>
                      <a:txBody>
                        <a:bodyPr/>
                        <a:lstStyle/>
                        <a:p>
                          <a:pPr algn="ct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229916684"/>
                  </p:ext>
                </p:extLst>
              </p:nvPr>
            </p:nvGraphicFramePr>
            <p:xfrm>
              <a:off x="478504" y="836676"/>
              <a:ext cx="11233405" cy="4782123"/>
            </p:xfrm>
            <a:graphic>
              <a:graphicData uri="http://schemas.openxmlformats.org/drawingml/2006/table">
                <a:tbl>
                  <a:tblPr firstRow="1" firstCol="1" bandRow="1"/>
                  <a:tblGrid>
                    <a:gridCol w="674004"/>
                    <a:gridCol w="2087410"/>
                    <a:gridCol w="1956616"/>
                    <a:gridCol w="2410861"/>
                    <a:gridCol w="2307170"/>
                    <a:gridCol w="1797344"/>
                  </a:tblGrid>
                  <a:tr h="755046">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类型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已知量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利用公式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表达式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备注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62367">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密</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计</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算</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利用运</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行天体</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利用近地卫星只需测出其运行周期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5046">
                    <a:tc vMerge="1">
                      <a:txBody>
                        <a:bodyPr/>
                        <a:lstStyle/>
                        <a:p>
                          <a:endParaRPr lang="zh-CN" altLang="en-US"/>
                        </a:p>
                      </a:txBody>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利用天体表面重力加速度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𝑮𝑹</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229916684"/>
                  </p:ext>
                </p:extLst>
              </p:nvPr>
            </p:nvGraphicFramePr>
            <p:xfrm>
              <a:off x="478504" y="836676"/>
              <a:ext cx="11233405" cy="4723703"/>
            </p:xfrm>
            <a:graphic>
              <a:graphicData uri="http://schemas.openxmlformats.org/drawingml/2006/table">
                <a:tbl>
                  <a:tblPr firstRow="1" firstCol="1" bandRow="1"/>
                  <a:tblGrid>
                    <a:gridCol w="674004"/>
                    <a:gridCol w="2087410"/>
                    <a:gridCol w="1956616"/>
                    <a:gridCol w="2410861"/>
                    <a:gridCol w="2307170"/>
                    <a:gridCol w="1797344"/>
                  </a:tblGrid>
                  <a:tr h="1130300">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类型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已知量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利用公式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表达式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备注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62367">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密</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计</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算</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利用运</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行天体</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95707" t="-52676" r="-170707" b="-69296"/>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8971" t="-52676" r="-78364" b="-69296"/>
                          </a:stretch>
                        </a:blipFill>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利用近地卫星只需测出其运行周期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1036">
                    <a:tc vMerge="1">
                      <a:txBody>
                        <a:bodyPr/>
                        <a:lstStyle/>
                        <a:p>
                          <a:endParaRPr lang="zh-CN" altLang="en-US"/>
                        </a:p>
                      </a:txBody>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利用天体表面重力加速度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95707" t="-230638" r="-170707" b="-4681"/>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8971" t="-230638" r="-78364" b="-4681"/>
                          </a:stretch>
                        </a:blipFill>
                      </a:tcPr>
                    </a:tc>
                    <a:tc>
                      <a:txBody>
                        <a:bodyPr/>
                        <a:lstStyle/>
                        <a:p>
                          <a:pPr algn="ct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11941506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07442"/>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重力加速度法</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02247"/>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106283"/>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天津滨海新区模拟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年中国计划实现载人登月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到时我国宇航员可以在月球上进行一系列的物理实验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例如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在月球表面附近以初速度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竖直向上抛出一小球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测得其上升的最大高度为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已知月球半径为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不考虑月球自转影响和其他星体对其影响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忽略一切阻力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1288355" y="2666954"/>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259015" y="3185677"/>
                <a:ext cx="11810444" cy="3190786"/>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月球表面重力加速度的大小为</a:t>
                </a:r>
                <a:r>
                  <a:rPr lang="zh-CN" altLang="zh-CN" sz="2600">
                    <a:latin typeface="Calibri" panose="020F0502020204030204" pitchFamily="34" charset="0"/>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月球的质量为</a:t>
                </a:r>
                <a:r>
                  <a:rPr lang="zh-CN" altLang="zh-CN" sz="2600">
                    <a:latin typeface="Calibri" panose="020F0502020204030204" pitchFamily="34" charset="0"/>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𝑮𝒉</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在月球上发射卫星的最小发射速度大小为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若一颗卫星在月球表面附近绕月球做匀速圆周运动的周期为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则月球的密度为</a:t>
                </a:r>
                <a:r>
                  <a:rPr lang="zh-CN" altLang="zh-CN" sz="2600">
                    <a:latin typeface="Calibri" panose="020F0502020204030204" pitchFamily="34" charset="0"/>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9015" y="3185677"/>
                <a:ext cx="11810444" cy="3190786"/>
              </a:xfrm>
              <a:prstGeom prst="rect">
                <a:avLst/>
              </a:prstGeom>
              <a:blipFill rotWithShape="0">
                <a:blip r:embed="rId3"/>
                <a:stretch>
                  <a:fillRect l="-671" r="-36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220179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16818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可得月球表面重力加速度的大小为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知月球的质量为</a:t>
                </a:r>
                <a:r>
                  <a:rPr lang="zh-CN" altLang="zh-CN" sz="2600">
                    <a:latin typeface="Calibri" panose="020F0502020204030204" pitchFamily="34"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𝑮𝒉</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可得在月球上发射卫星的最小发射速度大小为</a:t>
                </a:r>
                <a:r>
                  <a:rPr lang="zh-CN" altLang="zh-CN" sz="2600">
                    <a:latin typeface="Calibri" panose="020F0502020204030204" pitchFamily="34" charset="0"/>
                    <a:cs typeface="Times New Roman" panose="02020603050405020304" pitchFamily="18" charset="0"/>
                  </a:rPr>
                  <a:t> </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若一颗卫星在月球表面附近绕月球做匀速圆周运动的周期为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可得月球的密度为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168185"/>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环绕法</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30196" y="1256411"/>
            <a:ext cx="8873361"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广东肇庆模拟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我国发射的嫦娥六号月球探测器靠近月球后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在月球表面附近的圆轨道上绕月球运行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通过观测可知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每经过时间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探测器通过的弧长相同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且弧长对应的圆心角为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若将月球看作质量分布均匀的球体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已知引力常量为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由上述已知条件可以求出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576501" y="3818657"/>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0435" y="1700784"/>
            <a:ext cx="2857500" cy="2328545"/>
          </a:xfrm>
          <a:prstGeom prst="rect">
            <a:avLst/>
          </a:prstGeom>
          <a:solidFill>
            <a:scrgbClr r="0" g="0" b="0">
              <a:alpha val="0"/>
            </a:scrgbClr>
          </a:solidFill>
          <a:ln>
            <a:noFill/>
          </a:ln>
        </p:spPr>
      </p:pic>
      <p:sp>
        <p:nvSpPr>
          <p:cNvPr id="8" name="矩形 7"/>
          <p:cNvSpPr/>
          <p:nvPr/>
        </p:nvSpPr>
        <p:spPr>
          <a:xfrm>
            <a:off x="273519" y="4343687"/>
            <a:ext cx="8873361"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月球的质量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月球的半径</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月球的密度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月球表面的重力加速度</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0366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25732" y="576159"/>
                <a:ext cx="8873361" cy="63229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依题意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探测器的角速度为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探测器的轨道半径近似等于月球的半径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由万有引力提供向心力可得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题中月球半径未知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所以不能求出月球的质量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可知月球密度的表达式中均为已知量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在月球表面有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因为月球半径未知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所以不能求出月球表面的重力加速度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25732" y="576159"/>
                <a:ext cx="8873361" cy="6322921"/>
              </a:xfrm>
              <a:prstGeom prst="rect">
                <a:avLst/>
              </a:prstGeom>
              <a:blipFill rotWithShape="0">
                <a:blip r:embed="rId2"/>
                <a:stretch>
                  <a:fillRect l="-893"/>
                </a:stretch>
              </a:blipFill>
            </p:spPr>
            <p:txBody>
              <a:bodyPr/>
              <a:lstStyle/>
              <a:p>
                <a:r>
                  <a:rPr lang="zh-CN" altLang="en-US">
                    <a:noFill/>
                  </a:rPr>
                  <a:t> </a:t>
                </a:r>
              </a:p>
            </p:txBody>
          </p:sp>
        </mc:Fallback>
      </mc:AlternateContent>
      <p:pic>
        <p:nvPicPr>
          <p:cNvPr id="4" name="image3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0435" y="836676"/>
            <a:ext cx="2857500" cy="2328545"/>
          </a:xfrm>
          <a:prstGeom prst="rect">
            <a:avLst/>
          </a:prstGeom>
          <a:solidFill>
            <a:scrgbClr r="0" g="0" b="0">
              <a:alpha val="0"/>
            </a:scrgbClr>
          </a:solidFill>
          <a:ln>
            <a:noFill/>
          </a:ln>
        </p:spPr>
      </p:pic>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2422747" y="3200213"/>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485585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开普勒三定律的理解和应用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新课标卷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天都一号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通导技术试验卫星测距试验的成功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标志着我国在深空轨道精密测量领域取得了技术新突破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天都一号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在环月椭圆轨道上运行时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受月球的引力大小保持不变</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相对月球的速度大小保持不变</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离月球越近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其相对月球的速度越大</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离月球越近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其所受月球的引力越小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331639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天都一号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在环月椭圆轨道上运行时与月球的距离不断发生变化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b="1">
                    <a:latin typeface="Times New Roman" panose="02020603050405020304" pitchFamily="18" charset="0"/>
                    <a:cs typeface="Times New Roman" panose="02020603050405020304" pitchFamily="18" charset="0"/>
                  </a:rPr>
                  <a:t>可知受月球的引力大小发生变化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离月球越近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其所受月球的引力越大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根据开普勒第二定律可知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天都一号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在环月椭圆轨道上运行时相对月球的速度大小改变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近月点速度最大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远月点速度最小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即离月球越近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相对月球的速度越大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11658044" cy="3316396"/>
              </a:xfrm>
              <a:prstGeom prst="rect">
                <a:avLst/>
              </a:prstGeom>
              <a:blipFill rotWithShape="0">
                <a:blip r:embed="rId2"/>
                <a:stretch>
                  <a:fillRect l="-680" r="-2040" b="-330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p:cNvSpPr txBox="1"/>
          <p:nvPr/>
        </p:nvSpPr>
        <p:spPr>
          <a:xfrm>
            <a:off x="6729639" y="194557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3" name="矩形 12"/>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广东揭阳模拟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若椭圆轨道甲、近地轨道乙相切于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点且在同一平面内</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已知地球的半径为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甲的远地点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到地心的距离为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地球表面的重力加速度为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下列关于卫星的说法正确的是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4" name="image3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0360" y="2956814"/>
            <a:ext cx="3457575" cy="19843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15" name="矩形 14"/>
              <p:cNvSpPr/>
              <p:nvPr/>
            </p:nvSpPr>
            <p:spPr>
              <a:xfrm>
                <a:off x="262476" y="2479017"/>
                <a:ext cx="7775829" cy="332127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卫星在甲轨道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两点的线速度大小之比为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卫星在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点的加速度大小为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卫星在甲轨道运行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圈的时间可使之在乙轨道运行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圈</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卫星沿甲、乙轨道分别经过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点的加速度不相同</a:t>
                </a:r>
                <a:endParaRPr lang="zh-CN" altLang="zh-CN" sz="100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6" y="2479017"/>
                <a:ext cx="7775829" cy="3321270"/>
              </a:xfrm>
              <a:prstGeom prst="rect">
                <a:avLst/>
              </a:prstGeom>
              <a:blipFill rotWithShape="0">
                <a:blip r:embed="rId3"/>
                <a:stretch>
                  <a:fillRect l="-1019" b="-128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6" y="680785"/>
                <a:ext cx="8425053" cy="475807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根据开普勒第二定律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卫星在甲轨道的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联</a:t>
                </a:r>
                <a:r>
                  <a:rPr lang="zh-CN" altLang="zh-CN" sz="2600" b="1">
                    <a:latin typeface="Times New Roman" panose="02020603050405020304" pitchFamily="18" charset="0"/>
                    <a:cs typeface="Times New Roman" panose="02020603050405020304" pitchFamily="18" charset="0"/>
                  </a:rPr>
                  <a:t>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根据</a:t>
                </a:r>
                <a:r>
                  <a:rPr lang="zh-CN" altLang="zh-CN" sz="2600" b="1">
                    <a:latin typeface="Times New Roman" panose="02020603050405020304" pitchFamily="18" charset="0"/>
                    <a:cs typeface="Times New Roman" panose="02020603050405020304" pitchFamily="18" charset="0"/>
                  </a:rPr>
                  <a:t>开普勒第三定律有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≈3.95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卫星在甲轨道运行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圈</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在乙轨道没有运行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圈</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对于卫星有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卫星沿甲、乙轨道分别经过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点的加速度相同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6" y="680785"/>
                <a:ext cx="8425053" cy="4758073"/>
              </a:xfrm>
              <a:prstGeom prst="rect">
                <a:avLst/>
              </a:prstGeom>
              <a:blipFill rotWithShape="0">
                <a:blip r:embed="rId2"/>
                <a:stretch>
                  <a:fillRect l="-941" b="-2051"/>
                </a:stretch>
              </a:blipFill>
            </p:spPr>
            <p:txBody>
              <a:bodyPr/>
              <a:lstStyle/>
              <a:p>
                <a:r>
                  <a:rPr lang="zh-CN" altLang="en-US">
                    <a:noFill/>
                  </a:rPr>
                  <a:t> </a:t>
                </a:r>
              </a:p>
            </p:txBody>
          </p:sp>
        </mc:Fallback>
      </mc:AlternateContent>
      <p:pic>
        <p:nvPicPr>
          <p:cNvPr id="6" name="image3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0360" y="836676"/>
            <a:ext cx="3457575" cy="19843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2031637" y="3429000"/>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8" name="矩形 7"/>
              <p:cNvSpPr/>
              <p:nvPr/>
            </p:nvSpPr>
            <p:spPr>
              <a:xfrm>
                <a:off x="94740" y="629665"/>
                <a:ext cx="11810444" cy="4522432"/>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万有引力定律的理解和应用</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广东茂名高三月考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火星半径约为地球半径的一半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火星质量约为地球质量的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一位宇航员连同宇航服在火星表面受到的重力大小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火</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地球表面的重力加速度大小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忽略地球和火星的自转</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则宇航员连同宇航服的质量为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A.70</a:t>
                </a:r>
                <a:r>
                  <a:rPr lang="en-US" altLang="zh-CN" sz="2600" dirty="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	B.80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C.90</a:t>
                </a:r>
                <a:r>
                  <a:rPr lang="en-US" altLang="zh-CN" sz="2600" dirty="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	D.100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dirty="0">
                  <a:latin typeface="Calibri" panose="020F0502020204030204" pitchFamily="34" charset="0"/>
                  <a:cs typeface="Times New Roman" panose="02020603050405020304" pitchFamily="18" charset="0"/>
                </a:endParaRPr>
              </a:p>
            </p:txBody>
          </p:sp>
        </mc:Choice>
        <mc:Fallback>
          <p:sp>
            <p:nvSpPr>
              <p:cNvPr id="8" name="矩形 7"/>
              <p:cNvSpPr>
                <a:spLocks noRot="1" noChangeAspect="1" noMove="1" noResize="1" noEditPoints="1" noAdjustHandles="1" noChangeArrowheads="1" noChangeShapeType="1" noTextEdit="1"/>
              </p:cNvSpPr>
              <p:nvPr/>
            </p:nvSpPr>
            <p:spPr>
              <a:xfrm>
                <a:off x="94740" y="629665"/>
                <a:ext cx="11810444" cy="4522432"/>
              </a:xfrm>
              <a:prstGeom prst="rect">
                <a:avLst/>
              </a:prstGeom>
              <a:blipFill rotWithShape="0">
                <a:blip r:embed="rId2"/>
                <a:stretch>
                  <a:fillRect l="-671" b="-20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1106148173"/>
              </p:ext>
            </p:extLst>
          </p:nvPr>
        </p:nvGraphicFramePr>
        <p:xfrm>
          <a:off x="433388" y="1268730"/>
          <a:ext cx="11325225" cy="2076450"/>
        </p:xfrm>
        <a:graphic>
          <a:graphicData uri="http://schemas.openxmlformats.org/presentationml/2006/ole">
            <mc:AlternateContent xmlns:mc="http://schemas.openxmlformats.org/markup-compatibility/2006">
              <mc:Choice xmlns:v="urn:schemas-microsoft-com:vml" Requires="v">
                <p:oleObj spid="_x0000_s7170" name="文档" r:id="rId4" imgW="11325824" imgH="2075825" progId="Word.Document.12">
                  <p:embed/>
                </p:oleObj>
              </mc:Choice>
              <mc:Fallback>
                <p:oleObj name="文档" r:id="rId4" imgW="11325824" imgH="2075825" progId="Word.Document.12">
                  <p:embed/>
                  <p:pic>
                    <p:nvPicPr>
                      <p:cNvPr id="0" name=""/>
                      <p:cNvPicPr/>
                      <p:nvPr/>
                    </p:nvPicPr>
                    <p:blipFill>
                      <a:blip r:embed="rId5"/>
                      <a:stretch>
                        <a:fillRect/>
                      </a:stretch>
                    </p:blipFill>
                    <p:spPr>
                      <a:xfrm>
                        <a:off x="433388" y="1268730"/>
                        <a:ext cx="11325225" cy="2076450"/>
                      </a:xfrm>
                      <a:prstGeom prst="rect">
                        <a:avLst/>
                      </a:prstGeom>
                    </p:spPr>
                  </p:pic>
                </p:oleObj>
              </mc:Fallback>
            </mc:AlternateContent>
          </a:graphicData>
        </a:graphic>
      </p:graphicFrame>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050787" y="1619784"/>
            <a:ext cx="609708" cy="553998"/>
          </a:xfrm>
          <a:prstGeom prst="rect">
            <a:avLst/>
          </a:prstGeom>
          <a:noFill/>
        </p:spPr>
        <p:txBody>
          <a:bodyPr wrap="square" rtlCol="0">
            <a:spAutoFit/>
          </a:bodyPr>
          <a:lstStyle/>
          <a:p>
            <a:r>
              <a:rPr lang="en-US" altLang="zh-CN" sz="3000" b="1" dirty="0"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5" name="矩形 4"/>
              <p:cNvSpPr/>
              <p:nvPr/>
            </p:nvSpPr>
            <p:spPr>
              <a:xfrm>
                <a:off x="94740" y="629665"/>
                <a:ext cx="11810444" cy="27263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江苏高邮调研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火星的质量约为地球质量的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半径约为地球半径的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则同一物体在火星表面与在地球表面受到的引力的比值约为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A.0.2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B.0.4</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C.2.0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D.2.5</a:t>
                </a:r>
                <a:endParaRPr lang="zh-CN" altLang="zh-CN" sz="100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94740" y="629665"/>
                <a:ext cx="11810444" cy="2726300"/>
              </a:xfrm>
              <a:prstGeom prst="rect">
                <a:avLst/>
              </a:prstGeom>
              <a:blipFill rotWithShape="0">
                <a:blip r:embed="rId3"/>
                <a:stretch>
                  <a:fillRect l="-671" b="-3795"/>
                </a:stretch>
              </a:blipFill>
            </p:spPr>
            <p:txBody>
              <a:bodyPr/>
              <a:lstStyle/>
              <a:p>
                <a:r>
                  <a:rPr lang="zh-CN" altLang="en-US">
                    <a:noFill/>
                  </a:rPr>
                  <a:t> </a:t>
                </a:r>
              </a:p>
            </p:txBody>
          </p:sp>
        </mc:Fallback>
      </mc:AlternateContent>
      <p:graphicFrame>
        <p:nvGraphicFramePr>
          <p:cNvPr id="6" name="对象 5"/>
          <p:cNvGraphicFramePr>
            <a:graphicFrameLocks noChangeAspect="1"/>
          </p:cNvGraphicFramePr>
          <p:nvPr>
            <p:extLst>
              <p:ext uri="{D42A27DB-BD31-4B8C-83A1-F6EECF244321}">
                <p14:modId xmlns:p14="http://schemas.microsoft.com/office/powerpoint/2010/main" val="3052284464"/>
              </p:ext>
            </p:extLst>
          </p:nvPr>
        </p:nvGraphicFramePr>
        <p:xfrm>
          <a:off x="433388" y="3469830"/>
          <a:ext cx="11325225" cy="1903413"/>
        </p:xfrm>
        <a:graphic>
          <a:graphicData uri="http://schemas.openxmlformats.org/presentationml/2006/ole">
            <mc:AlternateContent xmlns:mc="http://schemas.openxmlformats.org/markup-compatibility/2006">
              <mc:Choice xmlns:v="urn:schemas-microsoft-com:vml" Requires="v">
                <p:oleObj spid="_x0000_s8194" name="文档" r:id="rId5" imgW="11325824" imgH="1902750" progId="Word.Document.12">
                  <p:embed/>
                </p:oleObj>
              </mc:Choice>
              <mc:Fallback>
                <p:oleObj name="文档" r:id="rId5" imgW="11325824" imgH="1902750" progId="Word.Document.12">
                  <p:embed/>
                  <p:pic>
                    <p:nvPicPr>
                      <p:cNvPr id="0" name=""/>
                      <p:cNvPicPr/>
                      <p:nvPr/>
                    </p:nvPicPr>
                    <p:blipFill>
                      <a:blip r:embed="rId6"/>
                      <a:stretch>
                        <a:fillRect/>
                      </a:stretch>
                    </p:blipFill>
                    <p:spPr>
                      <a:xfrm>
                        <a:off x="433388" y="3469830"/>
                        <a:ext cx="11325225" cy="1903413"/>
                      </a:xfrm>
                      <a:prstGeom prst="rect">
                        <a:avLst/>
                      </a:prstGeom>
                    </p:spPr>
                  </p:pic>
                </p:oleObj>
              </mc:Fallback>
            </mc:AlternateContent>
          </a:graphicData>
        </a:graphic>
      </p:graphicFrame>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17989" y="3766406"/>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46450" y="629665"/>
            <a:ext cx="8873361" cy="36598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某天坑如图所示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为了测量该天坑的深度</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探险队员在天坑底部将一质量为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的物块静止悬挂于弹簧测力计挂钩上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弹簧测力计的示数为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已知地球半径为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地球表面的重力加速度为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假设地球可视为质量分布均匀的球体</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且质量分布均匀的球壳对壳内物体的万有引力为零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则该天坑的深度为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8" name="image3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10" name="矩形 9"/>
              <p:cNvSpPr/>
              <p:nvPr/>
            </p:nvSpPr>
            <p:spPr>
              <a:xfrm>
                <a:off x="369055" y="4253434"/>
                <a:ext cx="8873361" cy="198391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69055" y="4253434"/>
                <a:ext cx="8873361" cy="1983917"/>
              </a:xfrm>
              <a:prstGeom prst="rect">
                <a:avLst/>
              </a:prstGeom>
              <a:blipFill rotWithShape="0">
                <a:blip r:embed="rId3"/>
                <a:stretch>
                  <a:fillRect l="-8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矩形 8"/>
              <p:cNvSpPr/>
              <p:nvPr/>
            </p:nvSpPr>
            <p:spPr>
              <a:xfrm>
                <a:off x="46450" y="629665"/>
                <a:ext cx="8873361" cy="271238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在地球表面有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在天坑底部有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对物块分析有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46450" y="629665"/>
                <a:ext cx="8873361" cy="2712385"/>
              </a:xfrm>
              <a:prstGeom prst="rect">
                <a:avLst/>
              </a:prstGeom>
              <a:blipFill rotWithShape="0">
                <a:blip r:embed="rId2"/>
                <a:stretch>
                  <a:fillRect l="-893" r="-619" b="-4045"/>
                </a:stretch>
              </a:blipFill>
            </p:spPr>
            <p:txBody>
              <a:bodyPr/>
              <a:lstStyle/>
              <a:p>
                <a:r>
                  <a:rPr lang="zh-CN" altLang="en-US">
                    <a:noFill/>
                  </a:rPr>
                  <a:t> </a:t>
                </a:r>
              </a:p>
            </p:txBody>
          </p:sp>
        </mc:Fallback>
      </mc:AlternateContent>
      <p:pic>
        <p:nvPicPr>
          <p:cNvPr id="4" name="image3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522220"/>
          </a:xfrm>
          <a:prstGeom prst="rect">
            <a:avLst/>
          </a:prstGeom>
          <a:solidFill>
            <a:scrgbClr r="0" g="0" b="0">
              <a:alpha val="0"/>
            </a:scrgbClr>
          </a:solidFill>
          <a:ln>
            <a:noFill/>
          </a:ln>
        </p:spPr>
      </p:pic>
    </p:spTree>
    <p:extLst>
      <p:ext uri="{BB962C8B-B14F-4D97-AF65-F5344CB8AC3E}">
        <p14:creationId xmlns:p14="http://schemas.microsoft.com/office/powerpoint/2010/main" val="38895501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1674114" y="2524819"/>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广东佛山一中模拟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地球可视为质量分布均匀的球体</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由于自转的影响</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地球表面的重力加速度会随纬度的变化而有所不同</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已知地球表面赤道处的重力加速度大小为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两极处的重力加速度大小为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矩形 9"/>
              <p:cNvSpPr/>
              <p:nvPr/>
            </p:nvSpPr>
            <p:spPr>
              <a:xfrm>
                <a:off x="333518" y="3070899"/>
                <a:ext cx="11810444" cy="2375178"/>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地球的质量为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地球的自转周期为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地球表面各处的重力加速度方向均指向地心</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33518" y="3070899"/>
                <a:ext cx="11810444" cy="2375178"/>
              </a:xfrm>
              <a:prstGeom prst="rect">
                <a:avLst/>
              </a:prstGeom>
              <a:blipFill rotWithShape="0">
                <a:blip r:embed="rId2"/>
                <a:stretch>
                  <a:fillRect l="-671" t="-2057" b="-488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403005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设地球质量为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地球的自转周期为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的物体在地球表面赤道处有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的物体在两极处有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地球表面各处的重力加速度方向总是竖直向下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除了赤道和两极处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其他位置的重力加速度方向并不指向地心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4030053"/>
              </a:xfrm>
              <a:prstGeom prst="rect">
                <a:avLst/>
              </a:prstGeom>
              <a:blipFill rotWithShape="0">
                <a:blip r:embed="rId2"/>
                <a:stretch>
                  <a:fillRect l="-680" r="-941" b="-242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612333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48045" y="2226921"/>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天体质量和密度的计算</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内蒙古鄂尔多斯模拟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天文观测表明</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在土星周围有一主要由冰组成的土星环</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土星环中的物质绕土星做匀速圆周运动的线速度</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的平方与其到土星中心距离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的倒数之间的关系如图乙</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已知该图线的斜率为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土星的半径为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8" name="image3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01048" y="2996946"/>
            <a:ext cx="5610860"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10" name="矩形 9"/>
              <p:cNvSpPr/>
              <p:nvPr/>
            </p:nvSpPr>
            <p:spPr>
              <a:xfrm>
                <a:off x="585547" y="2780919"/>
                <a:ext cx="5509659" cy="3081397"/>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土星的质量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土星表面的重力加速度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土星的密度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土星环中物质的运行周期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85547" y="2780919"/>
                <a:ext cx="5509659" cy="3081397"/>
              </a:xfrm>
              <a:prstGeom prst="rect">
                <a:avLst/>
              </a:prstGeom>
              <a:blipFill rotWithShape="0">
                <a:blip r:embed="rId3"/>
                <a:stretch>
                  <a:fillRect l="-143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3158232"/>
                <a:ext cx="11658044" cy="319296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由于土星环中的物质围绕土星做匀速圆周运动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设土星质量为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土星环中距土星中心距离为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的某冰块的质量为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可知该图线的斜率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土星的质量为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可知土星表面的重力加速度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土星的密度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可知土星环中物质的运行周期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周期无法计算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158232"/>
                <a:ext cx="11658044" cy="3192966"/>
              </a:xfrm>
              <a:prstGeom prst="rect">
                <a:avLst/>
              </a:prstGeom>
              <a:blipFill rotWithShape="0">
                <a:blip r:embed="rId2"/>
                <a:stretch>
                  <a:fillRect l="-680" t="-1718" r="-680"/>
                </a:stretch>
              </a:blipFill>
            </p:spPr>
            <p:txBody>
              <a:bodyPr/>
              <a:lstStyle/>
              <a:p>
                <a:r>
                  <a:rPr lang="zh-CN" altLang="en-US">
                    <a:noFill/>
                  </a:rPr>
                  <a:t> </a:t>
                </a:r>
              </a:p>
            </p:txBody>
          </p:sp>
        </mc:Fallback>
      </mc:AlternateContent>
      <p:pic>
        <p:nvPicPr>
          <p:cNvPr id="5" name="image3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620649"/>
            <a:ext cx="5610860"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1302838" y="2564892"/>
            <a:ext cx="1188149" cy="470723"/>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航天员在月球表面将一片羽毛和一个铁锤从同一高度由静止同时释放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二者几乎同时落地</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若羽毛和铁锤是从高度为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处下落</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经时间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落到月球表面</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已知引力常量为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月球的半径为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不考虑月球自转的影响</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矩形 9"/>
              <p:cNvSpPr/>
              <p:nvPr/>
            </p:nvSpPr>
            <p:spPr>
              <a:xfrm>
                <a:off x="301732" y="3076427"/>
                <a:ext cx="11810444" cy="251284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月球表面的自由落体加速度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月球的密度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𝑹𝑮𝒕</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月球的密度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01732" y="3076427"/>
                <a:ext cx="11810444" cy="2512843"/>
              </a:xfrm>
              <a:prstGeom prst="rect">
                <a:avLst/>
              </a:prstGeom>
              <a:blipFill rotWithShape="0">
                <a:blip r:embed="rId2"/>
                <a:stretch>
                  <a:fillRect l="-671" b="-12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11658044" cy="325939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月球表面附近的物体做自由落体运动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baseline="-25000">
                    <a:latin typeface="Times New Roman" panose="02020603050405020304" pitchFamily="18" charset="0"/>
                    <a:cs typeface="Times New Roman" panose="02020603050405020304" pitchFamily="18" charset="0"/>
                  </a:rPr>
                  <a:t>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则月球表面的自由落体加速度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baseline="-25000">
                    <a:latin typeface="Times New Roman" panose="02020603050405020304" pitchFamily="18" charset="0"/>
                    <a:cs typeface="Times New Roman" panose="02020603050405020304" pitchFamily="18" charset="0"/>
                  </a:rPr>
                  <a:t>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不考虑月球自转的影响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b="1" baseline="-25000">
                    <a:latin typeface="Times New Roman" panose="02020603050405020304" pitchFamily="18" charset="0"/>
                    <a:cs typeface="Times New Roman" panose="02020603050405020304" pitchFamily="18" charset="0"/>
                  </a:rPr>
                  <a:t>月</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解得月球的质量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月球的密度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3259394"/>
              </a:xfrm>
              <a:prstGeom prst="rect">
                <a:avLst/>
              </a:prstGeom>
              <a:blipFill rotWithShape="0">
                <a:blip r:embed="rId2"/>
                <a:stretch>
                  <a:fillRect l="-680" r="-4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41432" y="3512342"/>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117491" y="629665"/>
                <a:ext cx="11810444" cy="4915873"/>
              </a:xfrm>
              <a:prstGeom prst="rect">
                <a:avLst/>
              </a:prstGeom>
            </p:spPr>
            <p:txBody>
              <a:bodyPr wrap="square" lIns="121898" tIns="60948" rIns="121898" bIns="60948">
                <a:spAutoFit/>
              </a:bodyPr>
              <a:lstStyle/>
              <a:p>
                <a:pPr marL="355600" indent="-355600" algn="ctr">
                  <a:lnSpc>
                    <a:spcPct val="12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dirty="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多选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安徽卷</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9)2025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我国已成功构建国际首个基于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DRO(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远距离逆行轨道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的地月空间三星星座</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DRO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低能进入、稳定停泊、机动转移</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的特点</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若卫星甲从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DRO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变轨进入环月椭圆轨道</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该轨道的近月点和远月点距月球表面的高度分别为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卫星的运行周期为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卫星乙从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DRO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变轨进入半径为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的环月圆形轨道</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周期也为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月球的质量为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假设只考虑月球对甲、乙的引力</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000" dirty="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dirty="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117491" y="629665"/>
                <a:ext cx="11810444" cy="4915873"/>
              </a:xfrm>
              <a:prstGeom prst="rect">
                <a:avLst/>
              </a:prstGeom>
              <a:blipFill rotWithShape="0">
                <a:blip r:embed="rId2"/>
                <a:stretch>
                  <a:fillRect l="-671" t="-248" r="-36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08453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根据开普勒第三定律可知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卫星甲在环月椭圆轨道上运行的半长轴等于卫星乙在环月圆轨道上运行的半径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对卫星乙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084538"/>
              </a:xfrm>
              <a:prstGeom prst="rect">
                <a:avLst/>
              </a:prstGeom>
              <a:blipFill rotWithShape="0">
                <a:blip r:embed="rId2"/>
                <a:stretch>
                  <a:fillRect l="-680" r="-105" b="-355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471503" y="1549730"/>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椭圆</a:t>
            </a:r>
            <a:endParaRPr lang="zh-CN" altLang="en-US" sz="2600" dirty="0">
              <a:solidFill>
                <a:srgbClr val="C00000"/>
              </a:solidFill>
              <a:latin typeface="微软雅黑" pitchFamily="34" charset="-122"/>
              <a:ea typeface="微软雅黑" pitchFamily="34" charset="-122"/>
            </a:endParaRPr>
          </a:p>
        </p:txBody>
      </p:sp>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4531" y="1495138"/>
            <a:ext cx="10180247" cy="4655000"/>
          </a:xfrm>
          <a:prstGeom prst="rect">
            <a:avLst/>
          </a:prstGeom>
        </p:spPr>
      </p:pic>
      <p:sp>
        <p:nvSpPr>
          <p:cNvPr id="5" name="矩形 4"/>
          <p:cNvSpPr/>
          <p:nvPr/>
        </p:nvSpPr>
        <p:spPr>
          <a:xfrm>
            <a:off x="5346086" y="2057545"/>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焦点</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5792958" y="3691562"/>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面积</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5472081" y="4900378"/>
            <a:ext cx="1184911"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半长轴</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8546378" y="4941189"/>
            <a:ext cx="1518336" cy="492426"/>
          </a:xfrm>
          <a:prstGeom prst="rect">
            <a:avLst/>
          </a:prstGeom>
        </p:spPr>
        <p:txBody>
          <a:bodyPr wrap="none" lIns="91426" tIns="45712" rIns="91426" bIns="45712">
            <a:spAutoFit/>
          </a:bodyPr>
          <a:lstStyle/>
          <a:p>
            <a:pPr>
              <a:spcAft>
                <a:spcPts val="0"/>
              </a:spcAft>
            </a:pP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公转周期</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111298" y="194557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湖北黄冈高三阶段测试</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嫦娥六号、低轨通信卫星星座两项航天领域工程入选</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全球十大工程成就</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若嫦娥六号在圆形环月轨道上的周期为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轨道距月球表面的高度为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月球半径为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引力常量为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333518" y="2600604"/>
                <a:ext cx="11810444" cy="342072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月球质量为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嫦娥六号减速着月时处于失重状态</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嫦娥六号在环月轨道上的速率为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月球表面重力加速度大小为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33518" y="2600604"/>
                <a:ext cx="11810444" cy="3420720"/>
              </a:xfrm>
              <a:prstGeom prst="rect">
                <a:avLst/>
              </a:prstGeom>
              <a:blipFill rotWithShape="0">
                <a:blip r:embed="rId2"/>
                <a:stretch>
                  <a:fillRect l="-671" b="-5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653489"/>
                <a:ext cx="11658044" cy="47396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根据万有引力提供向心力有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解得月球的质量为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嫦娥六号减速着月时加速度的方向向上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处于超重状态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嫦娥六号在环月轨道上的速率为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在月球表面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根据万有引力等于重力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𝑮𝑴𝒎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解得月球表面重力加速度大小为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4739607"/>
              </a:xfrm>
              <a:prstGeom prst="rect">
                <a:avLst/>
              </a:prstGeom>
              <a:blipFill rotWithShape="0">
                <a:blip r:embed="rId2"/>
                <a:stretch>
                  <a:fillRect l="-680" r="-418" b="-1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94286" y="2137503"/>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正比</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42612" y="1380315"/>
            <a:ext cx="7992999" cy="4857036"/>
          </a:xfrm>
          <a:prstGeom prst="rect">
            <a:avLst/>
          </a:prstGeom>
        </p:spPr>
      </p:pic>
      <p:sp>
        <p:nvSpPr>
          <p:cNvPr id="6" name="矩形 5"/>
          <p:cNvSpPr/>
          <p:nvPr/>
        </p:nvSpPr>
        <p:spPr>
          <a:xfrm>
            <a:off x="8471503" y="2132838"/>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反比</a:t>
            </a:r>
            <a:endParaRPr lang="zh-CN" altLang="en-US" sz="20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7" name="矩形 6"/>
              <p:cNvSpPr/>
              <p:nvPr/>
            </p:nvSpPr>
            <p:spPr>
              <a:xfrm>
                <a:off x="3502278" y="3147074"/>
                <a:ext cx="806804" cy="461457"/>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G</a:t>
                </a:r>
                <a14:m>
                  <m:oMath xmlns:m="http://schemas.openxmlformats.org/officeDocument/2006/math">
                    <m:f>
                      <m:fPr>
                        <m:ctrlPr>
                          <a:rPr lang="zh-CN" altLang="zh-CN" i="1">
                            <a:solidFill>
                              <a:srgbClr val="C00000"/>
                            </a:solidFill>
                            <a:effectLst/>
                            <a:latin typeface="Cambria Math" panose="02040503050406030204" pitchFamily="18" charset="0"/>
                            <a:ea typeface="Cambria Math" panose="02040503050406030204" pitchFamily="18" charset="0"/>
                          </a:rPr>
                        </m:ctrlPr>
                      </m:fPr>
                      <m:num>
                        <m:sSub>
                          <m:sSubPr>
                            <m:ctrlPr>
                              <a:rPr lang="zh-CN" altLang="zh-CN" i="1">
                                <a:solidFill>
                                  <a:srgbClr val="C00000"/>
                                </a:solidFill>
                                <a:effectLst/>
                                <a:latin typeface="Cambria Math" panose="02040503050406030204" pitchFamily="18" charset="0"/>
                                <a:ea typeface="Cambria Math" panose="02040503050406030204" pitchFamily="18" charset="0"/>
                              </a:rPr>
                            </m:ctrlPr>
                          </m:sSubPr>
                          <m:e>
                            <m:r>
                              <a:rPr lang="en-US" altLang="zh-CN"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𝑚</m:t>
                            </m:r>
                          </m:e>
                          <m:sub>
                            <m:r>
                              <a:rPr lang="en-US" altLang="zh-CN">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sub>
                        </m:sSub>
                        <m:sSub>
                          <m:sSubPr>
                            <m:ctrlPr>
                              <a:rPr lang="zh-CN" altLang="zh-CN" i="1">
                                <a:solidFill>
                                  <a:srgbClr val="C00000"/>
                                </a:solidFill>
                                <a:effectLst/>
                                <a:latin typeface="Cambria Math" panose="02040503050406030204" pitchFamily="18" charset="0"/>
                                <a:ea typeface="Cambria Math" panose="02040503050406030204" pitchFamily="18" charset="0"/>
                              </a:rPr>
                            </m:ctrlPr>
                          </m:sSubPr>
                          <m:e>
                            <m:r>
                              <a:rPr lang="en-US" altLang="zh-CN"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𝑚</m:t>
                            </m:r>
                          </m:e>
                          <m:sub>
                            <m:r>
                              <a:rPr lang="en-US" altLang="zh-CN">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b>
                        </m:sSub>
                      </m:num>
                      <m:den>
                        <m:sSup>
                          <m:sSupPr>
                            <m:ctrlPr>
                              <a:rPr lang="zh-CN" altLang="zh-CN" i="1">
                                <a:solidFill>
                                  <a:srgbClr val="C00000"/>
                                </a:solidFill>
                                <a:effectLst/>
                                <a:latin typeface="Cambria Math" panose="02040503050406030204" pitchFamily="18" charset="0"/>
                                <a:ea typeface="Cambria Math" panose="02040503050406030204" pitchFamily="18" charset="0"/>
                              </a:rPr>
                            </m:ctrlPr>
                          </m:sSupPr>
                          <m:e>
                            <m:r>
                              <a:rPr lang="en-US" altLang="zh-CN"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𝑟</m:t>
                            </m:r>
                          </m:e>
                          <m:sup>
                            <m:r>
                              <a:rPr lang="en-US" altLang="zh-CN">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up>
                        </m:sSup>
                      </m:den>
                    </m:f>
                  </m:oMath>
                </a14:m>
                <a:r>
                  <a:rPr lang="zh-CN" altLang="zh-CN">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en-US"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3502278" y="3147074"/>
                <a:ext cx="806804" cy="461457"/>
              </a:xfrm>
              <a:prstGeom prst="rect">
                <a:avLst/>
              </a:prstGeom>
              <a:blipFill rotWithShape="0">
                <a:blip r:embed="rId3"/>
                <a:stretch>
                  <a:fillRect l="-6818" b="-6579"/>
                </a:stretch>
              </a:blipFill>
            </p:spPr>
            <p:txBody>
              <a:bodyPr/>
              <a:lstStyle/>
              <a:p>
                <a:r>
                  <a:rPr lang="zh-CN" altLang="en-US">
                    <a:noFill/>
                  </a:rPr>
                  <a:t> </a:t>
                </a:r>
              </a:p>
            </p:txBody>
          </p:sp>
        </mc:Fallback>
      </mc:AlternateContent>
      <p:sp>
        <p:nvSpPr>
          <p:cNvPr id="8" name="矩形 7"/>
          <p:cNvSpPr/>
          <p:nvPr/>
        </p:nvSpPr>
        <p:spPr>
          <a:xfrm>
            <a:off x="5247479" y="4304420"/>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质点</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8381041" y="5405204"/>
            <a:ext cx="954079" cy="400093"/>
          </a:xfrm>
          <a:prstGeom prst="rect">
            <a:avLst/>
          </a:prstGeom>
        </p:spPr>
        <p:txBody>
          <a:bodyPr wrap="none" lIns="91426" tIns="45712" rIns="91426" bIns="45712">
            <a:spAutoFit/>
          </a:bodyPr>
          <a:lstStyle/>
          <a:p>
            <a:pPr>
              <a:spcAft>
                <a:spcPts val="0"/>
              </a:spcAft>
            </a:pPr>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两球心</a:t>
            </a:r>
            <a:endParaRPr lang="zh-CN" altLang="zh-CN" sz="10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10631773" y="249021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478504" y="1916811"/>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mc:AlternateContent xmlns:mc="http://schemas.openxmlformats.org/markup-compatibility/2006" xmlns:a14="http://schemas.microsoft.com/office/drawing/2010/main">
        <mc:Choice Requires="a14">
          <p:sp>
            <p:nvSpPr>
              <p:cNvPr id="5" name="矩形 4"/>
              <p:cNvSpPr/>
              <p:nvPr/>
            </p:nvSpPr>
            <p:spPr>
              <a:xfrm>
                <a:off x="351701" y="1269479"/>
                <a:ext cx="11658044" cy="385725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围绕同一天体运动的不同行星椭圆轨道不一样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但都有一个共同的焦点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行星在椭圆轨道上运行速率是变化的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离太阳越远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运行速率越大</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只要知道两个物体的质量和两个物体之间的距离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就可以由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计算物体间的万有引力</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地面上的物体所受地球的万有引力方向一定指向地心</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51701" y="1269479"/>
                <a:ext cx="11658044" cy="3857250"/>
              </a:xfrm>
              <a:prstGeom prst="rect">
                <a:avLst/>
              </a:prstGeom>
              <a:blipFill rotWithShape="0">
                <a:blip r:embed="rId2"/>
                <a:stretch>
                  <a:fillRect l="-680" b="-2528"/>
                </a:stretch>
              </a:blipFill>
            </p:spPr>
            <p:txBody>
              <a:bodyPr/>
              <a:lstStyle/>
              <a:p>
                <a:r>
                  <a:rPr lang="zh-CN" altLang="en-US">
                    <a:noFill/>
                  </a:rPr>
                  <a:t> </a:t>
                </a:r>
              </a:p>
            </p:txBody>
          </p:sp>
        </mc:Fallback>
      </mc:AlternateContent>
      <p:sp>
        <p:nvSpPr>
          <p:cNvPr id="6" name="矩形 5"/>
          <p:cNvSpPr/>
          <p:nvPr/>
        </p:nvSpPr>
        <p:spPr>
          <a:xfrm>
            <a:off x="3286855" y="3861054"/>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8903557" y="445015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106615" y="620649"/>
                <a:ext cx="11173239" cy="416188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地球绕太阳公转一周的时间是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365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天</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地球绕太阳公转一周所需要的时间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就是地球公转周期</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笼统地说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地球公转周期是一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根据地球的公转周期和轨道半径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我们能否推导出太阳的质量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能否推导出地球的质量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引力常量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地</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太</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地</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可推导出太阳的质量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无法推导出地球的质量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06615" y="620649"/>
                <a:ext cx="11173239" cy="4161884"/>
              </a:xfrm>
              <a:prstGeom prst="rect">
                <a:avLst/>
              </a:prstGeom>
              <a:blipFill rotWithShape="0">
                <a:blip r:embed="rId2"/>
                <a:stretch>
                  <a:fillRect l="-709" r="-32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万有引力定律的理解和应用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开普勒三定律的理解和应用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天体质量和密度的计算</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TotalTime>
  <Words>1846</Words>
  <Application>Microsoft Office PowerPoint</Application>
  <PresentationFormat>自定义</PresentationFormat>
  <Paragraphs>264</Paragraphs>
  <Slides>52</Slides>
  <Notes>3</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52</vt:i4>
      </vt:variant>
    </vt:vector>
  </HeadingPairs>
  <TitlesOfParts>
    <vt:vector size="68"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66</cp:revision>
  <dcterms:created xsi:type="dcterms:W3CDTF">2024-01-15T03:14:15Z</dcterms:created>
  <dcterms:modified xsi:type="dcterms:W3CDTF">2026-03-20T06:11:14Z</dcterms:modified>
</cp:coreProperties>
</file>