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ti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51" r:id="rId9"/>
    <p:sldId id="352" r:id="rId10"/>
    <p:sldId id="355" r:id="rId11"/>
    <p:sldId id="356" r:id="rId12"/>
    <p:sldId id="357" r:id="rId13"/>
    <p:sldId id="569" r:id="rId14"/>
    <p:sldId id="359" r:id="rId15"/>
    <p:sldId id="581" r:id="rId16"/>
    <p:sldId id="582" r:id="rId17"/>
    <p:sldId id="572" r:id="rId18"/>
    <p:sldId id="494" r:id="rId19"/>
    <p:sldId id="495" r:id="rId20"/>
    <p:sldId id="583" r:id="rId21"/>
    <p:sldId id="497" r:id="rId22"/>
    <p:sldId id="498" r:id="rId23"/>
    <p:sldId id="367" r:id="rId24"/>
    <p:sldId id="504" r:id="rId25"/>
    <p:sldId id="584" r:id="rId26"/>
    <p:sldId id="506" r:id="rId27"/>
    <p:sldId id="508" r:id="rId28"/>
    <p:sldId id="585" r:id="rId29"/>
    <p:sldId id="400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586" r:id="rId38"/>
    <p:sldId id="410" r:id="rId39"/>
    <p:sldId id="411" r:id="rId40"/>
    <p:sldId id="412" r:id="rId41"/>
    <p:sldId id="413" r:id="rId42"/>
    <p:sldId id="414" r:id="rId43"/>
    <p:sldId id="415" r:id="rId44"/>
    <p:sldId id="416" r:id="rId45"/>
    <p:sldId id="417" r:id="rId46"/>
    <p:sldId id="418" r:id="rId47"/>
    <p:sldId id="419" r:id="rId48"/>
    <p:sldId id="420" r:id="rId49"/>
    <p:sldId id="421" r:id="rId50"/>
    <p:sldId id="428" r:id="rId51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10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13" Type="http://schemas.openxmlformats.org/officeDocument/2006/relationships/slide" Target="../slides/slide48.xml"/><Relationship Id="rId3" Type="http://schemas.openxmlformats.org/officeDocument/2006/relationships/slide" Target="../slides/slide42.xml"/><Relationship Id="rId7" Type="http://schemas.openxmlformats.org/officeDocument/2006/relationships/slide" Target="../slides/slide36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4.xml"/><Relationship Id="rId11" Type="http://schemas.openxmlformats.org/officeDocument/2006/relationships/slide" Target="../slides/slide46.xml"/><Relationship Id="rId5" Type="http://schemas.openxmlformats.org/officeDocument/2006/relationships/slide" Target="../slides/slide32.xml"/><Relationship Id="rId10" Type="http://schemas.openxmlformats.org/officeDocument/2006/relationships/slide" Target="../slides/slide44.xml"/><Relationship Id="rId4" Type="http://schemas.openxmlformats.org/officeDocument/2006/relationships/slide" Target="../slides/slide30.xml"/><Relationship Id="rId9" Type="http://schemas.openxmlformats.org/officeDocument/2006/relationships/slide" Target="../slides/slide4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tags" Target="../tags/tag11.xml"/><Relationship Id="rId7" Type="http://schemas.openxmlformats.org/officeDocument/2006/relationships/slide" Target="slide2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__1.doc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9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emf"/><Relationship Id="rId4" Type="http://schemas.openxmlformats.org/officeDocument/2006/relationships/package" Target="../embeddings/Microsoft_Word___2.doc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6.emf"/><Relationship Id="rId4" Type="http://schemas.openxmlformats.org/officeDocument/2006/relationships/package" Target="../embeddings/Microsoft_Word___3.docx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7.emf"/><Relationship Id="rId4" Type="http://schemas.openxmlformats.org/officeDocument/2006/relationships/package" Target="../embeddings/Microsoft_Word___4.docx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6233432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人造卫星　宇宙速度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宇宙速度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卫星运动参量的分析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卫星运动参量的分析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人造卫星运行轨道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4398" y="2139860"/>
            <a:ext cx="7333356" cy="196968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6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卫星运行的轨道平面一定通过地心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一般分为赤道轨道、极地轨道和其他轨道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静止轨道卫星的轨道是赤道轨道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34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132838"/>
            <a:ext cx="3105785" cy="36874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物理量随轨道半径变化的规律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70183"/>
              </p:ext>
            </p:extLst>
          </p:nvPr>
        </p:nvGraphicFramePr>
        <p:xfrm>
          <a:off x="436563" y="1487488"/>
          <a:ext cx="6742112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文档" r:id="rId4" imgW="6844218" imgH="3341260" progId="Word.Document.12">
                  <p:embed/>
                </p:oleObj>
              </mc:Choice>
              <mc:Fallback>
                <p:oleObj name="文档" r:id="rId4" imgW="6844218" imgH="33412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6563" y="1487488"/>
                        <a:ext cx="6742112" cy="328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6859466" y="2126212"/>
            <a:ext cx="3763171" cy="196942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6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公式中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指轨道半径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越大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越小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越大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高轨低速大周期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卫星运动参量与半径的关系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106615" y="1256411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甲、乙两行星绕某恒星做圆周运动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甲的轨道半径比乙的小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忽略两行星之间的万有引力作用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8210935" y="201089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9015" y="2472044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甲运动的周期比乙的小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甲运动的线速度比乙的小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甲运动的角速度比乙的小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甲运动的向心加速度比乙的小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871766" y="2660743"/>
                <a:ext cx="1199062" cy="9842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=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766" y="2660743"/>
                <a:ext cx="1199062" cy="984284"/>
              </a:xfrm>
              <a:prstGeom prst="rect">
                <a:avLst/>
              </a:prstGeom>
              <a:blipFill rotWithShape="0">
                <a:blip r:embed="rId2"/>
                <a:stretch>
                  <a:fillRect l="-65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347.jpeg" descr="source:si_idm1260733176;FounderCES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411" y="1384046"/>
            <a:ext cx="6045200" cy="37731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1.2025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月我国科学家通过研究嫦娥六号采回的月球背面月壤样品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取得重大突破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对理解月球乃至太阳系早期演化具有重大科学意义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嫦娥六号任务圆满成功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假设嫦娥六号绕某一中心天体运动的圆轨道半径减为原来的一半时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则嫦娥六号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774666" y="3104677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3586784"/>
                <a:ext cx="7333356" cy="28665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向心加速度变为原来的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线速度变为原来的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运动周期变为原来的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所受万有引力变为原来的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3586784"/>
                <a:ext cx="7333356" cy="2866594"/>
              </a:xfrm>
              <a:prstGeom prst="rect">
                <a:avLst/>
              </a:prstGeom>
              <a:blipFill rotWithShape="0">
                <a:blip r:embed="rId2"/>
                <a:stretch>
                  <a:fillRect l="-1081" b="-3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88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39613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可知向心加速度变为原来的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知线速度变为原来的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知运动周期变为原来的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知嫦娥六号所受万有引力变为原来的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3961381"/>
              </a:xfrm>
              <a:prstGeom prst="rect">
                <a:avLst/>
              </a:prstGeom>
              <a:blipFill rotWithShape="0">
                <a:blip r:embed="rId2"/>
                <a:stretch>
                  <a:fillRect l="-671" r="-52" b="-2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146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同步卫星、近地卫星和赤道上物体的运行问题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6223" y="1256411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广东佛山二中月考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是静止在地球赤道地面上的一个物体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是与赤道共面的某近地卫星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均为地球的卫星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是地球的同步卫星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以下关于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四者的线速度、角速度、周期、向心加速度的大小关系正确的是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234016" y="3766406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3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860" y="1484757"/>
            <a:ext cx="25050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678277" y="4509135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	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	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6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88784" y="768287"/>
                <a:ext cx="8066692" cy="55741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85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三颗卫星来说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万有引力提供其做圆周运动的向心力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根据三颗卫星的轨道半径之间的关系可得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物体来说它属于地球的一部分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它转动的角速度以及周期与地球自转的相同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而地球自转的角速度、周期又与地球同步卫星的相同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结合以上分析可得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结合以上分析可得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84" y="768287"/>
                <a:ext cx="8066692" cy="5574194"/>
              </a:xfrm>
              <a:prstGeom prst="rect">
                <a:avLst/>
              </a:prstGeom>
              <a:blipFill rotWithShape="0">
                <a:blip r:embed="rId2"/>
                <a:stretch>
                  <a:fillRect l="-983" t="-985" r="-907" b="-17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052703"/>
            <a:ext cx="25050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近地卫星、同步卫星与地球赤道上物体的比较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10792"/>
              </p:ext>
            </p:extLst>
          </p:nvPr>
        </p:nvGraphicFramePr>
        <p:xfrm>
          <a:off x="262477" y="2132996"/>
          <a:ext cx="10514012" cy="4276020"/>
        </p:xfrm>
        <a:graphic>
          <a:graphicData uri="http://schemas.openxmlformats.org/drawingml/2006/table">
            <a:tbl>
              <a:tblPr firstRow="1" firstCol="1" bandRow="1"/>
              <a:tblGrid>
                <a:gridCol w="1905139"/>
                <a:gridCol w="2115419"/>
                <a:gridCol w="2115419"/>
                <a:gridCol w="4378035"/>
              </a:tblGrid>
              <a:tr h="5303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近地卫星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同步卫星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地球赤道上物体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9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0357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向心力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万有引力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万有引力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 b="1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万有引力的</a:t>
                      </a:r>
                      <a:r>
                        <a:rPr lang="zh-CN" sz="2600" b="1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一个分力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9" name="image447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2996946"/>
            <a:ext cx="5448300" cy="19812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9714865" cy="22604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掌握卫星运动的规律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会分析比较卫星运行时各物理量之间的关系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理解三种宇宙速度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并会求解第一宇宙速度的大小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29193432"/>
                  </p:ext>
                </p:extLst>
              </p:nvPr>
            </p:nvGraphicFramePr>
            <p:xfrm>
              <a:off x="892841" y="836676"/>
              <a:ext cx="10819066" cy="471042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60415"/>
                    <a:gridCol w="2176796"/>
                    <a:gridCol w="2176796"/>
                    <a:gridCol w="4505059"/>
                  </a:tblGrid>
                  <a:tr h="5135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项目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近地卫星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同步卫星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地球赤道上物体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35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轨道半径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10201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角速度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𝑮𝑴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p>
                                          <m:r>
                                            <a:rPr lang="en-US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𝑮𝑴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𝑹</m:t>
                                          </m:r>
                                          <m:r>
                                            <a:rPr lang="en-US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𝒉</m:t>
                                          </m:r>
                                          <m:r>
                                            <a:rPr lang="en-US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e>
                                        <m:sup>
                                          <m:r>
                                            <a:rPr lang="en-US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有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1964" marR="21964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10201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𝑮𝑴</m:t>
                                      </m:r>
                                    </m:num>
                                    <m:den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𝑹</m:t>
                                      </m:r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𝑮𝑴</m:t>
                                      </m:r>
                                    </m:num>
                                    <m:den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𝑹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𝒉</m:t>
                                      </m:r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有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1964" marR="21964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12840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向心加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zh-CN" sz="24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𝑮𝑴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𝑹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zh-CN" sz="24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同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𝑮𝑴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𝑹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𝒉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zh-CN" sz="24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物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有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1964" marR="21964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29193432"/>
                  </p:ext>
                </p:extLst>
              </p:nvPr>
            </p:nvGraphicFramePr>
            <p:xfrm>
              <a:off x="892841" y="836676"/>
              <a:ext cx="10819066" cy="440734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60415"/>
                    <a:gridCol w="2176796"/>
                    <a:gridCol w="2176796"/>
                    <a:gridCol w="4505059"/>
                  </a:tblGrid>
                  <a:tr h="51427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项目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近地卫星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同步卫星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地球赤道上物体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408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轨道半径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同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物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b="1" baseline="-2500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近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104748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角速度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1964" marR="21964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2215" t="-98837" r="-138" b="-22616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104748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1964" marR="21964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2215" t="-198837" r="-138" b="-12616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  <a:tr h="12840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向心加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2028" marR="12028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1964" marR="21964" marT="12028" marB="12028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2215" t="-243602" r="-138" b="-284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9187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北京四中模拟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沿圆形轨道绕地球运行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是极地轨道卫星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在地球两极上空约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处运行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是低轨道卫星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距地球表面高度与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是地球同步卫星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984178" y="2564892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3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960" y="3454146"/>
            <a:ext cx="3291840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37560" y="3134070"/>
            <a:ext cx="666668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的周期比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的向心加速度比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的线速度大小相等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的机械能一样大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834188"/>
                <a:ext cx="7333356" cy="52476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根据开普勒第三定律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的向心加速度比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的线速度大小相等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因为不知道三个卫星的质量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则不能判断它们的机械能大小关系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834188"/>
                <a:ext cx="7333356" cy="5247694"/>
              </a:xfrm>
              <a:prstGeom prst="rect">
                <a:avLst/>
              </a:prstGeom>
              <a:blipFill rotWithShape="0">
                <a:blip r:embed="rId2"/>
                <a:stretch>
                  <a:fillRect l="-1081" r="-499" b="-16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4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041" y="1052703"/>
            <a:ext cx="3291840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考点二　宇宙速度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268730"/>
                <a:ext cx="11658044" cy="47079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第一宇宙速度的推导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方法一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altLang="zh-CN" sz="2600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𝟏𝟏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𝟗𝟕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𝟐𝟒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𝟔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=7.9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方法二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m/s=7.9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第一宇宙速度是人造地球卫星的最小发射速度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也是人造地球卫星的最大环绕速度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此时它的运行周期最短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𝟔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𝟗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s≈5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078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s≈85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68730"/>
                <a:ext cx="11658044" cy="4707996"/>
              </a:xfrm>
              <a:prstGeom prst="rect">
                <a:avLst/>
              </a:prstGeom>
              <a:blipFill rotWithShape="0">
                <a:blip r:embed="rId2"/>
                <a:stretch>
                  <a:fillRect l="-680" t="-1295" r="-2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甘肃卷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一小星球与某恒星中心距离为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小星球的速度大小为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、方向与两者中心连线垂直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恒星的质量为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引力常量为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922453" y="2524836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35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229" y="1015111"/>
            <a:ext cx="258762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34486" y="3073503"/>
                <a:ext cx="8066692" cy="33798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小星球做匀速圆周运动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小星球做抛物线运动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小星球做椭圆运动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小星球可能与恒星相撞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86" y="3073503"/>
                <a:ext cx="8066692" cy="3379875"/>
              </a:xfrm>
              <a:prstGeom prst="rect">
                <a:avLst/>
              </a:prstGeom>
              <a:blipFill rotWithShape="0">
                <a:blip r:embed="rId3"/>
                <a:stretch>
                  <a:fillRect l="-9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03421" y="620649"/>
                <a:ext cx="8066692" cy="56161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由万有引力提供向心力有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小星球做匀速圆周运动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万有引力不足以提供小星球做匀速圆周运动所需要的向心力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小星球做离心运动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但又不能脱离恒星的引力范围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所以小星球做椭圆运动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而不是抛物线运动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这是小星球脱离恒星引力束缚的临界速度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小星球的运动不是椭圆运动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小星球将脱离恒星引力束缚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不可能与恒星相撞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21" y="620649"/>
                <a:ext cx="8066692" cy="5616129"/>
              </a:xfrm>
              <a:prstGeom prst="rect">
                <a:avLst/>
              </a:prstGeom>
              <a:blipFill rotWithShape="0">
                <a:blip r:embed="rId2"/>
                <a:stretch>
                  <a:fillRect l="-983" r="-907" b="-15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229" y="1015111"/>
            <a:ext cx="258762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77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75720"/>
            <a:ext cx="11658044" cy="305908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宇宙速度与运动轨迹的关系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=7.9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卫星绕地球表面做匀速圆周运动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(2)7.9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km/s&lt;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&lt;11.2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卫星绕地球运动的轨迹为椭圆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(3)11.2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&lt;16.7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卫星绕太阳运动的轨迹为椭圆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16.7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卫星将挣脱太阳引力的束缚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飞到太阳系以外的空间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6223" y="620649"/>
            <a:ext cx="8873361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广东汕尾陆安高级中学高三期末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假设宇宙中有两颗行星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两颗行星的卫星轨道半径的三次方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与运行公转周期的平方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若不考虑其他星体对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的影响及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之间的作用力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则行星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的第一宇宙速度之比为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041202" y="373911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35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55" y="1484757"/>
            <a:ext cx="27736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78277" y="4118372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	B.1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	D.1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6223" y="620649"/>
                <a:ext cx="8873361" cy="42296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根据万有引力提供向心力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的质量分别为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𝐁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第一宇宙速度满足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𝐁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𝐁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3" y="620649"/>
                <a:ext cx="8873361" cy="4229660"/>
              </a:xfrm>
              <a:prstGeom prst="rect">
                <a:avLst/>
              </a:prstGeom>
              <a:blipFill rotWithShape="0">
                <a:blip r:embed="rId2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5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55" y="1484757"/>
            <a:ext cx="27736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43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6413" y="4132560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1293310"/>
                <a:ext cx="11810444" cy="452454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卫星运动参量的分析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河南卷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3)2024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年天文学家报道了他们新发现的一颗类地行星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Gliese12b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它绕其母恒星的运动可视为匀速圆周运动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Gliese12b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轨道半径约为日地距离的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其母恒星质量约为太阳质量的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Gliese12b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绕其母恒星的运动周期约为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A.13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天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B.27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天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C.64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天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D.128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天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293310"/>
                <a:ext cx="11810444" cy="4524548"/>
              </a:xfrm>
              <a:prstGeom prst="rect">
                <a:avLst/>
              </a:prstGeom>
              <a:blipFill rotWithShape="0">
                <a:blip r:embed="rId2"/>
                <a:stretch>
                  <a:fillRect l="-671" b="-20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773149"/>
              </p:ext>
            </p:extLst>
          </p:nvPr>
        </p:nvGraphicFramePr>
        <p:xfrm>
          <a:off x="433388" y="1484757"/>
          <a:ext cx="11325225" cy="276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文档" r:id="rId4" imgW="11325824" imgH="2767767" progId="Word.Document.12">
                  <p:embed/>
                </p:oleObj>
              </mc:Choice>
              <mc:Fallback>
                <p:oleObj name="文档" r:id="rId4" imgW="11325824" imgH="27677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388" y="1484757"/>
                        <a:ext cx="11325225" cy="2767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707014" y="201089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重庆北碚模拟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绕地球做匀速圆周运动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地球对卫星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的张角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地球表面的重力加速度为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忽略地球自转的影响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35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828417"/>
            <a:ext cx="293941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78504" y="2517216"/>
                <a:ext cx="7333356" cy="309935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卫星的线速度大小为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卫星的角速度大小为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卫星的周期为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卫星的加速度大小为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2517216"/>
                <a:ext cx="7333356" cy="3099350"/>
              </a:xfrm>
              <a:prstGeom prst="rect">
                <a:avLst/>
              </a:prstGeom>
              <a:blipFill rotWithShape="0">
                <a:blip r:embed="rId3"/>
                <a:stretch>
                  <a:fillRect l="-1081" b="-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92875" y="781935"/>
                <a:ext cx="7962601" cy="48979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设卫星的轨道半径为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根据几何关系可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在地球表面有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m'g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卫星绕地球做匀速圆周运动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由万有引力提供向心力得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75" y="781935"/>
                <a:ext cx="7962601" cy="4897920"/>
              </a:xfrm>
              <a:prstGeom prst="rect">
                <a:avLst/>
              </a:prstGeom>
              <a:blipFill rotWithShape="0">
                <a:blip r:embed="rId2"/>
                <a:stretch>
                  <a:fillRect l="-995" b="-17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5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466" y="1052703"/>
            <a:ext cx="293941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0858877" y="201089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海南海口高三期末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中国空间站运行在距离地球表面约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千米高的近地轨道上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而地球同步卫星离地高度约为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千米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为静止在地球赤道上的物体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为中国空间站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为地球同步卫星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5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333" y="2806065"/>
            <a:ext cx="345757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4856" y="2564892"/>
            <a:ext cx="733335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线速度的大小关系为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周期关系为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向心加速度的关系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同步卫星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的发射速度要大于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485196"/>
                <a:ext cx="11658044" cy="36764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的角速度和周期相同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根据万有引力提供向心力得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的轨道半径比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综上有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因同步卫星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没有脱离地球的束缚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所以同步卫星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的发射速度应小于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11.2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485196"/>
                <a:ext cx="11658044" cy="3676495"/>
              </a:xfrm>
              <a:prstGeom prst="rect">
                <a:avLst/>
              </a:prstGeom>
              <a:blipFill rotWithShape="0">
                <a:blip r:embed="rId2"/>
                <a:stretch>
                  <a:fillRect l="-680" r="-1987" b="-28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5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836676"/>
            <a:ext cx="345757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864713" y="222692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22995" y="629665"/>
            <a:ext cx="9760697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重庆卷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金星凌日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从地球上看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金星就像镶嵌在太阳表面的小黑点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在地球上间距为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的两点同时观测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测得金星在太阳表面的小黑点相距为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地球和金星绕太阳的运动均视为匀速圆周运动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太阳直径远小于金星的轨道半径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则地球和金星绕太阳运动的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5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221" y="1268730"/>
            <a:ext cx="147066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39022" y="2780919"/>
                <a:ext cx="9760697" cy="301561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轨道半径之比为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周期之比为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  <m:r>
                                      <a:rPr lang="en-US" altLang="zh-CN" sz="2600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𝒅</m:t>
                                    </m:r>
                                  </m:num>
                                  <m:den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线速度大小之比为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向心加速度大小之比为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𝑳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𝑳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22" y="2780919"/>
                <a:ext cx="9760697" cy="3015610"/>
              </a:xfrm>
              <a:prstGeom prst="rect">
                <a:avLst/>
              </a:prstGeom>
              <a:blipFill rotWithShape="0">
                <a:blip r:embed="rId3"/>
                <a:stretch>
                  <a:fillRect l="-812" b="-4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22995" y="629665"/>
                <a:ext cx="9760697" cy="402473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太阳直径远小于金星的轨道半径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太阳直径忽略不计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根据题意结合几何知识可知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地球和金星绕太阳运动的轨道半径之比为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根据万有引力提供向心力有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可得周期之比为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𝒅</m:t>
                                    </m:r>
                                    <m:r>
                                      <a:rPr lang="en-US" altLang="zh-CN" sz="2600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num>
                                  <m:den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线速度大小之比为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向心加速度大小之比为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𝑳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𝑳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95" y="629665"/>
                <a:ext cx="9760697" cy="4024732"/>
              </a:xfrm>
              <a:prstGeom prst="rect">
                <a:avLst/>
              </a:prstGeom>
              <a:blipFill rotWithShape="0">
                <a:blip r:embed="rId2"/>
                <a:stretch>
                  <a:fillRect l="-812" t="-1210" r="-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5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221" y="1268730"/>
            <a:ext cx="147066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51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904722" y="257708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94740" y="629665"/>
                <a:ext cx="11810444" cy="48645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宇宙速度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广东佛山市一中月考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假设在未来某天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航天员在火星表面登陆后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以速率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竖直上抛一物体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物体从抛出到返回抛出点的时间为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已知火星的半径为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若忽略火星自转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则火星的第一宇宙速度为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4864577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31401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设火星表面的重力加速度为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物体做竖直上抛运动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在火星表面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根据万有引力与重力的关系有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由万有引力提供向心力有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即火星的第一宇宙速度为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140194"/>
              </a:xfrm>
              <a:prstGeom prst="rect">
                <a:avLst/>
              </a:prstGeom>
              <a:blipFill rotWithShape="0">
                <a:blip r:embed="rId2"/>
                <a:stretch>
                  <a:fillRect l="-680" r="-20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422747" y="261803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91" y="629665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八省联考四川卷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我国某研究团队提出以磁悬浮旋转抛射为核心的航天器发射新技术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已知地球和月球质量之比约为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半径之比约为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若在地球表面抛射绕地航天器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在月球表面抛射绕月航天器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所需最小抛射速度的比值约为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A.20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B.6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C.4.5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D.1.9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116059"/>
              </p:ext>
            </p:extLst>
          </p:nvPr>
        </p:nvGraphicFramePr>
        <p:xfrm>
          <a:off x="433388" y="1005395"/>
          <a:ext cx="11325225" cy="328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文档" r:id="rId4" imgW="11325824" imgH="3286994" progId="Word.Document.12">
                  <p:embed/>
                </p:oleObj>
              </mc:Choice>
              <mc:Fallback>
                <p:oleObj name="文档" r:id="rId4" imgW="11325824" imgH="32869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388" y="1005395"/>
                        <a:ext cx="11325225" cy="3287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8132414" y="321297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94740" y="629665"/>
                <a:ext cx="11810444" cy="49297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广东深圳红岭中学统考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黑洞的形成源于恒星生命周期的最后阶段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当一颗恒星燃尽了其核心的核燃料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无法再通过核聚变产生足够的能量来抵抗自身引力时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恒星就开始坍缩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太阳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可视为球体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是太阳系唯一的恒星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其第一宇宙速度为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假设若干亿年后太阳发生了坍缩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其坍缩后的球体半径与现在的比值为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其密度变为现在的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则其第一宇宙速度变为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A.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𝒏𝒌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e>
                    </m:rad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C.</a:t>
                </a:r>
                <a:r>
                  <a:rPr lang="en-US" altLang="zh-CN" sz="2600" i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4929787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226867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依题意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太阳坍缩前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坍缩后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zh-CN" altLang="zh-CN" sz="2600" baseline="-50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坍缩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𝒏𝑹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坍缩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268674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701525" y="3307056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1345487"/>
                <a:ext cx="11810444" cy="25063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8.(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山东卷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轨道舱与返回舱的组合体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绕质量为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的行星做半径为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的圆周运动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轨道舱与返回舱的质量比为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轨道舱在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点沿运动方向向前弹射返回舱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分开瞬间返回舱相对行星的速度大小为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为引力常量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此时轨道舱相对行星的速度大小为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345487"/>
                <a:ext cx="11810444" cy="2506368"/>
              </a:xfrm>
              <a:prstGeom prst="rect">
                <a:avLst/>
              </a:prstGeom>
              <a:blipFill rotWithShape="0">
                <a:blip r:embed="rId2"/>
                <a:stretch>
                  <a:fillRect l="-671" t="-730" r="-3511" b="-43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35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3645027"/>
            <a:ext cx="285750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600425" y="4149254"/>
                <a:ext cx="7333356" cy="20772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25" y="4149254"/>
                <a:ext cx="7333356" cy="2077211"/>
              </a:xfrm>
              <a:prstGeom prst="rect">
                <a:avLst/>
              </a:prstGeom>
              <a:blipFill rotWithShape="0">
                <a:blip r:embed="rId4"/>
                <a:stretch>
                  <a:fillRect l="-10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213273" y="598728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35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31" y="1700784"/>
            <a:ext cx="6913880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5414468" y="3060827"/>
            <a:ext cx="981941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17491" y="629665"/>
                <a:ext cx="11810444" cy="29858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9.(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安徽合肥高三月考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天问二号火星探测器于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29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日成功发射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任务周期大约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年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已知火星质量约为地球质量的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火星半径约为地球半径的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假设探测器着陆前绕火星运行的轨道为圆轨道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半径近似为火星半径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关于探测器的运动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1" y="629665"/>
                <a:ext cx="11810444" cy="2985858"/>
              </a:xfrm>
              <a:prstGeom prst="rect">
                <a:avLst/>
              </a:prstGeom>
              <a:blipFill rotWithShape="0">
                <a:blip r:embed="rId2"/>
                <a:stretch>
                  <a:fillRect l="-671" r="-1858" b="-3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333518" y="3645027"/>
                <a:ext cx="11810444" cy="255170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其相对于火星的速度小于地球第一宇宙速度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其相对于火星的速度大于地球第一宇宙速度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其绕火星飞行的周期约为地球上近地圆轨道卫星周期的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其绕火星飞行的周期约为地球上近地圆轨道卫星周期的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18" y="3645027"/>
                <a:ext cx="11810444" cy="2551700"/>
              </a:xfrm>
              <a:prstGeom prst="rect">
                <a:avLst/>
              </a:prstGeom>
              <a:blipFill rotWithShape="0">
                <a:blip r:embed="rId3"/>
                <a:stretch>
                  <a:fillRect l="-671" t="-1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288148"/>
              </p:ext>
            </p:extLst>
          </p:nvPr>
        </p:nvGraphicFramePr>
        <p:xfrm>
          <a:off x="433388" y="1006475"/>
          <a:ext cx="11325225" cy="484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文档" r:id="rId4" imgW="11325824" imgH="4843953" progId="Word.Document.12">
                  <p:embed/>
                </p:oleObj>
              </mc:Choice>
              <mc:Fallback>
                <p:oleObj name="文档" r:id="rId4" imgW="11325824" imgH="484395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388" y="1006475"/>
                        <a:ext cx="11325225" cy="4843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87580" y="2704718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65073" y="545015"/>
                <a:ext cx="11693509" cy="27015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10.(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)(2024·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广东卷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探测器及其保护背罩通过弹性轻绳连接降落伞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在接近某行星表面时以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的速度竖直匀速下落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此时启动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背罩分离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探测器与背罩断开连接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背罩与降落伞保持连接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已知探测器质量为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背罩质量为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该行星的质量和半径分别为地球的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地球表面重力加速度大小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忽略大气对探测器和背罩的阻力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3" y="545015"/>
                <a:ext cx="11693509" cy="2701549"/>
              </a:xfrm>
              <a:prstGeom prst="rect">
                <a:avLst/>
              </a:prstGeom>
              <a:blipFill rotWithShape="0">
                <a:blip r:embed="rId2"/>
                <a:stretch>
                  <a:fillRect l="-678" t="-1802" b="-38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3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520" y="3650137"/>
            <a:ext cx="2407054" cy="2587214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541029" y="3158543"/>
            <a:ext cx="7867949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该行星表面的重力加速度大小为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该行星的第一宇宙速度为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7.9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背罩分离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后瞬间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背罩的加速度大小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80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背罩分离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后瞬间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探测器所受重力对其做功的功率为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kW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44696" y="620649"/>
                <a:ext cx="8758861" cy="52525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2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2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在星球表面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𝑮𝑴</m:t>
                        </m:r>
                      </m:num>
                      <m:den>
                        <m:sSup>
                          <m:sSup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行星的质量和半径分别为地球的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zh-CN" altLang="zh-CN" sz="22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和</m:t>
                    </m:r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地球表面重力加速度大小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2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可得该行星表面的重力加速度大小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g'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2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在星球表面上空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根据万有引力提供向心力有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可得星球的第一宇宙速度</a:t>
                </a:r>
                <a:r>
                  <a:rPr lang="en-US" altLang="zh-CN" sz="22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𝑮𝑴</m:t>
                            </m:r>
                          </m:num>
                          <m:den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行星的质量和半径分别为地球的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zh-CN" altLang="zh-CN" sz="22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和</m:t>
                    </m:r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可得该行星的第一宇宙速度</a:t>
                </a:r>
                <a:r>
                  <a:rPr lang="en-US" altLang="zh-CN" sz="22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行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2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地球的第一宇宙速度为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7.9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km/s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所以该行星的第一宇宙速度</a:t>
                </a:r>
                <a:r>
                  <a:rPr lang="en-US" altLang="zh-CN" sz="22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行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7.9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km/s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背罩分离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前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探测器及其保护背罩和降落伞整体做匀速直线运动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对探测器受力分析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可知探测器与保护背罩之间的作用力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mg'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,“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背罩分离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背罩和降落伞所受的合力大小为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对背罩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m'a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2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背罩分离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后瞬间探测器所受重力对其做功的功率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mg'</a:t>
                </a:r>
                <a:r>
                  <a:rPr lang="en-US" altLang="zh-CN" sz="22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W=240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kW</a:t>
                </a:r>
                <a:r>
                  <a:rPr lang="en-US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2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22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96" y="620649"/>
                <a:ext cx="8758861" cy="5252568"/>
              </a:xfrm>
              <a:prstGeom prst="rect">
                <a:avLst/>
              </a:prstGeom>
              <a:blipFill rotWithShape="0">
                <a:blip r:embed="rId2"/>
                <a:stretch>
                  <a:fillRect l="-557" r="-70" b="-1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81" y="836676"/>
            <a:ext cx="2407054" cy="2587214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8504" y="906228"/>
            <a:ext cx="10693337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天体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运行问题分析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天体或卫星的运动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看成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__________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其所需向心力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__________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提供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人造卫星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极地卫星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运行时每圈都经过南北两极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由于地球自转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极地卫星可以实现全球覆盖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近地卫星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轨道在地球表面附近的卫星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其轨道半径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地球半径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运行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第一宇宙速度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=7.9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人造地球卫星的最大运行速度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周期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人造地球卫星的最小周期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83017" y="1591600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匀速圆周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46712" y="1591599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万有引力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22747" y="5157216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等于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29670" y="825690"/>
            <a:ext cx="1444996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</a:rPr>
              <a:t>(3)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34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836676"/>
            <a:ext cx="6127750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262477" y="2780919"/>
            <a:ext cx="1444996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</a:rPr>
              <a:t>(4)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34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588" y="3346450"/>
            <a:ext cx="579691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47125" y="1441514"/>
            <a:ext cx="569358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7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.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9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宇宙速度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0" y="1374498"/>
            <a:ext cx="10783413" cy="41090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319393" y="2319270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最小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35611" y="3010594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19584" y="4509135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太阳</a:t>
            </a:r>
            <a:endParaRPr lang="zh-CN" altLang="zh-CN" sz="11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31773" y="1238222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05555" y="299612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701" y="1269479"/>
            <a:ext cx="11658044" cy="486021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绕同一中心天体运动的两颗卫星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公转半径越大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向心加速度越大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绕同一中心天体运动的质量不同的两颗卫星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若轨道半径相同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速率不一定相等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近地卫星的周期最小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极地卫星通过地球两极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且始终和地球某一经线平面重合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不同的同步卫星的质量不一定相同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但离地面的高度是相同的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月球的第一宇宙速度也是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同步卫星的运行速度一定小于地球第一宇宙速度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26163" y="2537596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462485" y="3699619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121274" y="4233303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49798" y="4881384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217975" y="5529465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52189" y="1611498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06615" y="620649"/>
                <a:ext cx="11810444" cy="35238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.(</a:t>
                </a:r>
                <a:r>
                  <a:rPr lang="zh-CN" altLang="en-US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人教版必修第二册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P64T4</a:t>
                </a:r>
                <a:r>
                  <a:rPr lang="zh-CN" altLang="en-US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改编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火星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的质量和半径分别约为地球的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地球的第一宇宙速度为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则火星的第一宇宙速度约为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3523889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1851</Words>
  <Application>Microsoft Office PowerPoint</Application>
  <PresentationFormat>自定义</PresentationFormat>
  <Paragraphs>209</Paragraphs>
  <Slides>50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6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65</cp:revision>
  <dcterms:created xsi:type="dcterms:W3CDTF">2024-01-15T03:14:15Z</dcterms:created>
  <dcterms:modified xsi:type="dcterms:W3CDTF">2026-03-30T00:47:00Z</dcterms:modified>
</cp:coreProperties>
</file>