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4.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7" r:id="rId3"/>
    <p:sldId id="258" r:id="rId4"/>
    <p:sldId id="279" r:id="rId5"/>
    <p:sldId id="280" r:id="rId6"/>
    <p:sldId id="259" r:id="rId7"/>
    <p:sldId id="278" r:id="rId8"/>
    <p:sldId id="281" r:id="rId9"/>
    <p:sldId id="282" r:id="rId10"/>
    <p:sldId id="283" r:id="rId11"/>
    <p:sldId id="284" r:id="rId12"/>
    <p:sldId id="286" r:id="rId13"/>
    <p:sldId id="287" r:id="rId14"/>
    <p:sldId id="308" r:id="rId15"/>
    <p:sldId id="288" r:id="rId16"/>
    <p:sldId id="303" r:id="rId17"/>
    <p:sldId id="302" r:id="rId18"/>
    <p:sldId id="298" r:id="rId19"/>
    <p:sldId id="299" r:id="rId20"/>
    <p:sldId id="300" r:id="rId21"/>
    <p:sldId id="301" r:id="rId22"/>
    <p:sldId id="305" r:id="rId23"/>
    <p:sldId id="317" r:id="rId24"/>
    <p:sldId id="260" r:id="rId25"/>
    <p:sldId id="261" r:id="rId26"/>
    <p:sldId id="314" r:id="rId27"/>
    <p:sldId id="290" r:id="rId28"/>
    <p:sldId id="289" r:id="rId30"/>
    <p:sldId id="291" r:id="rId31"/>
    <p:sldId id="292" r:id="rId32"/>
    <p:sldId id="293" r:id="rId33"/>
    <p:sldId id="315" r:id="rId34"/>
    <p:sldId id="306" r:id="rId35"/>
    <p:sldId id="294" r:id="rId36"/>
    <p:sldId id="295" r:id="rId37"/>
    <p:sldId id="316" r:id="rId38"/>
    <p:sldId id="262" r:id="rId39"/>
    <p:sldId id="296" r:id="rId40"/>
    <p:sldId id="309" r:id="rId41"/>
    <p:sldId id="297" r:id="rId42"/>
    <p:sldId id="273" r:id="rId43"/>
    <p:sldId id="304" r:id="rId44"/>
    <p:sldId id="276" r:id="rId45"/>
    <p:sldId id="274" r:id="rId46"/>
    <p:sldId id="275" r:id="rId47"/>
    <p:sldId id="277" r:id="rId48"/>
    <p:sldId id="313" r:id="rId49"/>
    <p:sldId id="318" r:id="rId50"/>
    <p:sldId id="311" r:id="rId51"/>
    <p:sldId id="310" r:id="rId52"/>
    <p:sldId id="312" r:id="rId5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4" userDrawn="1">
          <p15:clr>
            <a:srgbClr val="A4A3A4"/>
          </p15:clr>
        </p15:guide>
        <p15:guide id="2" pos="37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 id="2" name="Author" initials="A" lastIdx="0" clrIdx="2"/>
  <p:cmAuthor id="3" name="欧 巧菁·" initials="欧"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01BC0"/>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74"/>
        <p:guide pos="378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7" Type="http://schemas.openxmlformats.org/officeDocument/2006/relationships/commentAuthors" Target="commentAuthors.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notesMaster" Target="notesMasters/notesMaster1.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png"/><Relationship Id="rId2" Type="http://schemas.microsoft.com/office/2007/relationships/media" Target="../media/media1.mp4"/><Relationship Id="rId1" Type="http://schemas.openxmlformats.org/officeDocument/2006/relationships/video" Target="../media/media1.mp4"/></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8.png"/><Relationship Id="rId1" Type="http://schemas.openxmlformats.org/officeDocument/2006/relationships/image" Target="../media/image27.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2.png"/><Relationship Id="rId2" Type="http://schemas.microsoft.com/office/2007/relationships/media" Target="../media/media2.mp4"/><Relationship Id="rId1" Type="http://schemas.openxmlformats.org/officeDocument/2006/relationships/video" Target="../media/media2.mp4"/></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jpeg"/><Relationship Id="rId1" Type="http://schemas.openxmlformats.org/officeDocument/2006/relationships/image" Target="../media/image4.webp"/></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559175" y="2132965"/>
            <a:ext cx="4754880" cy="743585"/>
          </a:xfrm>
          <a:prstGeom prst="rect">
            <a:avLst/>
          </a:prstGeom>
          <a:noFill/>
        </p:spPr>
        <p:txBody>
          <a:bodyPr wrap="none" rtlCol="0">
            <a:spAutoFit/>
          </a:bodyPr>
          <a:p>
            <a:r>
              <a:rPr lang="zh-CN" altLang="en-US" sz="4000" b="1">
                <a:latin typeface="微软雅黑" panose="020B0503020204020204" charset="-122"/>
                <a:ea typeface="微软雅黑" panose="020B0503020204020204" charset="-122"/>
              </a:rPr>
              <a:t>各种细胞器及其功能</a:t>
            </a:r>
            <a:endParaRPr lang="zh-CN" altLang="en-US" sz="4000" b="1">
              <a:latin typeface="微软雅黑" panose="020B0503020204020204" charset="-122"/>
              <a:ea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69240" y="424180"/>
            <a:ext cx="11494135" cy="4310380"/>
          </a:xfrm>
          <a:prstGeom prst="rect">
            <a:avLst/>
          </a:prstGeom>
          <a:noFill/>
        </p:spPr>
        <p:txBody>
          <a:bodyPr wrap="square" rtlCol="0">
            <a:spAutoFit/>
          </a:bodyPr>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(2024</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海南卷</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T2</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）液泡和溶酶体均含有水解酶，二者的形成与内质网和高尔基体有关。下列有关叙述错误的是</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液泡和溶酶体均是具有单层膜的细胞器</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内质网上附着的核糖体，其组成蛋白在细胞核内合成</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液泡和溶酶体形成过程多种，内质网的膜以囊泡的形式转移到高尔基体</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核糖体合成的水解酶经内质网和高尔基体加工后进入液泡或溶酶体</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9066530" y="1558925"/>
            <a:ext cx="4064000" cy="521970"/>
          </a:xfrm>
          <a:prstGeom prst="rect">
            <a:avLst/>
          </a:prstGeom>
          <a:noFill/>
        </p:spPr>
        <p:txBody>
          <a:bodyPr wrap="squar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B</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147482619"/>
          <p:cNvPicPr>
            <a:picLocks noChangeAspect="1"/>
          </p:cNvPicPr>
          <p:nvPr/>
        </p:nvPicPr>
        <p:blipFill>
          <a:blip r:embed="rId1"/>
          <a:stretch>
            <a:fillRect/>
          </a:stretch>
        </p:blipFill>
        <p:spPr>
          <a:xfrm>
            <a:off x="3736340" y="292735"/>
            <a:ext cx="7597775" cy="5658485"/>
          </a:xfrm>
          <a:prstGeom prst="rect">
            <a:avLst/>
          </a:prstGeom>
          <a:noFill/>
          <a:ln w="9525">
            <a:noFill/>
          </a:ln>
        </p:spPr>
      </p:pic>
      <p:sp>
        <p:nvSpPr>
          <p:cNvPr id="4" name="文本框 3"/>
          <p:cNvSpPr txBox="1"/>
          <p:nvPr/>
        </p:nvSpPr>
        <p:spPr>
          <a:xfrm>
            <a:off x="259715" y="647700"/>
            <a:ext cx="2865120" cy="1770380"/>
          </a:xfrm>
          <a:prstGeom prst="rect">
            <a:avLst/>
          </a:prstGeom>
          <a:noFill/>
        </p:spPr>
        <p:txBody>
          <a:bodyPr wrap="square" rtlCol="0">
            <a:spAutoFit/>
          </a:bodyPr>
          <a:p>
            <a:pPr>
              <a:lnSpc>
                <a:spcPct val="130000"/>
              </a:lnSpc>
            </a:pP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核糖体的大小亚基形成于细胞核。组装于细胞质</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78130" y="229235"/>
            <a:ext cx="4064000" cy="521970"/>
          </a:xfrm>
          <a:prstGeom prst="rect">
            <a:avLst/>
          </a:prstGeom>
          <a:noFill/>
        </p:spPr>
        <p:txBody>
          <a:bodyPr wrap="square" rtlCol="0">
            <a:spAutoFit/>
          </a:bodyPr>
          <a:p>
            <a:pPr marL="457200" indent="-457200">
              <a:buFont typeface="Wingdings" panose="05000000000000000000" charset="0"/>
              <a:buChar char="Ø"/>
            </a:pP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细胞骨架</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1153160" y="751205"/>
            <a:ext cx="8787130" cy="521970"/>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结构：由</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________________</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组成的网架结构</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7" name="文本框 6"/>
          <p:cNvSpPr txBox="1"/>
          <p:nvPr/>
        </p:nvSpPr>
        <p:spPr>
          <a:xfrm>
            <a:off x="2772410" y="650240"/>
            <a:ext cx="4064000" cy="521970"/>
          </a:xfrm>
          <a:prstGeom prst="rect">
            <a:avLst/>
          </a:prstGeom>
          <a:noFill/>
        </p:spPr>
        <p:txBody>
          <a:bodyPr wrap="square" rtlCol="0">
            <a:spAutoFit/>
          </a:bodyPr>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蛋白质纤维</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pic>
        <p:nvPicPr>
          <p:cNvPr id="2" name="b97f8f5fc62725f2c52eea79026817a3">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278130" y="1273175"/>
            <a:ext cx="11403965" cy="49771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0">
              <p:cMediaNode>
                <p:cTn id="8" fill="hold" display="1">
                  <p:stCondLst>
                    <p:cond delay="indefinite"/>
                  </p:stCondLst>
                </p:cTn>
                <p:tgtEl>
                  <p:spTgt spid="2"/>
                </p:tgtEl>
              </p:cMediaNode>
            </p:video>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additive="base">
                                        <p:cTn id="13" dur="1" fill="hold"/>
                                        <p:tgtEl>
                                          <p:spTgt spid="2"/>
                                        </p:tgtEl>
                                      </p:cBhvr>
                                    </p:cmd>
                                  </p:childTnLst>
                                </p:cTn>
                              </p:par>
                            </p:childTnLst>
                          </p:cTn>
                        </p:par>
                      </p:childTnLst>
                    </p:cTn>
                  </p:par>
                </p:childTnLst>
              </p:cTn>
              <p:nextCondLst>
                <p:cond evt="onClick" delay="0">
                  <p:tgtEl>
                    <p:spTgt spid="2"/>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78130" y="229235"/>
            <a:ext cx="4064000" cy="521970"/>
          </a:xfrm>
          <a:prstGeom prst="rect">
            <a:avLst/>
          </a:prstGeom>
          <a:noFill/>
        </p:spPr>
        <p:txBody>
          <a:bodyPr wrap="square" rtlCol="0">
            <a:spAutoFit/>
          </a:bodyPr>
          <a:p>
            <a:pPr marL="457200" indent="-457200">
              <a:buFont typeface="Wingdings" panose="05000000000000000000" charset="0"/>
              <a:buChar char="Ø"/>
            </a:pP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细胞骨架</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1264285" y="1094105"/>
            <a:ext cx="8787130" cy="521970"/>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结构：由</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________________</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组成的网架结构</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7" name="文本框 6"/>
          <p:cNvSpPr txBox="1"/>
          <p:nvPr/>
        </p:nvSpPr>
        <p:spPr>
          <a:xfrm>
            <a:off x="3030855" y="1019175"/>
            <a:ext cx="4064000" cy="521970"/>
          </a:xfrm>
          <a:prstGeom prst="rect">
            <a:avLst/>
          </a:prstGeom>
          <a:noFill/>
        </p:spPr>
        <p:txBody>
          <a:bodyPr wrap="square" rtlCol="0">
            <a:spAutoFit/>
          </a:bodyPr>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蛋白质纤维</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8" name="文本框 7"/>
          <p:cNvSpPr txBox="1"/>
          <p:nvPr/>
        </p:nvSpPr>
        <p:spPr>
          <a:xfrm>
            <a:off x="1264285" y="2339975"/>
            <a:ext cx="4064000" cy="521970"/>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功能：</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9" name="文本框 8"/>
          <p:cNvSpPr txBox="1"/>
          <p:nvPr/>
        </p:nvSpPr>
        <p:spPr>
          <a:xfrm>
            <a:off x="2611120" y="2145030"/>
            <a:ext cx="9020175" cy="1814830"/>
          </a:xfrm>
          <a:prstGeom prst="rect">
            <a:avLst/>
          </a:prstGeom>
          <a:noFill/>
        </p:spPr>
        <p:txBody>
          <a:bodyPr wrap="square" rtlCol="0">
            <a:spAutoFit/>
          </a:bodyPr>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维持细胞的形态</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锚定并支撑着许多细胞器</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与细胞运动、分裂、分化以及物质运输、能量转化、信息传递等生命活动密切相关</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84810" y="218440"/>
            <a:ext cx="11505565" cy="6010910"/>
          </a:xfrm>
          <a:prstGeom prst="rect">
            <a:avLst/>
          </a:prstGeom>
        </p:spPr>
        <p:txBody>
          <a:bodyPr wrap="square">
            <a:spAutoFit/>
          </a:bodyPr>
          <a:p>
            <a:pPr marL="0" indent="0" algn="l" defTabSz="266700" eaLnBrk="0" fontAlgn="base">
              <a:lnSpc>
                <a:spcPct val="150000"/>
              </a:lnSpc>
              <a:spcBef>
                <a:spcPts val="500"/>
              </a:spcBef>
              <a:spcAft>
                <a:spcPct val="0"/>
              </a:spcAft>
            </a:pPr>
            <a:r>
              <a:rPr lang="en-US" altLang="zh-CN" sz="2800">
                <a:solidFill>
                  <a:srgbClr val="000000"/>
                </a:solidFill>
                <a:latin typeface="黑体" panose="02010609060101010101" charset="-122"/>
                <a:ea typeface="黑体" panose="02010609060101010101" charset="-122"/>
              </a:rPr>
              <a:t>(</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2025 ·</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广东广州市综合测试</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细胞骨架是指真核细胞中由微管</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(MT)</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、微丝</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(MF)</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及中间纤维</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(IF)</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等蛋白纤维组成的网架结构，这些网架结构一方面为细胞内某些细胞器提供附着位点，另一方面通过膜骨架与细胞膜相连，参与维持细胞膜的形状并协助细胞膜完成多种生理功能。下列有关叙述错误的是</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       )</a:t>
            </a:r>
            <a:endPar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234950" indent="0" algn="l" defTabSz="266700" eaLnBrk="0" fontAlgn="base">
              <a:lnSpc>
                <a:spcPct val="150000"/>
              </a:lnSpc>
              <a:spcBef>
                <a:spcPts val="200"/>
              </a:spcBef>
              <a:spcAft>
                <a:spcPct val="0"/>
              </a:spcAft>
            </a:pP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细胞内的“膜流”现象与细胞骨架有关</a:t>
            </a:r>
            <a:endPar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234950" indent="0" algn="l" defTabSz="266700" eaLnBrk="0" fontAlgn="base">
              <a:lnSpc>
                <a:spcPct val="150000"/>
              </a:lnSpc>
              <a:spcBef>
                <a:spcPts val="200"/>
              </a:spcBef>
              <a:spcAft>
                <a:spcPct val="0"/>
              </a:spcAft>
            </a:pP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锚定在细胞骨架上的部分细胞器具有生物膜</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endPar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234950" indent="0" algn="l" defTabSz="266700" eaLnBrk="0" fontAlgn="base">
              <a:lnSpc>
                <a:spcPct val="150000"/>
              </a:lnSpc>
              <a:spcBef>
                <a:spcPts val="200"/>
              </a:spcBef>
              <a:spcAft>
                <a:spcPct val="0"/>
              </a:spcAft>
            </a:pP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C.HIV</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和酵母菌中不都能观察到细胞骨架结构</a:t>
            </a:r>
            <a:endPar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234950" indent="0" algn="l" defTabSz="266700" eaLnBrk="0" fontAlgn="base">
              <a:lnSpc>
                <a:spcPct val="150000"/>
              </a:lnSpc>
              <a:spcBef>
                <a:spcPts val="200"/>
              </a:spcBef>
              <a:spcAft>
                <a:spcPct val="0"/>
              </a:spcAft>
            </a:pP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与细胞骨架相连接的膜骨架是由纤维素交错连接而成的</a:t>
            </a:r>
            <a:endPar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3207385" y="2907030"/>
            <a:ext cx="772160" cy="521970"/>
          </a:xfrm>
          <a:prstGeom prst="rect">
            <a:avLst/>
          </a:prstGeom>
          <a:noFill/>
        </p:spPr>
        <p:txBody>
          <a:bodyPr wrap="squar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D</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147482618"/>
          <p:cNvPicPr>
            <a:picLocks noChangeAspect="1"/>
          </p:cNvPicPr>
          <p:nvPr/>
        </p:nvPicPr>
        <p:blipFill>
          <a:blip r:embed="rId1"/>
          <a:stretch>
            <a:fillRect/>
          </a:stretch>
        </p:blipFill>
        <p:spPr>
          <a:xfrm>
            <a:off x="489585" y="434340"/>
            <a:ext cx="5715000" cy="2536825"/>
          </a:xfrm>
          <a:prstGeom prst="rect">
            <a:avLst/>
          </a:prstGeom>
          <a:noFill/>
          <a:ln w="9525">
            <a:noFill/>
          </a:ln>
        </p:spPr>
      </p:pic>
      <p:pic>
        <p:nvPicPr>
          <p:cNvPr id="3" name="图片 -2147482617"/>
          <p:cNvPicPr>
            <a:picLocks noChangeAspect="1"/>
          </p:cNvPicPr>
          <p:nvPr/>
        </p:nvPicPr>
        <p:blipFill>
          <a:blip r:embed="rId2"/>
          <a:stretch>
            <a:fillRect/>
          </a:stretch>
        </p:blipFill>
        <p:spPr>
          <a:xfrm>
            <a:off x="6626860" y="736600"/>
            <a:ext cx="5019675" cy="2234565"/>
          </a:xfrm>
          <a:prstGeom prst="rect">
            <a:avLst/>
          </a:prstGeom>
          <a:noFill/>
          <a:ln w="9525">
            <a:noFill/>
          </a:ln>
        </p:spPr>
      </p:pic>
      <p:pic>
        <p:nvPicPr>
          <p:cNvPr id="4" name="图片 -2147482616"/>
          <p:cNvPicPr>
            <a:picLocks noChangeAspect="1"/>
          </p:cNvPicPr>
          <p:nvPr/>
        </p:nvPicPr>
        <p:blipFill>
          <a:blip r:embed="rId3"/>
          <a:stretch>
            <a:fillRect/>
          </a:stretch>
        </p:blipFill>
        <p:spPr>
          <a:xfrm>
            <a:off x="3541395" y="3136900"/>
            <a:ext cx="5311140" cy="3510280"/>
          </a:xfrm>
          <a:prstGeom prst="rect">
            <a:avLst/>
          </a:prstGeom>
          <a:noFill/>
          <a:ln w="9525">
            <a:noFill/>
          </a:ln>
        </p:spPr>
      </p:pic>
      <p:sp>
        <p:nvSpPr>
          <p:cNvPr id="5" name="文本框 4"/>
          <p:cNvSpPr txBox="1"/>
          <p:nvPr/>
        </p:nvSpPr>
        <p:spPr>
          <a:xfrm>
            <a:off x="641350" y="61595"/>
            <a:ext cx="4064000" cy="460375"/>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大蓝</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P20 3</a:t>
            </a:r>
            <a:endPar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9" name="文本框 118"/>
          <p:cNvSpPr txBox="1"/>
          <p:nvPr/>
        </p:nvSpPr>
        <p:spPr>
          <a:xfrm>
            <a:off x="437515" y="551815"/>
            <a:ext cx="11747500" cy="3969385"/>
          </a:xfrm>
          <a:prstGeom prst="rect">
            <a:avLst/>
          </a:prstGeom>
          <a:noFill/>
          <a:ln w="9525">
            <a:noFill/>
          </a:ln>
        </p:spPr>
        <p:txBody>
          <a:bodyPr wrap="square">
            <a:spAutoFit/>
          </a:bodyPr>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rPr>
              <a:t>(2019</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全国卷</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rPr>
              <a:t>III·1</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下列有关高尔基体、线粒体和叶绿体的叙述，正确的是</a:t>
            </a:r>
            <a:endPar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A</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．三者都存在于蓝藻中</a:t>
            </a:r>
            <a:endPar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B</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．三者都含有</a:t>
            </a: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DNA</a:t>
            </a: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C</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．三者都是</a:t>
            </a: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ATP</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合成的场所</a:t>
            </a:r>
            <a:endPar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D</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．三者的膜结构中都含有蛋白质</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8790305" y="1746250"/>
            <a:ext cx="362585" cy="518160"/>
          </a:xfrm>
          <a:prstGeom prst="rect">
            <a:avLst/>
          </a:prstGeom>
          <a:noFill/>
        </p:spPr>
        <p:txBody>
          <a:bodyPr wrap="non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D</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65100" y="236220"/>
            <a:ext cx="11701780" cy="1210945"/>
          </a:xfrm>
          <a:prstGeom prst="rect">
            <a:avLst/>
          </a:prstGeom>
          <a:noFill/>
          <a:ln w="9525">
            <a:noFill/>
          </a:ln>
        </p:spPr>
        <p:txBody>
          <a:bodyPr wrap="square">
            <a:spAutoFit/>
          </a:bodyPr>
          <a:p>
            <a:pPr marL="0" indent="0" algn="l" fontAlgn="auto">
              <a:lnSpc>
                <a:spcPct val="130000"/>
              </a:lnSpc>
            </a:pP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将某动物的消化腺细胞用差速离心法分离后，取其中三种细胞器测定它们有机物的含量如表所示，下列有关说法正确的是</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　　</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pic>
        <p:nvPicPr>
          <p:cNvPr id="4" name="图片 3"/>
          <p:cNvPicPr>
            <a:picLocks noChangeAspect="1"/>
          </p:cNvPicPr>
          <p:nvPr/>
        </p:nvPicPr>
        <p:blipFill>
          <a:blip r:embed="rId1"/>
          <a:stretch>
            <a:fillRect/>
          </a:stretch>
        </p:blipFill>
        <p:spPr>
          <a:xfrm>
            <a:off x="323850" y="1825625"/>
            <a:ext cx="10402570" cy="1876425"/>
          </a:xfrm>
          <a:prstGeom prst="rect">
            <a:avLst/>
          </a:prstGeom>
        </p:spPr>
      </p:pic>
      <p:sp>
        <p:nvSpPr>
          <p:cNvPr id="5" name="文本框 4"/>
          <p:cNvSpPr txBox="1"/>
          <p:nvPr/>
        </p:nvSpPr>
        <p:spPr>
          <a:xfrm>
            <a:off x="165100" y="3993515"/>
            <a:ext cx="11384280" cy="2308860"/>
          </a:xfrm>
          <a:prstGeom prst="rect">
            <a:avLst/>
          </a:prstGeom>
          <a:noFill/>
          <a:ln w="9525">
            <a:noFill/>
          </a:ln>
        </p:spPr>
        <p:txBody>
          <a:bodyPr wrap="square">
            <a:spAutoFit/>
          </a:bodyPr>
          <a:p>
            <a:pPr marL="0" indent="0" algn="l" fontAlgn="auto">
              <a:lnSpc>
                <a:spcPct val="13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A</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．细胞器</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X</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是线粒体，葡萄糖在</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X</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中彻底分解产生</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CO</a:t>
            </a:r>
            <a:r>
              <a:rPr lang="en-US" altLang="zh-CN" sz="2800" b="1" u="none" baseline="-25000">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2</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和</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H</a:t>
            </a:r>
            <a:r>
              <a:rPr lang="en-US" altLang="zh-CN" sz="2800" b="1" u="none" baseline="-25000">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2</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OB</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．细胞器</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Y</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肯定与消化酶的加工和分泌有关</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endParaRPr>
          </a:p>
          <a:p>
            <a:pPr marL="0" indent="0" algn="l" fontAlgn="auto">
              <a:lnSpc>
                <a:spcPct val="13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C</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．细胞器</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Z</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中进行的生理过程只需要两种</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RNA</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的参与</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endParaRPr>
          </a:p>
          <a:p>
            <a:pPr marL="0" indent="0" algn="l" fontAlgn="auto">
              <a:lnSpc>
                <a:spcPct val="13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D</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．蓝细菌细胞与此细胞共有的细胞器只有</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Z</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 name="文本框 5"/>
          <p:cNvSpPr txBox="1"/>
          <p:nvPr/>
        </p:nvSpPr>
        <p:spPr>
          <a:xfrm>
            <a:off x="8058150" y="854710"/>
            <a:ext cx="362585" cy="518160"/>
          </a:xfrm>
          <a:prstGeom prst="rect">
            <a:avLst/>
          </a:prstGeom>
          <a:noFill/>
        </p:spPr>
        <p:txBody>
          <a:bodyPr wrap="non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D</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37515" y="325120"/>
            <a:ext cx="11770360" cy="5212080"/>
          </a:xfrm>
          <a:prstGeom prst="rect">
            <a:avLst/>
          </a:prstGeom>
          <a:noFill/>
          <a:ln w="9525">
            <a:noFill/>
          </a:ln>
        </p:spPr>
        <p:txBody>
          <a:bodyPr wrap="square">
            <a:spAutoFit/>
          </a:bodyPr>
          <a:p>
            <a:pPr marL="0" indent="0" algn="l" fontAlgn="auto">
              <a:lnSpc>
                <a:spcPct val="150000"/>
              </a:lnSpc>
            </a:pP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（2021·1浙江月选考）某企业宣称研发出一种新型解酒药，该企业的营销人员以非常“专业”的说辞推介其产品。下列关于解酒机理的说辞，合理的是（　　）</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A</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．提高肝细胞内质网上酶的活性，加快酒精的分解</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B</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．提高胃细胞中线粒体的活性，促进胃蛋白酶对酒精的消化</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C</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．提高肠道细胞中溶酶体的活性，增加消化酶的分泌以快速消化酒精</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D</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．提高血细胞中高尔基体的活性，加快酒精转运使血液中酒精含量快速下降</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 name="文本框 2"/>
          <p:cNvSpPr txBox="1"/>
          <p:nvPr/>
        </p:nvSpPr>
        <p:spPr>
          <a:xfrm>
            <a:off x="2184400" y="1721485"/>
            <a:ext cx="362585" cy="518160"/>
          </a:xfrm>
          <a:prstGeom prst="rect">
            <a:avLst/>
          </a:prstGeom>
          <a:noFill/>
        </p:spPr>
        <p:txBody>
          <a:bodyPr wrap="non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A</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375920" y="379730"/>
            <a:ext cx="11611610" cy="3322955"/>
          </a:xfrm>
          <a:prstGeom prst="rect">
            <a:avLst/>
          </a:prstGeom>
          <a:noFill/>
          <a:ln w="9525">
            <a:noFill/>
          </a:ln>
        </p:spPr>
        <p:txBody>
          <a:bodyPr wrap="square">
            <a:spAutoFit/>
          </a:bodyPr>
          <a:p>
            <a:pPr marL="0" indent="0" algn="l" fontAlgn="auto">
              <a:lnSpc>
                <a:spcPct val="150000"/>
              </a:lnSpc>
            </a:pP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溶酶体是内含多种酸性水解酶的细胞器。下列叙述错误的是（    ）</a:t>
            </a:r>
            <a:endPar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A</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．高尔基体通过出芽方式产生的囊泡结构可形成溶酶体</a:t>
            </a:r>
            <a:endPar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B</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．中性粒细胞吞入的细菌可被溶酶体中的多种酶降解</a:t>
            </a:r>
            <a:endPar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C</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．溶酶体是由脂双层构成的内、外两层膜包被的小泡</a:t>
            </a:r>
            <a:endPar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D</a:t>
            </a:r>
            <a:r>
              <a:rPr lang="zh-CN" altLang="en-US" sz="2800" b="1" u="none">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．大量碱性物质进入溶酶体可使溶酶体中酶的活性发生改变</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10213975" y="534035"/>
            <a:ext cx="422275" cy="521970"/>
          </a:xfrm>
          <a:prstGeom prst="rect">
            <a:avLst/>
          </a:prstGeom>
          <a:noFill/>
        </p:spPr>
        <p:txBody>
          <a:bodyPr wrap="none" rtlCol="0">
            <a:spAutoFit/>
          </a:bodyPr>
          <a:p>
            <a:r>
              <a:rPr lang="en-US" altLang="zh-CN" sz="2800" b="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C</a:t>
            </a:r>
            <a:endParaRPr lang="en-US" altLang="zh-CN" sz="2800" b="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pic>
        <p:nvPicPr>
          <p:cNvPr id="1026" name="Picture 2" descr="http://pic1.mofangge.com/upload/papers/g09/20111220/2011122013403006213004.gif"/>
          <p:cNvPicPr>
            <a:picLocks noChangeAspect="1" noChangeArrowheads="1"/>
          </p:cNvPicPr>
          <p:nvPr/>
        </p:nvPicPr>
        <p:blipFill>
          <a:blip r:embed="rId1"/>
          <a:srcRect/>
          <a:stretch>
            <a:fillRect/>
          </a:stretch>
        </p:blipFill>
        <p:spPr bwMode="auto">
          <a:xfrm>
            <a:off x="7421245" y="3553460"/>
            <a:ext cx="4566285" cy="315150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linds(horizont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286990" y="722612"/>
            <a:ext cx="3017520" cy="579120"/>
          </a:xfrm>
          <a:prstGeom prst="rect">
            <a:avLst/>
          </a:prstGeom>
          <a:noFill/>
          <a:ln w="9525">
            <a:noFill/>
            <a:miter lim="800000"/>
          </a:ln>
        </p:spPr>
        <p:txBody>
          <a:bodyPr wrap="none">
            <a:spAutoFit/>
          </a:bodyPr>
          <a:lstStyle/>
          <a:p>
            <a:pPr>
              <a:buFont typeface="Wingdings" panose="05000000000000000000" pitchFamily="2" charset="2"/>
              <a:buChar char="Ø"/>
            </a:pPr>
            <a:r>
              <a:rPr lang="zh-CN" altLang="en-US" sz="2800" b="1" dirty="0">
                <a:latin typeface="黑体" panose="02010609060101010101" charset="-122"/>
                <a:ea typeface="黑体" panose="02010609060101010101" charset="-122"/>
              </a:rPr>
              <a:t>细胞质的组成</a:t>
            </a:r>
            <a:r>
              <a:rPr lang="zh-CN" altLang="en-US" sz="3200" dirty="0"/>
              <a:t>：</a:t>
            </a:r>
            <a:endParaRPr lang="zh-CN" altLang="en-US" sz="3200" dirty="0"/>
          </a:p>
        </p:txBody>
      </p:sp>
      <p:sp>
        <p:nvSpPr>
          <p:cNvPr id="4101" name="AutoShape 5"/>
          <p:cNvSpPr/>
          <p:nvPr/>
        </p:nvSpPr>
        <p:spPr bwMode="auto">
          <a:xfrm>
            <a:off x="680058" y="1620825"/>
            <a:ext cx="287337" cy="1800225"/>
          </a:xfrm>
          <a:prstGeom prst="leftBrace">
            <a:avLst>
              <a:gd name="adj1" fmla="val 52210"/>
              <a:gd name="adj2" fmla="val 50000"/>
            </a:avLst>
          </a:prstGeom>
          <a:noFill/>
          <a:ln w="38100">
            <a:solidFill>
              <a:schemeClr val="tx1"/>
            </a:solidFill>
            <a:round/>
          </a:ln>
        </p:spPr>
        <p:txBody>
          <a:bodyPr wrap="none" anchor="ctr"/>
          <a:lstStyle/>
          <a:p>
            <a:endParaRPr lang="zh-CN" altLang="en-US"/>
          </a:p>
        </p:txBody>
      </p:sp>
      <p:sp>
        <p:nvSpPr>
          <p:cNvPr id="4102" name="Text Box 6"/>
          <p:cNvSpPr txBox="1">
            <a:spLocks noChangeArrowheads="1"/>
          </p:cNvSpPr>
          <p:nvPr/>
        </p:nvSpPr>
        <p:spPr bwMode="auto">
          <a:xfrm>
            <a:off x="1115988" y="1499539"/>
            <a:ext cx="4321175" cy="2042160"/>
          </a:xfrm>
          <a:prstGeom prst="rect">
            <a:avLst/>
          </a:prstGeom>
          <a:noFill/>
          <a:ln w="9525">
            <a:noFill/>
            <a:miter lim="800000"/>
          </a:ln>
        </p:spPr>
        <p:txBody>
          <a:bodyPr>
            <a:spAutoFit/>
          </a:bodyPr>
          <a:lstStyle/>
          <a:p>
            <a:r>
              <a:rPr lang="zh-CN" altLang="en-US" sz="3200" b="1" dirty="0">
                <a:latin typeface="黑体" panose="02010609060101010101" charset="-122"/>
                <a:ea typeface="黑体" panose="02010609060101010101" charset="-122"/>
              </a:rPr>
              <a:t>细胞质基质</a:t>
            </a:r>
            <a:endParaRPr lang="zh-CN" altLang="en-US" sz="3200" b="1" dirty="0">
              <a:latin typeface="黑体" panose="02010609060101010101" charset="-122"/>
              <a:ea typeface="黑体" panose="02010609060101010101" charset="-122"/>
            </a:endParaRPr>
          </a:p>
          <a:p>
            <a:endParaRPr lang="zh-CN" altLang="en-US" sz="3200" b="1" dirty="0">
              <a:latin typeface="黑体" panose="02010609060101010101" charset="-122"/>
              <a:ea typeface="黑体" panose="02010609060101010101" charset="-122"/>
            </a:endParaRPr>
          </a:p>
          <a:p>
            <a:endParaRPr lang="zh-CN" altLang="en-US" sz="3200" b="1" dirty="0">
              <a:latin typeface="黑体" panose="02010609060101010101" charset="-122"/>
              <a:ea typeface="黑体" panose="02010609060101010101" charset="-122"/>
            </a:endParaRPr>
          </a:p>
          <a:p>
            <a:r>
              <a:rPr lang="zh-CN" altLang="en-US" sz="3200" b="1" dirty="0">
                <a:latin typeface="黑体" panose="02010609060101010101" charset="-122"/>
                <a:ea typeface="黑体" panose="02010609060101010101" charset="-122"/>
              </a:rPr>
              <a:t>细胞器</a:t>
            </a:r>
            <a:endParaRPr lang="zh-CN" altLang="en-US" sz="3200" b="1" dirty="0">
              <a:latin typeface="黑体" panose="02010609060101010101" charset="-122"/>
              <a:ea typeface="黑体" panose="02010609060101010101" charset="-122"/>
            </a:endParaRPr>
          </a:p>
        </p:txBody>
      </p:sp>
      <p:sp>
        <p:nvSpPr>
          <p:cNvPr id="4103" name="Text Box 7"/>
          <p:cNvSpPr txBox="1">
            <a:spLocks noChangeArrowheads="1"/>
          </p:cNvSpPr>
          <p:nvPr/>
        </p:nvSpPr>
        <p:spPr bwMode="auto">
          <a:xfrm>
            <a:off x="53975" y="4108133"/>
            <a:ext cx="8763000" cy="2181860"/>
          </a:xfrm>
          <a:prstGeom prst="rect">
            <a:avLst/>
          </a:prstGeom>
          <a:noFill/>
          <a:ln w="9525">
            <a:noFill/>
            <a:miter lim="800000"/>
          </a:ln>
        </p:spPr>
        <p:txBody>
          <a:bodyPr wrap="none">
            <a:spAutoFit/>
          </a:bodyPr>
          <a:lstStyle/>
          <a:p>
            <a:pPr indent="0">
              <a:buFont typeface="Wingdings" panose="05000000000000000000" pitchFamily="2" charset="2"/>
              <a:buNone/>
            </a:pPr>
            <a:r>
              <a:rPr lang="en-US" altLang="zh-CN" sz="2800" b="1" dirty="0">
                <a:solidFill>
                  <a:srgbClr val="2104FA"/>
                </a:solidFill>
                <a:latin typeface="黑体" panose="02010609060101010101" charset="-122"/>
                <a:ea typeface="黑体" panose="02010609060101010101" charset="-122"/>
              </a:rPr>
              <a:t>1</a:t>
            </a:r>
            <a:r>
              <a:rPr lang="zh-CN" altLang="en-US" sz="2800" b="1" dirty="0">
                <a:solidFill>
                  <a:srgbClr val="2104FA"/>
                </a:solidFill>
                <a:latin typeface="黑体" panose="02010609060101010101" charset="-122"/>
                <a:ea typeface="黑体" panose="02010609060101010101" charset="-122"/>
              </a:rPr>
              <a:t>、细胞器的种类</a:t>
            </a:r>
            <a:endParaRPr lang="zh-CN" altLang="en-US" sz="2800" b="1" dirty="0">
              <a:solidFill>
                <a:srgbClr val="2104FA"/>
              </a:solidFill>
              <a:latin typeface="黑体" panose="02010609060101010101" charset="-122"/>
              <a:ea typeface="黑体" panose="02010609060101010101" charset="-122"/>
            </a:endParaRPr>
          </a:p>
          <a:p>
            <a:pPr>
              <a:buFont typeface="Wingdings" panose="05000000000000000000" pitchFamily="2" charset="2"/>
              <a:buChar char="Ø"/>
            </a:pPr>
            <a:r>
              <a:rPr lang="zh-CN" altLang="en-US" sz="2800" b="1" dirty="0">
                <a:latin typeface="黑体" panose="02010609060101010101" charset="-122"/>
                <a:ea typeface="黑体" panose="02010609060101010101" charset="-122"/>
              </a:rPr>
              <a:t>判断下列结构是否属于细胞器：</a:t>
            </a:r>
            <a:endParaRPr lang="zh-CN" altLang="en-US" sz="2800" b="1" dirty="0">
              <a:latin typeface="黑体" panose="02010609060101010101" charset="-122"/>
              <a:ea typeface="黑体" panose="02010609060101010101" charset="-122"/>
            </a:endParaRPr>
          </a:p>
          <a:p>
            <a:pPr>
              <a:lnSpc>
                <a:spcPct val="145000"/>
              </a:lnSpc>
              <a:buFont typeface="Wingdings" panose="05000000000000000000" pitchFamily="2" charset="2"/>
              <a:buNone/>
            </a:pPr>
            <a:r>
              <a:rPr lang="zh-CN" altLang="en-US" sz="2800" b="1" dirty="0">
                <a:latin typeface="黑体" panose="02010609060101010101" charset="-122"/>
                <a:ea typeface="黑体" panose="02010609060101010101" charset="-122"/>
              </a:rPr>
              <a:t>线粒体、高尔基体、溶酶体、叶绿体、核糖体、中心体</a:t>
            </a:r>
            <a:endParaRPr lang="zh-CN" altLang="en-US" sz="2800" b="1" dirty="0">
              <a:latin typeface="黑体" panose="02010609060101010101" charset="-122"/>
              <a:ea typeface="黑体" panose="02010609060101010101" charset="-122"/>
            </a:endParaRPr>
          </a:p>
          <a:p>
            <a:pPr>
              <a:lnSpc>
                <a:spcPct val="145000"/>
              </a:lnSpc>
              <a:buFont typeface="Wingdings" panose="05000000000000000000" pitchFamily="2" charset="2"/>
              <a:buNone/>
            </a:pPr>
            <a:r>
              <a:rPr lang="zh-CN" altLang="en-US" sz="2800" b="1" dirty="0">
                <a:latin typeface="黑体" panose="02010609060101010101" charset="-122"/>
                <a:ea typeface="黑体" panose="02010609060101010101" charset="-122"/>
              </a:rPr>
              <a:t>液泡、内质网、细胞膜、细胞核、细胞壁</a:t>
            </a:r>
            <a:endParaRPr lang="zh-CN" altLang="en-US" sz="2800" b="1" dirty="0">
              <a:latin typeface="黑体" panose="02010609060101010101" charset="-122"/>
              <a:ea typeface="黑体" panose="02010609060101010101" charset="-122"/>
            </a:endParaRPr>
          </a:p>
        </p:txBody>
      </p:sp>
      <p:sp>
        <p:nvSpPr>
          <p:cNvPr id="4104" name="Line 8"/>
          <p:cNvSpPr>
            <a:spLocks noChangeShapeType="1"/>
          </p:cNvSpPr>
          <p:nvPr/>
        </p:nvSpPr>
        <p:spPr bwMode="auto">
          <a:xfrm>
            <a:off x="4223703" y="5714365"/>
            <a:ext cx="1008062" cy="576263"/>
          </a:xfrm>
          <a:prstGeom prst="line">
            <a:avLst/>
          </a:prstGeom>
          <a:noFill/>
          <a:ln w="38100">
            <a:solidFill>
              <a:srgbClr val="FF0000"/>
            </a:solidFill>
            <a:round/>
          </a:ln>
        </p:spPr>
        <p:txBody>
          <a:bodyPr/>
          <a:lstStyle/>
          <a:p>
            <a:endParaRPr lang="zh-CN" altLang="en-US"/>
          </a:p>
        </p:txBody>
      </p:sp>
      <p:sp>
        <p:nvSpPr>
          <p:cNvPr id="4105" name="Line 9"/>
          <p:cNvSpPr>
            <a:spLocks noChangeShapeType="1"/>
          </p:cNvSpPr>
          <p:nvPr/>
        </p:nvSpPr>
        <p:spPr bwMode="auto">
          <a:xfrm>
            <a:off x="5595938" y="5714365"/>
            <a:ext cx="1008062" cy="576263"/>
          </a:xfrm>
          <a:prstGeom prst="line">
            <a:avLst/>
          </a:prstGeom>
          <a:noFill/>
          <a:ln w="38100">
            <a:solidFill>
              <a:srgbClr val="FF0000"/>
            </a:solidFill>
            <a:round/>
          </a:ln>
        </p:spPr>
        <p:txBody>
          <a:bodyPr/>
          <a:lstStyle/>
          <a:p>
            <a:endParaRPr lang="zh-CN" altLang="en-US"/>
          </a:p>
        </p:txBody>
      </p:sp>
      <p:sp>
        <p:nvSpPr>
          <p:cNvPr id="4106" name="Line 10"/>
          <p:cNvSpPr>
            <a:spLocks noChangeShapeType="1"/>
          </p:cNvSpPr>
          <p:nvPr/>
        </p:nvSpPr>
        <p:spPr bwMode="auto">
          <a:xfrm>
            <a:off x="2772093" y="5714048"/>
            <a:ext cx="1008062" cy="576262"/>
          </a:xfrm>
          <a:prstGeom prst="line">
            <a:avLst/>
          </a:prstGeom>
          <a:noFill/>
          <a:ln w="38100">
            <a:solidFill>
              <a:srgbClr val="FF0000"/>
            </a:solidFill>
            <a:round/>
          </a:ln>
        </p:spPr>
        <p:txBody>
          <a:bodyPr/>
          <a:lstStyle/>
          <a:p>
            <a:endParaRPr lang="zh-CN" altLang="en-US"/>
          </a:p>
        </p:txBody>
      </p:sp>
      <p:sp>
        <p:nvSpPr>
          <p:cNvPr id="25609" name="TextBox 8"/>
          <p:cNvSpPr txBox="1">
            <a:spLocks noChangeArrowheads="1"/>
          </p:cNvSpPr>
          <p:nvPr/>
        </p:nvSpPr>
        <p:spPr bwMode="auto">
          <a:xfrm>
            <a:off x="407988" y="103823"/>
            <a:ext cx="5187950" cy="518160"/>
          </a:xfrm>
          <a:prstGeom prst="rect">
            <a:avLst/>
          </a:prstGeom>
          <a:noFill/>
          <a:ln w="9525">
            <a:noFill/>
            <a:miter lim="800000"/>
          </a:ln>
        </p:spPr>
        <p:txBody>
          <a:bodyPr wrap="none">
            <a:spAutoFit/>
          </a:bodyPr>
          <a:lstStyle/>
          <a:p>
            <a:r>
              <a:rPr lang="zh-CN" altLang="en-US" sz="2800" b="1" dirty="0" smtClean="0">
                <a:solidFill>
                  <a:schemeClr val="bg2">
                    <a:lumMod val="10000"/>
                  </a:schemeClr>
                </a:solidFill>
                <a:latin typeface="黑体" panose="02010609060101010101" charset="-122"/>
                <a:ea typeface="黑体" panose="02010609060101010101" charset="-122"/>
              </a:rPr>
              <a:t>主</a:t>
            </a:r>
            <a:r>
              <a:rPr lang="zh-CN" altLang="en-US" sz="2800" b="1" dirty="0">
                <a:solidFill>
                  <a:schemeClr val="bg2">
                    <a:lumMod val="10000"/>
                  </a:schemeClr>
                </a:solidFill>
                <a:latin typeface="黑体" panose="02010609060101010101" charset="-122"/>
                <a:ea typeface="黑体" panose="02010609060101010101" charset="-122"/>
              </a:rPr>
              <a:t>要细胞器的结构和功能（</a:t>
            </a:r>
            <a:r>
              <a:rPr lang="en-US" altLang="zh-CN" sz="2800" b="1" dirty="0">
                <a:solidFill>
                  <a:schemeClr val="bg2">
                    <a:lumMod val="10000"/>
                  </a:schemeClr>
                </a:solidFill>
                <a:latin typeface="黑体" panose="02010609060101010101" charset="-122"/>
                <a:ea typeface="黑体" panose="02010609060101010101" charset="-122"/>
              </a:rPr>
              <a:t>Ⅱ</a:t>
            </a:r>
            <a:r>
              <a:rPr lang="zh-CN" altLang="en-US" sz="2800" b="1" dirty="0">
                <a:solidFill>
                  <a:schemeClr val="bg2">
                    <a:lumMod val="10000"/>
                  </a:schemeClr>
                </a:solidFill>
                <a:latin typeface="黑体" panose="02010609060101010101" charset="-122"/>
                <a:ea typeface="黑体" panose="02010609060101010101" charset="-122"/>
              </a:rPr>
              <a:t>）</a:t>
            </a:r>
            <a:endParaRPr lang="zh-CN" altLang="en-US" sz="2800" b="1" dirty="0">
              <a:solidFill>
                <a:schemeClr val="bg2">
                  <a:lumMod val="10000"/>
                </a:schemeClr>
              </a:solidFill>
              <a:latin typeface="黑体" panose="02010609060101010101" charset="-122"/>
              <a:ea typeface="黑体" panose="02010609060101010101" charset="-122"/>
            </a:endParaRPr>
          </a:p>
        </p:txBody>
      </p:sp>
      <p:sp>
        <p:nvSpPr>
          <p:cNvPr id="7" name="圆角矩形 6"/>
          <p:cNvSpPr/>
          <p:nvPr/>
        </p:nvSpPr>
        <p:spPr>
          <a:xfrm>
            <a:off x="147320" y="5142230"/>
            <a:ext cx="1310005" cy="525780"/>
          </a:xfrm>
          <a:prstGeom prst="roundRect">
            <a:avLst/>
          </a:prstGeom>
          <a:noFill/>
          <a:ln w="50800" cmpd="sng">
            <a:solidFill>
              <a:srgbClr val="2104FA"/>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圆角矩形 11"/>
          <p:cNvSpPr/>
          <p:nvPr/>
        </p:nvSpPr>
        <p:spPr>
          <a:xfrm>
            <a:off x="4693285" y="5142230"/>
            <a:ext cx="1310005" cy="525780"/>
          </a:xfrm>
          <a:prstGeom prst="roundRect">
            <a:avLst/>
          </a:prstGeom>
          <a:noFill/>
          <a:ln w="50800" cmpd="sng">
            <a:solidFill>
              <a:srgbClr val="2104FA"/>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圆角矩形 12"/>
          <p:cNvSpPr/>
          <p:nvPr/>
        </p:nvSpPr>
        <p:spPr>
          <a:xfrm>
            <a:off x="53975" y="5765165"/>
            <a:ext cx="1150620" cy="525780"/>
          </a:xfrm>
          <a:prstGeom prst="roundRect">
            <a:avLst/>
          </a:prstGeom>
          <a:noFill/>
          <a:ln w="50800" cmpd="sng">
            <a:solidFill>
              <a:srgbClr val="2104FA"/>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圆角矩形 13"/>
          <p:cNvSpPr/>
          <p:nvPr/>
        </p:nvSpPr>
        <p:spPr>
          <a:xfrm>
            <a:off x="2708275" y="5668010"/>
            <a:ext cx="1310005" cy="525780"/>
          </a:xfrm>
          <a:prstGeom prst="roundRect">
            <a:avLst/>
          </a:prstGeom>
          <a:noFill/>
          <a:ln w="50800" cmpd="sng">
            <a:solidFill>
              <a:srgbClr val="2104FA"/>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圆角矩形 14"/>
          <p:cNvSpPr/>
          <p:nvPr/>
        </p:nvSpPr>
        <p:spPr>
          <a:xfrm>
            <a:off x="4159885" y="5714365"/>
            <a:ext cx="1310005" cy="525780"/>
          </a:xfrm>
          <a:prstGeom prst="roundRect">
            <a:avLst/>
          </a:prstGeom>
          <a:noFill/>
          <a:ln w="50800" cmpd="sng">
            <a:solidFill>
              <a:srgbClr val="2104FA"/>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圆角矩形 15"/>
          <p:cNvSpPr/>
          <p:nvPr/>
        </p:nvSpPr>
        <p:spPr>
          <a:xfrm>
            <a:off x="5469890" y="5714365"/>
            <a:ext cx="1310005" cy="525780"/>
          </a:xfrm>
          <a:prstGeom prst="roundRect">
            <a:avLst/>
          </a:prstGeom>
          <a:noFill/>
          <a:ln w="50800" cmpd="sng">
            <a:solidFill>
              <a:srgbClr val="2104FA"/>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文本框 16"/>
          <p:cNvSpPr txBox="1"/>
          <p:nvPr/>
        </p:nvSpPr>
        <p:spPr>
          <a:xfrm>
            <a:off x="7588885" y="5857875"/>
            <a:ext cx="4472940"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显微镜可以看到的细胞结构</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4371340" y="1562735"/>
            <a:ext cx="4064000" cy="521970"/>
          </a:xfrm>
          <a:prstGeom prst="rect">
            <a:avLst/>
          </a:prstGeom>
          <a:noFill/>
        </p:spPr>
        <p:txBody>
          <a:bodyPr wrap="square" rtlCol="0">
            <a:spAutoFit/>
          </a:bodyPr>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细胞代谢的主要场所</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blinds(horizontal)">
                                      <p:cBhvr>
                                        <p:cTn id="7" dur="500"/>
                                        <p:tgtEl>
                                          <p:spTgt spid="410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101"/>
                                        </p:tgtEl>
                                        <p:attrNameLst>
                                          <p:attrName>style.visibility</p:attrName>
                                        </p:attrNameLst>
                                      </p:cBhvr>
                                      <p:to>
                                        <p:strVal val="visible"/>
                                      </p:to>
                                    </p:set>
                                    <p:animEffect transition="in" filter="blinds(horizontal)">
                                      <p:cBhvr>
                                        <p:cTn id="10" dur="500"/>
                                        <p:tgtEl>
                                          <p:spTgt spid="410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blinds(horizontal)">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103"/>
                                        </p:tgtEl>
                                        <p:attrNameLst>
                                          <p:attrName>style.visibility</p:attrName>
                                        </p:attrNameLst>
                                      </p:cBhvr>
                                      <p:to>
                                        <p:strVal val="visible"/>
                                      </p:to>
                                    </p:set>
                                    <p:animEffect transition="in" filter="blinds(horizontal)">
                                      <p:cBhvr>
                                        <p:cTn id="20" dur="500"/>
                                        <p:tgtEl>
                                          <p:spTgt spid="4103"/>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106"/>
                                        </p:tgtEl>
                                        <p:attrNameLst>
                                          <p:attrName>style.visibility</p:attrName>
                                        </p:attrNameLst>
                                      </p:cBhvr>
                                      <p:to>
                                        <p:strVal val="visible"/>
                                      </p:to>
                                    </p:set>
                                    <p:animEffect transition="in" filter="blinds(horizontal)">
                                      <p:cBhvr>
                                        <p:cTn id="25" dur="500"/>
                                        <p:tgtEl>
                                          <p:spTgt spid="4106"/>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4104"/>
                                        </p:tgtEl>
                                        <p:attrNameLst>
                                          <p:attrName>style.visibility</p:attrName>
                                        </p:attrNameLst>
                                      </p:cBhvr>
                                      <p:to>
                                        <p:strVal val="visible"/>
                                      </p:to>
                                    </p:set>
                                    <p:animEffect transition="in" filter="blinds(horizontal)">
                                      <p:cBhvr>
                                        <p:cTn id="28" dur="500"/>
                                        <p:tgtEl>
                                          <p:spTgt spid="4104"/>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4105"/>
                                        </p:tgtEl>
                                        <p:attrNameLst>
                                          <p:attrName>style.visibility</p:attrName>
                                        </p:attrNameLst>
                                      </p:cBhvr>
                                      <p:to>
                                        <p:strVal val="visible"/>
                                      </p:to>
                                    </p:set>
                                    <p:animEffect transition="in" filter="blinds(horizontal)">
                                      <p:cBhvr>
                                        <p:cTn id="31" dur="500"/>
                                        <p:tgtEl>
                                          <p:spTgt spid="410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linds(horizontal)">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linds(horizontal)">
                                      <p:cBhvr>
                                        <p:cTn id="41" dur="500"/>
                                        <p:tgtEl>
                                          <p:spTgt spid="7"/>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linds(horizontal)">
                                      <p:cBhvr>
                                        <p:cTn id="44" dur="500"/>
                                        <p:tgtEl>
                                          <p:spTgt spid="12"/>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linds(horizontal)">
                                      <p:cBhvr>
                                        <p:cTn id="50" dur="500"/>
                                        <p:tgtEl>
                                          <p:spTgt spid="14"/>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blinds(horizontal)">
                                      <p:cBhvr>
                                        <p:cTn id="53" dur="500"/>
                                        <p:tgtEl>
                                          <p:spTgt spid="15"/>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blinds(horizontal)">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bldLvl="0" animBg="1"/>
      <p:bldP spid="4102" grpId="0"/>
      <p:bldP spid="4103" grpId="0"/>
      <p:bldP spid="4104" grpId="0" bldLvl="0" animBg="1"/>
      <p:bldP spid="4105" grpId="0" bldLvl="0" animBg="1"/>
      <p:bldP spid="4106" grpId="0" bldLvl="0" animBg="1"/>
      <p:bldP spid="17" grpId="0"/>
      <p:bldP spid="7" grpId="0" bldLvl="0" animBg="1"/>
      <p:bldP spid="12" grpId="0" bldLvl="0" animBg="1"/>
      <p:bldP spid="13" grpId="0" bldLvl="0" animBg="1"/>
      <p:bldP spid="14" grpId="0" bldLvl="0" animBg="1"/>
      <p:bldP spid="15" grpId="0" bldLvl="0" animBg="1"/>
      <p:bldP spid="16"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tretch>
            <a:fillRect/>
          </a:stretch>
        </p:blipFill>
        <p:spPr>
          <a:xfrm>
            <a:off x="3556000" y="4471987"/>
            <a:ext cx="9525" cy="9525"/>
          </a:xfrm>
          <a:prstGeom prst="rect">
            <a:avLst/>
          </a:prstGeom>
          <a:noFill/>
          <a:ln w="9525">
            <a:noFill/>
          </a:ln>
        </p:spPr>
      </p:pic>
      <p:sp>
        <p:nvSpPr>
          <p:cNvPr id="7" name="文本框 6"/>
          <p:cNvSpPr txBox="1"/>
          <p:nvPr/>
        </p:nvSpPr>
        <p:spPr>
          <a:xfrm>
            <a:off x="209550" y="309880"/>
            <a:ext cx="11537315" cy="2011680"/>
          </a:xfrm>
          <a:prstGeom prst="rect">
            <a:avLst/>
          </a:prstGeom>
          <a:noFill/>
        </p:spPr>
        <p:txBody>
          <a:bodyPr wrap="square" rtlCol="0">
            <a:spAutoFit/>
          </a:bodyPr>
          <a:p>
            <a:pPr marL="0" indent="0" algn="l" fontAlgn="auto">
              <a:lnSpc>
                <a:spcPct val="150000"/>
              </a:lnSpc>
            </a:pP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2021</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天津）</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5. </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铅可导致神经元线粒体空泡化、内质网结构改变、高尔基体扩张，影响这些细胞器的正常功能。这些改变不会直接影响下列哪种生理过程（    ）</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8" name="文本框 7"/>
          <p:cNvSpPr txBox="1"/>
          <p:nvPr/>
        </p:nvSpPr>
        <p:spPr>
          <a:xfrm>
            <a:off x="209550" y="2321560"/>
            <a:ext cx="4297045" cy="3291840"/>
          </a:xfrm>
          <a:prstGeom prst="rect">
            <a:avLst/>
          </a:prstGeom>
          <a:noFill/>
        </p:spPr>
        <p:txBody>
          <a:bodyPr wrap="none" rtlCol="0">
            <a:spAutoFit/>
          </a:bodyPr>
          <a:p>
            <a:pPr marL="0" indent="0" algn="l" fontAlgn="auto">
              <a:lnSpc>
                <a:spcPct val="150000"/>
              </a:lnSpc>
            </a:pP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A. </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无氧呼吸释放少量能量</a:t>
            </a:r>
            <a:endPar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endParaRPr>
          </a:p>
          <a:p>
            <a:pPr marL="0" indent="0" algn="l" fontAlgn="auto">
              <a:lnSpc>
                <a:spcPct val="150000"/>
              </a:lnSpc>
            </a:pP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B. </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神经元间的兴奋传递</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C. </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分泌蛋白合成和加工</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D. [H]</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与</a:t>
            </a:r>
            <a:r>
              <a:rPr lang="en-US" altLang="zh-CN"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O</a:t>
            </a:r>
            <a:r>
              <a:rPr lang="en-US" altLang="zh-CN" sz="2800" b="1" baseline="-25000">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2</a:t>
            </a:r>
            <a:r>
              <a:rPr lang="zh-CN" altLang="en-US" sz="2800" b="1">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结合生成水</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a:p>
            <a:pPr marL="0" indent="0" algn="l" fontAlgn="auto">
              <a:lnSpc>
                <a:spcPct val="150000"/>
              </a:lnSpc>
            </a:pP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2" name="文本框 11"/>
          <p:cNvSpPr txBox="1"/>
          <p:nvPr/>
        </p:nvSpPr>
        <p:spPr>
          <a:xfrm>
            <a:off x="2639060" y="1758315"/>
            <a:ext cx="362585" cy="518160"/>
          </a:xfrm>
          <a:prstGeom prst="rect">
            <a:avLst/>
          </a:prstGeom>
          <a:noFill/>
        </p:spPr>
        <p:txBody>
          <a:bodyPr wrap="non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A</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11"/>
          <p:cNvPicPr>
            <a:picLocks noChangeAspect="1"/>
          </p:cNvPicPr>
          <p:nvPr/>
        </p:nvPicPr>
        <p:blipFill>
          <a:blip r:embed="rId1"/>
          <a:stretch>
            <a:fillRect/>
          </a:stretch>
        </p:blipFill>
        <p:spPr>
          <a:xfrm>
            <a:off x="6821170" y="269875"/>
            <a:ext cx="5168900" cy="3995420"/>
          </a:xfrm>
          <a:prstGeom prst="rect">
            <a:avLst/>
          </a:prstGeom>
          <a:noFill/>
          <a:ln w="9525">
            <a:noFill/>
          </a:ln>
        </p:spPr>
      </p:pic>
      <p:sp>
        <p:nvSpPr>
          <p:cNvPr id="5" name="文本框 4"/>
          <p:cNvSpPr txBox="1"/>
          <p:nvPr/>
        </p:nvSpPr>
        <p:spPr>
          <a:xfrm>
            <a:off x="7362190" y="4137660"/>
            <a:ext cx="4467860" cy="457200"/>
          </a:xfrm>
          <a:prstGeom prst="rect">
            <a:avLst/>
          </a:prstGeom>
          <a:noFill/>
        </p:spPr>
        <p:txBody>
          <a:bodyPr wrap="none" rtlCol="0">
            <a:spAutoFit/>
          </a:bodyPr>
          <a:p>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细胞内各类蛋白合成过程示意图</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0" name="文本框 9"/>
          <p:cNvSpPr txBox="1"/>
          <p:nvPr/>
        </p:nvSpPr>
        <p:spPr>
          <a:xfrm>
            <a:off x="342265" y="955040"/>
            <a:ext cx="1970405" cy="944880"/>
          </a:xfrm>
          <a:prstGeom prst="rect">
            <a:avLst/>
          </a:prstGeom>
          <a:noFill/>
        </p:spPr>
        <p:txBody>
          <a:bodyPr wrap="none" rtlCol="0">
            <a:spAutoFit/>
          </a:bodyPr>
          <a:p>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游离核糖体</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1" name="直接箭头连接符 10"/>
          <p:cNvCxnSpPr/>
          <p:nvPr/>
        </p:nvCxnSpPr>
        <p:spPr>
          <a:xfrm>
            <a:off x="1153795" y="1899920"/>
            <a:ext cx="0" cy="47752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342265" y="2289810"/>
            <a:ext cx="1970405"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附着核糖体</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4" name="直接箭头连接符 13"/>
          <p:cNvCxnSpPr/>
          <p:nvPr/>
        </p:nvCxnSpPr>
        <p:spPr>
          <a:xfrm>
            <a:off x="1153795" y="2807970"/>
            <a:ext cx="0" cy="47752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342265" y="3256915"/>
            <a:ext cx="3757930"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内质网（粗面内质网）</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8" name="直接箭头连接符 17"/>
          <p:cNvCxnSpPr/>
          <p:nvPr/>
        </p:nvCxnSpPr>
        <p:spPr>
          <a:xfrm>
            <a:off x="1125220" y="3775075"/>
            <a:ext cx="0" cy="64071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1517650" y="3775075"/>
            <a:ext cx="795020" cy="457200"/>
          </a:xfrm>
          <a:prstGeom prst="rect">
            <a:avLst/>
          </a:prstGeom>
          <a:noFill/>
        </p:spPr>
        <p:txBody>
          <a:bodyPr wrap="non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囊泡</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0" name="文本框 19"/>
          <p:cNvSpPr txBox="1"/>
          <p:nvPr/>
        </p:nvSpPr>
        <p:spPr>
          <a:xfrm>
            <a:off x="347345" y="4513580"/>
            <a:ext cx="1612900"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高尔基体</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22" name="直接箭头连接符 21"/>
          <p:cNvCxnSpPr/>
          <p:nvPr/>
        </p:nvCxnSpPr>
        <p:spPr>
          <a:xfrm>
            <a:off x="1153160" y="5031740"/>
            <a:ext cx="0" cy="64071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525145" y="5672455"/>
            <a:ext cx="1255395"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细胞膜</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4" name="文本框 23"/>
          <p:cNvSpPr txBox="1"/>
          <p:nvPr/>
        </p:nvSpPr>
        <p:spPr>
          <a:xfrm>
            <a:off x="1335405" y="5031740"/>
            <a:ext cx="795020" cy="457200"/>
          </a:xfrm>
          <a:prstGeom prst="rect">
            <a:avLst/>
          </a:prstGeom>
          <a:noFill/>
        </p:spPr>
        <p:txBody>
          <a:bodyPr wrap="non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囊泡</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5" name="文本框 24"/>
          <p:cNvSpPr txBox="1"/>
          <p:nvPr/>
        </p:nvSpPr>
        <p:spPr>
          <a:xfrm>
            <a:off x="219710" y="669925"/>
            <a:ext cx="6082665" cy="518160"/>
          </a:xfrm>
          <a:prstGeom prst="rect">
            <a:avLst/>
          </a:prstGeom>
          <a:noFill/>
        </p:spPr>
        <p:txBody>
          <a:bodyPr wrap="none" rtlCol="0">
            <a:spAutoFit/>
          </a:bodyPr>
          <a:p>
            <a:pPr algn="l"/>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情景</a:t>
            </a: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1</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：分泌蛋白的合成与分泌过程：</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9" name="文本框 28"/>
          <p:cNvSpPr txBox="1"/>
          <p:nvPr/>
        </p:nvSpPr>
        <p:spPr>
          <a:xfrm>
            <a:off x="7362190" y="5031740"/>
            <a:ext cx="4627880" cy="975360"/>
          </a:xfrm>
          <a:prstGeom prst="rect">
            <a:avLst/>
          </a:prstGeom>
          <a:noFill/>
        </p:spPr>
        <p:txBody>
          <a:bodyPr wrap="squar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微软雅黑" panose="020B0503020204020204" charset="-122"/>
              </a:rPr>
              <a:t>▲</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线粒体</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可以为分泌蛋白的</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合成、</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运输和分泌过程供能</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4" name="文本框 3"/>
          <p:cNvSpPr txBox="1"/>
          <p:nvPr/>
        </p:nvSpPr>
        <p:spPr>
          <a:xfrm>
            <a:off x="2214245" y="145415"/>
            <a:ext cx="5384800" cy="521970"/>
          </a:xfrm>
          <a:prstGeom prst="rect">
            <a:avLst/>
          </a:prstGeom>
          <a:noFill/>
          <a:ln w="41275">
            <a:solidFill>
              <a:srgbClr val="FF0000"/>
            </a:solidFill>
          </a:ln>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蛋白质的加工、分拣和囊泡运输</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linds(horizontal)">
                                      <p:cBhvr>
                                        <p:cTn id="20" dur="500"/>
                                        <p:tgtEl>
                                          <p:spTgt spid="14"/>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linds(horizont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linds(horizontal)">
                                      <p:cBhvr>
                                        <p:cTn id="28" dur="500"/>
                                        <p:tgtEl>
                                          <p:spTgt spid="18"/>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linds(horizontal)">
                                      <p:cBhvr>
                                        <p:cTn id="31" dur="500"/>
                                        <p:tgtEl>
                                          <p:spTgt spid="19"/>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linds(horizontal)">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blinds(horizontal)">
                                      <p:cBhvr>
                                        <p:cTn id="39" dur="500"/>
                                        <p:tgtEl>
                                          <p:spTgt spid="24"/>
                                        </p:tgtEl>
                                      </p:cBhvr>
                                    </p:animEffect>
                                  </p:childTnLst>
                                </p:cTn>
                              </p:par>
                              <p:par>
                                <p:cTn id="40" presetID="3" presetClass="entr" presetSubtype="1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linds(horizontal)">
                                      <p:cBhvr>
                                        <p:cTn id="42" dur="500"/>
                                        <p:tgtEl>
                                          <p:spTgt spid="22"/>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blinds(horizontal)">
                                      <p:cBhvr>
                                        <p:cTn id="45" dur="5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blinds(horizontal)">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5" grpId="0"/>
      <p:bldP spid="19" grpId="0"/>
      <p:bldP spid="20" grpId="0"/>
      <p:bldP spid="24" grpId="0"/>
      <p:bldP spid="23" grpId="0"/>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11"/>
          <p:cNvPicPr>
            <a:picLocks noChangeAspect="1"/>
          </p:cNvPicPr>
          <p:nvPr/>
        </p:nvPicPr>
        <p:blipFill>
          <a:blip r:embed="rId1"/>
          <a:stretch>
            <a:fillRect/>
          </a:stretch>
        </p:blipFill>
        <p:spPr>
          <a:xfrm>
            <a:off x="6821170" y="269875"/>
            <a:ext cx="5168900" cy="3995420"/>
          </a:xfrm>
          <a:prstGeom prst="rect">
            <a:avLst/>
          </a:prstGeom>
          <a:noFill/>
          <a:ln w="9525">
            <a:noFill/>
          </a:ln>
        </p:spPr>
      </p:pic>
      <p:sp>
        <p:nvSpPr>
          <p:cNvPr id="5" name="文本框 4"/>
          <p:cNvSpPr txBox="1"/>
          <p:nvPr/>
        </p:nvSpPr>
        <p:spPr>
          <a:xfrm>
            <a:off x="7362190" y="4137660"/>
            <a:ext cx="4467860" cy="457200"/>
          </a:xfrm>
          <a:prstGeom prst="rect">
            <a:avLst/>
          </a:prstGeom>
          <a:noFill/>
        </p:spPr>
        <p:txBody>
          <a:bodyPr wrap="none" rtlCol="0">
            <a:spAutoFit/>
          </a:bodyPr>
          <a:p>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细胞内各类蛋白合成过程示意图</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5" name="文本框 24"/>
          <p:cNvSpPr txBox="1"/>
          <p:nvPr/>
        </p:nvSpPr>
        <p:spPr>
          <a:xfrm>
            <a:off x="219710" y="669925"/>
            <a:ext cx="6082665" cy="518160"/>
          </a:xfrm>
          <a:prstGeom prst="rect">
            <a:avLst/>
          </a:prstGeom>
          <a:noFill/>
        </p:spPr>
        <p:txBody>
          <a:bodyPr wrap="none" rtlCol="0">
            <a:spAutoFit/>
          </a:bodyPr>
          <a:p>
            <a:pPr algn="l"/>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情景</a:t>
            </a: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1</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：分泌蛋白的合成与分泌过程：</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9" name="文本框 28"/>
          <p:cNvSpPr txBox="1"/>
          <p:nvPr/>
        </p:nvSpPr>
        <p:spPr>
          <a:xfrm>
            <a:off x="7362190" y="5031740"/>
            <a:ext cx="4627880" cy="975360"/>
          </a:xfrm>
          <a:prstGeom prst="rect">
            <a:avLst/>
          </a:prstGeom>
          <a:noFill/>
        </p:spPr>
        <p:txBody>
          <a:bodyPr wrap="squar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微软雅黑" panose="020B0503020204020204" charset="-122"/>
              </a:rPr>
              <a:t>▲</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线粒体</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可以为分泌蛋白的</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合成、</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运输和分泌过程供能</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4" name="文本框 3"/>
          <p:cNvSpPr txBox="1"/>
          <p:nvPr/>
        </p:nvSpPr>
        <p:spPr>
          <a:xfrm>
            <a:off x="2214245" y="145415"/>
            <a:ext cx="5384800" cy="521970"/>
          </a:xfrm>
          <a:prstGeom prst="rect">
            <a:avLst/>
          </a:prstGeom>
          <a:noFill/>
          <a:ln w="41275">
            <a:solidFill>
              <a:srgbClr val="FF0000"/>
            </a:solidFill>
          </a:ln>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蛋白质的加工、分拣和囊泡运输</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303530" y="1331595"/>
            <a:ext cx="4487545" cy="891540"/>
          </a:xfrm>
          <a:prstGeom prst="rect">
            <a:avLst/>
          </a:prstGeom>
          <a:noFill/>
        </p:spPr>
        <p:txBody>
          <a:bodyPr wrap="square" rtlCol="0">
            <a:spAutoFit/>
          </a:bodyPr>
          <a:p>
            <a:r>
              <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思考：</a:t>
            </a:r>
            <a:endPar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研究的科学方法是什么？</a:t>
            </a:r>
            <a:endParaRPr lang="zh-CN" altLang="en-US" sz="2400" b="1" i="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 name="文本框 2"/>
          <p:cNvSpPr txBox="1"/>
          <p:nvPr/>
        </p:nvSpPr>
        <p:spPr>
          <a:xfrm>
            <a:off x="417195" y="2282190"/>
            <a:ext cx="3152775" cy="46037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放射性同位素标记</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 name="文本框 5"/>
          <p:cNvSpPr txBox="1"/>
          <p:nvPr/>
        </p:nvSpPr>
        <p:spPr>
          <a:xfrm>
            <a:off x="219710" y="5648960"/>
            <a:ext cx="7039610" cy="460375"/>
          </a:xfrm>
          <a:prstGeom prst="rect">
            <a:avLst/>
          </a:prstGeom>
          <a:noFill/>
        </p:spPr>
        <p:txBody>
          <a:bodyPr wrap="square" rtlCol="0">
            <a:spAutoFit/>
          </a:bodyPr>
          <a:p>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3.</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人鼠细胞融合实验用了什么科学研究方法？</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8" name="文本框 7"/>
          <p:cNvSpPr txBox="1"/>
          <p:nvPr/>
        </p:nvSpPr>
        <p:spPr>
          <a:xfrm>
            <a:off x="204470" y="2806700"/>
            <a:ext cx="6839585" cy="460375"/>
          </a:xfrm>
          <a:prstGeom prst="rect">
            <a:avLst/>
          </a:prstGeom>
          <a:noFill/>
        </p:spPr>
        <p:txBody>
          <a:bodyPr wrap="square" rtlCol="0">
            <a:spAutoFit/>
          </a:bodyPr>
          <a:p>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rPr>
              <a:t>2.DNA</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半保留复制方式的验证用了科学研究方法？</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9" name="文本框 8"/>
          <p:cNvSpPr txBox="1"/>
          <p:nvPr/>
        </p:nvSpPr>
        <p:spPr>
          <a:xfrm>
            <a:off x="572770" y="3288665"/>
            <a:ext cx="2204085" cy="460375"/>
          </a:xfrm>
          <a:prstGeom prst="rect">
            <a:avLst/>
          </a:prstGeom>
          <a:noFill/>
        </p:spPr>
        <p:txBody>
          <a:bodyPr wrap="square" rtlCol="0" anchor="t">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同位素标记</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sym typeface="+mn-ea"/>
            </a:endParaRPr>
          </a:p>
        </p:txBody>
      </p:sp>
      <p:sp>
        <p:nvSpPr>
          <p:cNvPr id="13" name="文本框 12"/>
          <p:cNvSpPr txBox="1"/>
          <p:nvPr/>
        </p:nvSpPr>
        <p:spPr>
          <a:xfrm>
            <a:off x="1391285" y="6013450"/>
            <a:ext cx="1478280" cy="46037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荧光标记</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7" name="文本框 16"/>
          <p:cNvSpPr txBox="1"/>
          <p:nvPr/>
        </p:nvSpPr>
        <p:spPr>
          <a:xfrm>
            <a:off x="204470" y="3770630"/>
            <a:ext cx="6551295"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鲁宾卡门利用研</a:t>
            </a:r>
            <a:r>
              <a:rPr lang="en-US" altLang="zh-CN" sz="2400" b="1" baseline="30000">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18</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O</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究光合作用中氧气的来源</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21" name="文本框 20"/>
          <p:cNvSpPr txBox="1"/>
          <p:nvPr/>
        </p:nvSpPr>
        <p:spPr>
          <a:xfrm>
            <a:off x="2474595" y="3305175"/>
            <a:ext cx="4064000" cy="46037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400" b="1" baseline="30000">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15</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N</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27" name="文本框 26"/>
          <p:cNvSpPr txBox="1"/>
          <p:nvPr/>
        </p:nvSpPr>
        <p:spPr>
          <a:xfrm>
            <a:off x="119380" y="4250690"/>
            <a:ext cx="6550660" cy="82994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卡尔文利用</a:t>
            </a:r>
            <a:r>
              <a:rPr lang="en-US" altLang="zh-CN" sz="2400" b="1" baseline="30000">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14</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标记</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CO</a:t>
            </a:r>
            <a:r>
              <a:rPr lang="en-US" altLang="zh-CN" sz="2400" b="1" baseline="-25000">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探究</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CO2</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中的碳是如何转化为有机物中的碳</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28" name="文本框 27"/>
          <p:cNvSpPr txBox="1"/>
          <p:nvPr/>
        </p:nvSpPr>
        <p:spPr>
          <a:xfrm>
            <a:off x="219710" y="5100320"/>
            <a:ext cx="6096000" cy="460375"/>
          </a:xfrm>
          <a:prstGeom prst="rect">
            <a:avLst/>
          </a:prstGeom>
          <a:noFill/>
        </p:spPr>
        <p:txBody>
          <a:bodyPr wrap="square" rtlCol="0" anchor="t">
            <a:spAutoFit/>
          </a:bodyPr>
          <a:p>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T</a:t>
            </a:r>
            <a:r>
              <a:rPr lang="en-US" altLang="zh-CN" sz="2400" b="1" baseline="-25000">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2</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噬菌体侵染大肠杆菌</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linds(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linds(horizont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blinds(horizontal)">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linds(horizontal)">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linds(horizontal)">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linds(horizontal)">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 grpId="0"/>
      <p:bldP spid="3" grpId="0"/>
      <p:bldP spid="8" grpId="0"/>
      <p:bldP spid="9" grpId="0"/>
      <p:bldP spid="6" grpId="0"/>
      <p:bldP spid="13" grpId="0"/>
      <p:bldP spid="17" grpId="0"/>
      <p:bldP spid="27"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11"/>
          <p:cNvPicPr>
            <a:picLocks noChangeAspect="1"/>
          </p:cNvPicPr>
          <p:nvPr/>
        </p:nvPicPr>
        <p:blipFill>
          <a:blip r:embed="rId1"/>
          <a:stretch>
            <a:fillRect/>
          </a:stretch>
        </p:blipFill>
        <p:spPr>
          <a:xfrm>
            <a:off x="6821170" y="269875"/>
            <a:ext cx="5168900" cy="3995420"/>
          </a:xfrm>
          <a:prstGeom prst="rect">
            <a:avLst/>
          </a:prstGeom>
          <a:noFill/>
          <a:ln w="9525">
            <a:noFill/>
          </a:ln>
        </p:spPr>
      </p:pic>
      <p:sp>
        <p:nvSpPr>
          <p:cNvPr id="5" name="文本框 4"/>
          <p:cNvSpPr txBox="1"/>
          <p:nvPr/>
        </p:nvSpPr>
        <p:spPr>
          <a:xfrm>
            <a:off x="7362190" y="4137660"/>
            <a:ext cx="4467860" cy="457200"/>
          </a:xfrm>
          <a:prstGeom prst="rect">
            <a:avLst/>
          </a:prstGeom>
          <a:noFill/>
        </p:spPr>
        <p:txBody>
          <a:bodyPr wrap="none" rtlCol="0">
            <a:spAutoFit/>
          </a:bodyPr>
          <a:p>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细胞内各类蛋白合成过程示意图</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0" name="文本框 9"/>
          <p:cNvSpPr txBox="1"/>
          <p:nvPr/>
        </p:nvSpPr>
        <p:spPr>
          <a:xfrm>
            <a:off x="342265" y="955040"/>
            <a:ext cx="1970405" cy="944880"/>
          </a:xfrm>
          <a:prstGeom prst="rect">
            <a:avLst/>
          </a:prstGeom>
          <a:noFill/>
        </p:spPr>
        <p:txBody>
          <a:bodyPr wrap="none" rtlCol="0">
            <a:spAutoFit/>
          </a:bodyPr>
          <a:p>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游离核糖体</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1" name="直接箭头连接符 10"/>
          <p:cNvCxnSpPr/>
          <p:nvPr/>
        </p:nvCxnSpPr>
        <p:spPr>
          <a:xfrm>
            <a:off x="1153795" y="1899920"/>
            <a:ext cx="0" cy="47752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342265" y="2289810"/>
            <a:ext cx="1970405"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附着核糖体</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3" name="文本框 12"/>
          <p:cNvSpPr txBox="1"/>
          <p:nvPr/>
        </p:nvSpPr>
        <p:spPr>
          <a:xfrm>
            <a:off x="3206115" y="1771650"/>
            <a:ext cx="3400425" cy="518160"/>
          </a:xfrm>
          <a:prstGeom prst="rect">
            <a:avLst/>
          </a:prstGeom>
          <a:solidFill>
            <a:srgbClr val="FFFF00"/>
          </a:solidFill>
        </p:spPr>
        <p:txBody>
          <a:bodyPr wrap="none" rtlCol="0">
            <a:spAutoFit/>
          </a:bodyPr>
          <a:p>
            <a:pPr algn="l"/>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合成</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蛋白质</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多肽</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4" name="直接箭头连接符 13"/>
          <p:cNvCxnSpPr/>
          <p:nvPr/>
        </p:nvCxnSpPr>
        <p:spPr>
          <a:xfrm>
            <a:off x="1153795" y="2807970"/>
            <a:ext cx="0" cy="47752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342265" y="3256915"/>
            <a:ext cx="3757930"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内质网（粗面内质网）</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7" name="文本框 16"/>
          <p:cNvSpPr txBox="1"/>
          <p:nvPr/>
        </p:nvSpPr>
        <p:spPr>
          <a:xfrm>
            <a:off x="3945890" y="3039110"/>
            <a:ext cx="3042920" cy="953135"/>
          </a:xfrm>
          <a:prstGeom prst="rect">
            <a:avLst/>
          </a:prstGeom>
          <a:solidFill>
            <a:srgbClr val="FFFF00"/>
          </a:solidFill>
        </p:spPr>
        <p:txBody>
          <a:bodyPr wrap="none" rtlCol="0">
            <a:spAutoFit/>
          </a:bodyPr>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加工蛋白质，使之</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具有一定空间结构</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8" name="直接箭头连接符 17"/>
          <p:cNvCxnSpPr/>
          <p:nvPr/>
        </p:nvCxnSpPr>
        <p:spPr>
          <a:xfrm>
            <a:off x="1125220" y="3775075"/>
            <a:ext cx="0" cy="64071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1517650" y="3775075"/>
            <a:ext cx="795020" cy="457200"/>
          </a:xfrm>
          <a:prstGeom prst="rect">
            <a:avLst/>
          </a:prstGeom>
          <a:noFill/>
        </p:spPr>
        <p:txBody>
          <a:bodyPr wrap="non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囊泡</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0" name="文本框 19"/>
          <p:cNvSpPr txBox="1"/>
          <p:nvPr/>
        </p:nvSpPr>
        <p:spPr>
          <a:xfrm>
            <a:off x="347345" y="4513580"/>
            <a:ext cx="1612900"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高尔基体</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1" name="文本框 20"/>
          <p:cNvSpPr txBox="1"/>
          <p:nvPr/>
        </p:nvSpPr>
        <p:spPr>
          <a:xfrm>
            <a:off x="2312670" y="4430395"/>
            <a:ext cx="4676140" cy="822960"/>
          </a:xfrm>
          <a:prstGeom prst="rect">
            <a:avLst/>
          </a:prstGeom>
          <a:solidFill>
            <a:srgbClr val="FFFF00"/>
          </a:solid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对来自</a:t>
            </a:r>
            <a:r>
              <a:rPr lang="zh-CN" altLang="en-US" sz="2400" b="1" u="sng">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内质网</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的蛋白质进行加工、分类、包装及</a:t>
            </a:r>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作为运输枢纽</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22" name="直接箭头连接符 21"/>
          <p:cNvCxnSpPr/>
          <p:nvPr/>
        </p:nvCxnSpPr>
        <p:spPr>
          <a:xfrm>
            <a:off x="1153160" y="5031740"/>
            <a:ext cx="0" cy="64071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525145" y="5672455"/>
            <a:ext cx="1255395" cy="51816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细胞膜</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4" name="文本框 23"/>
          <p:cNvSpPr txBox="1"/>
          <p:nvPr/>
        </p:nvSpPr>
        <p:spPr>
          <a:xfrm>
            <a:off x="1335405" y="5031740"/>
            <a:ext cx="795020" cy="457200"/>
          </a:xfrm>
          <a:prstGeom prst="rect">
            <a:avLst/>
          </a:prstGeom>
          <a:noFill/>
        </p:spPr>
        <p:txBody>
          <a:bodyPr wrap="non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囊泡</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5" name="文本框 24"/>
          <p:cNvSpPr txBox="1"/>
          <p:nvPr/>
        </p:nvSpPr>
        <p:spPr>
          <a:xfrm>
            <a:off x="219710" y="669925"/>
            <a:ext cx="6082665" cy="518160"/>
          </a:xfrm>
          <a:prstGeom prst="rect">
            <a:avLst/>
          </a:prstGeom>
          <a:noFill/>
        </p:spPr>
        <p:txBody>
          <a:bodyPr wrap="none" rtlCol="0">
            <a:spAutoFit/>
          </a:bodyPr>
          <a:p>
            <a:pPr algn="l"/>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情景</a:t>
            </a: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1</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：分泌蛋白的合成与分泌过程：</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9" name="文本框 28"/>
          <p:cNvSpPr txBox="1"/>
          <p:nvPr/>
        </p:nvSpPr>
        <p:spPr>
          <a:xfrm>
            <a:off x="7362190" y="5031740"/>
            <a:ext cx="4627880" cy="975360"/>
          </a:xfrm>
          <a:prstGeom prst="rect">
            <a:avLst/>
          </a:prstGeom>
          <a:noFill/>
        </p:spPr>
        <p:txBody>
          <a:bodyPr wrap="squar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微软雅黑" panose="020B0503020204020204" charset="-122"/>
              </a:rPr>
              <a:t>▲</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线粒体</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可以为分泌蛋白的</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合成、</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运输和分泌过程供能</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4" name="文本框 3"/>
          <p:cNvSpPr txBox="1"/>
          <p:nvPr/>
        </p:nvSpPr>
        <p:spPr>
          <a:xfrm>
            <a:off x="2214245" y="145415"/>
            <a:ext cx="5384800" cy="521970"/>
          </a:xfrm>
          <a:prstGeom prst="rect">
            <a:avLst/>
          </a:prstGeom>
          <a:noFill/>
          <a:ln w="41275">
            <a:solidFill>
              <a:srgbClr val="FF0000"/>
            </a:solidFill>
          </a:ln>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蛋白质的加工、分拣和囊泡运输</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3940175" y="1193165"/>
            <a:ext cx="4064000" cy="460375"/>
          </a:xfrm>
          <a:prstGeom prst="rect">
            <a:avLst/>
          </a:prstGeom>
          <a:noFill/>
        </p:spPr>
        <p:txBody>
          <a:bodyPr wrap="square" rtlCol="0">
            <a:spAutoFit/>
          </a:bodyPr>
          <a:p>
            <a:r>
              <a:rPr lang="zh-CN" altLang="en-US" sz="24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功能？</a:t>
            </a:r>
            <a:endParaRPr lang="zh-CN" altLang="en-US" sz="24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linds(horizont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bldLvl="0" animBg="1"/>
      <p:bldP spid="21"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11"/>
          <p:cNvPicPr>
            <a:picLocks noChangeAspect="1"/>
          </p:cNvPicPr>
          <p:nvPr/>
        </p:nvPicPr>
        <p:blipFill>
          <a:blip r:embed="rId1"/>
          <a:stretch>
            <a:fillRect/>
          </a:stretch>
        </p:blipFill>
        <p:spPr>
          <a:xfrm>
            <a:off x="6981825" y="269875"/>
            <a:ext cx="4787900" cy="3700780"/>
          </a:xfrm>
          <a:prstGeom prst="rect">
            <a:avLst/>
          </a:prstGeom>
          <a:noFill/>
          <a:ln w="9525">
            <a:noFill/>
          </a:ln>
        </p:spPr>
      </p:pic>
      <p:sp>
        <p:nvSpPr>
          <p:cNvPr id="5" name="文本框 4"/>
          <p:cNvSpPr txBox="1"/>
          <p:nvPr/>
        </p:nvSpPr>
        <p:spPr>
          <a:xfrm>
            <a:off x="121920" y="942975"/>
            <a:ext cx="7081520" cy="1371600"/>
          </a:xfrm>
          <a:prstGeom prst="rect">
            <a:avLst/>
          </a:prstGeom>
          <a:noFill/>
        </p:spPr>
        <p:txBody>
          <a:bodyPr wrap="square" rtlCol="0">
            <a:spAutoFit/>
          </a:bodyPr>
          <a:p>
            <a:r>
              <a:rPr lang="zh-CN" altLang="en-US" sz="2800" b="1" i="1" u="sng">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延伸思考：</a:t>
            </a:r>
            <a:endParaRPr lang="zh-CN" altLang="en-US" sz="2800" b="1" i="1" u="sng">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en-US" altLang="zh-CN" sz="28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rPr>
              <a:t>核糖体合成的蛋白质是否都需要经过内质网和高尔基体的加工？</a:t>
            </a:r>
            <a:endParaRPr lang="zh-CN" altLang="en-US" sz="28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 name="文本框 5"/>
          <p:cNvSpPr txBox="1"/>
          <p:nvPr/>
        </p:nvSpPr>
        <p:spPr>
          <a:xfrm>
            <a:off x="7362190" y="4137660"/>
            <a:ext cx="4467860" cy="457200"/>
          </a:xfrm>
          <a:prstGeom prst="rect">
            <a:avLst/>
          </a:prstGeom>
          <a:noFill/>
        </p:spPr>
        <p:txBody>
          <a:bodyPr wrap="none" rtlCol="0">
            <a:spAutoFit/>
          </a:bodyPr>
          <a:p>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细胞内各类蛋白合成过程示意图</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8" name="文本框 7"/>
          <p:cNvSpPr txBox="1"/>
          <p:nvPr/>
        </p:nvSpPr>
        <p:spPr>
          <a:xfrm>
            <a:off x="366395" y="2314575"/>
            <a:ext cx="5902960" cy="4440555"/>
          </a:xfrm>
          <a:prstGeom prst="rect">
            <a:avLst/>
          </a:prstGeom>
          <a:noFill/>
        </p:spPr>
        <p:txBody>
          <a:bodyPr wrap="none" rtlCol="0">
            <a:spAutoFit/>
          </a:bodyPr>
          <a:p>
            <a:pPr fontAlgn="auto">
              <a:lnSpc>
                <a:spcPct val="130000"/>
              </a:lnSpc>
            </a:pPr>
            <a:r>
              <a:rPr lang="zh-CN" altLang="en-US" sz="2800" b="1">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rPr>
              <a:t>需经内质网和高尔基体加工：</a:t>
            </a:r>
            <a:endParaRPr lang="zh-CN" altLang="en-US" sz="2800" b="1">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30000"/>
              </a:lnSpc>
            </a:pP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膜蛋白、溶酶体中的酶、分泌蛋白、</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30000"/>
              </a:lnSpc>
            </a:pP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30000"/>
              </a:lnSpc>
            </a:pPr>
            <a:r>
              <a:rPr lang="zh-CN" altLang="en-US" sz="2800" b="1">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rPr>
              <a:t>无需经内质网和高尔基体加工：</a:t>
            </a:r>
            <a:endParaRPr lang="zh-CN" altLang="en-US" sz="2800" b="1">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30000"/>
              </a:lnSpc>
            </a:pP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）细胞质中的蛋白质</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30000"/>
              </a:lnSpc>
            </a:pP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2</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）进入细胞核的蛋白质</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30000"/>
              </a:lnSpc>
            </a:pP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3</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）线粒体、叶绿体中蛋白质</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4</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）中心体的蛋白质</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5" name="文本框 24"/>
          <p:cNvSpPr txBox="1"/>
          <p:nvPr/>
        </p:nvSpPr>
        <p:spPr>
          <a:xfrm>
            <a:off x="121920" y="325755"/>
            <a:ext cx="6082665" cy="518160"/>
          </a:xfrm>
          <a:prstGeom prst="rect">
            <a:avLst/>
          </a:prstGeom>
          <a:noFill/>
        </p:spPr>
        <p:txBody>
          <a:bodyPr wrap="none" rtlCol="0">
            <a:spAutoFit/>
          </a:bodyPr>
          <a:p>
            <a:pPr algn="l"/>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情景</a:t>
            </a: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1</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：分泌蛋白的合成与分泌过程：</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linds(horizontal)">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blinds(horizontal)">
                                      <p:cBhvr>
                                        <p:cTn id="22" dur="500"/>
                                        <p:tgtEl>
                                          <p:spTgt spid="8">
                                            <p:txEl>
                                              <p:pRg st="4" end="4"/>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animEffect transition="in" filter="blinds(horizontal)">
                                      <p:cBhvr>
                                        <p:cTn id="25" dur="500"/>
                                        <p:tgtEl>
                                          <p:spTgt spid="8">
                                            <p:txEl>
                                              <p:pRg st="5" end="5"/>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8">
                                            <p:txEl>
                                              <p:pRg st="6" end="6"/>
                                            </p:txEl>
                                          </p:spTgt>
                                        </p:tgtEl>
                                        <p:attrNameLst>
                                          <p:attrName>style.visibility</p:attrName>
                                        </p:attrNameLst>
                                      </p:cBhvr>
                                      <p:to>
                                        <p:strVal val="visible"/>
                                      </p:to>
                                    </p:set>
                                    <p:animEffect transition="in" filter="blinds(horizontal)">
                                      <p:cBhvr>
                                        <p:cTn id="28" dur="500"/>
                                        <p:tgtEl>
                                          <p:spTgt spid="8">
                                            <p:txEl>
                                              <p:pRg st="6" end="6"/>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animEffect transition="in" filter="blinds(horizontal)">
                                      <p:cBhvr>
                                        <p:cTn id="31"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rcRect l="1518" r="1586"/>
          <a:stretch>
            <a:fillRect/>
          </a:stretch>
        </p:blipFill>
        <p:spPr>
          <a:xfrm>
            <a:off x="-112395" y="0"/>
            <a:ext cx="3606800" cy="6858635"/>
          </a:xfrm>
          <a:prstGeom prst="rect">
            <a:avLst/>
          </a:prstGeom>
        </p:spPr>
      </p:pic>
      <p:sp>
        <p:nvSpPr>
          <p:cNvPr id="5" name="文本框 4"/>
          <p:cNvSpPr txBox="1"/>
          <p:nvPr/>
        </p:nvSpPr>
        <p:spPr>
          <a:xfrm>
            <a:off x="3691255" y="784860"/>
            <a:ext cx="8611870" cy="2460625"/>
          </a:xfrm>
          <a:prstGeom prst="rect">
            <a:avLst/>
          </a:prstGeom>
        </p:spPr>
        <p:txBody>
          <a:bodyPr wrap="square">
            <a:spAutoFit/>
          </a:bodyPr>
          <a:p>
            <a:pPr>
              <a:lnSpc>
                <a:spcPct val="110000"/>
              </a:lnSpc>
            </a:pP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  </a:t>
            </a:r>
            <a:r>
              <a:rPr lang="en-US" altLang="zh-CN"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  </a:t>
            </a:r>
            <a:r>
              <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书本</a:t>
            </a:r>
            <a:r>
              <a:rPr lang="en-US" altLang="zh-CN"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P52</a:t>
            </a:r>
            <a:r>
              <a:rPr lang="en-US" altLang="zh-CN" sz="2800" b="1" i="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 </a:t>
            </a:r>
            <a:r>
              <a:rPr lang="zh-CN" altLang="en-US"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首先，在游离的核糖体中以氨基酸为原料开始多肽链的合成。当合成了一段肽链后，这段肽链会与核糖体一起转移到粗面内质网上继续其合成过程，并且边合成边转移到内质网腔内，再经过加工、折叠，形成具有一定空间结构的蛋白质。</a:t>
            </a:r>
            <a:endParaRPr lang="zh-CN" altLang="en-US"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7" name="文本框 6"/>
          <p:cNvSpPr txBox="1"/>
          <p:nvPr/>
        </p:nvSpPr>
        <p:spPr>
          <a:xfrm>
            <a:off x="4751070" y="262890"/>
            <a:ext cx="5384800" cy="521970"/>
          </a:xfrm>
          <a:prstGeom prst="rect">
            <a:avLst/>
          </a:prstGeom>
          <a:noFill/>
          <a:ln w="41275">
            <a:solidFill>
              <a:srgbClr val="FF0000"/>
            </a:solidFill>
          </a:ln>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蛋白质的加工、分拣和囊泡运输</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8" name="圆角矩形 7"/>
          <p:cNvSpPr/>
          <p:nvPr/>
        </p:nvSpPr>
        <p:spPr>
          <a:xfrm>
            <a:off x="7425690" y="1304290"/>
            <a:ext cx="4667250" cy="430530"/>
          </a:xfrm>
          <a:prstGeom prst="roundRect">
            <a:avLst/>
          </a:prstGeom>
          <a:noFill/>
          <a:ln w="4445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圆角矩形 8"/>
          <p:cNvSpPr/>
          <p:nvPr/>
        </p:nvSpPr>
        <p:spPr>
          <a:xfrm>
            <a:off x="3691255" y="1824355"/>
            <a:ext cx="2279015" cy="381635"/>
          </a:xfrm>
          <a:prstGeom prst="roundRect">
            <a:avLst/>
          </a:prstGeom>
          <a:noFill/>
          <a:ln w="4445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圆角矩形 9"/>
          <p:cNvSpPr/>
          <p:nvPr/>
        </p:nvSpPr>
        <p:spPr>
          <a:xfrm>
            <a:off x="6654165" y="1824355"/>
            <a:ext cx="2931160" cy="381635"/>
          </a:xfrm>
          <a:prstGeom prst="roundRect">
            <a:avLst/>
          </a:prstGeom>
          <a:noFill/>
          <a:ln w="4445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3891280" y="3859530"/>
            <a:ext cx="7929880" cy="1383665"/>
          </a:xfrm>
          <a:prstGeom prst="rect">
            <a:avLst/>
          </a:prstGeom>
          <a:noFill/>
        </p:spPr>
        <p:txBody>
          <a:bodyPr wrap="square" rtlCol="0">
            <a:spAutoFit/>
          </a:bodyPr>
          <a:p>
            <a:r>
              <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问题：</a:t>
            </a:r>
            <a:endPar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这段肽链有什么作用？</a:t>
            </a:r>
            <a:endPar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为什么可以准确地转移到粗面内质网？</a:t>
            </a:r>
            <a:endPar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2" name="圆角矩形 11"/>
          <p:cNvSpPr/>
          <p:nvPr/>
        </p:nvSpPr>
        <p:spPr>
          <a:xfrm>
            <a:off x="6308725" y="2780665"/>
            <a:ext cx="4051300" cy="430530"/>
          </a:xfrm>
          <a:prstGeom prst="roundRect">
            <a:avLst/>
          </a:prstGeom>
          <a:noFill/>
          <a:ln w="4445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6834505" y="3200400"/>
            <a:ext cx="2750185" cy="521970"/>
          </a:xfrm>
          <a:prstGeom prst="rect">
            <a:avLst/>
          </a:prstGeom>
          <a:noFill/>
        </p:spPr>
        <p:txBody>
          <a:bodyPr wrap="square" rtlCol="0">
            <a:spAutoFit/>
          </a:bodyPr>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氢键、二硫键</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linds(horizont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bldLvl="0" animBg="1"/>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67005" y="229235"/>
            <a:ext cx="482727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、核糖体与内质网的联系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5948680" y="229235"/>
            <a:ext cx="2444750" cy="521970"/>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大蓝</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P23 </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二</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endPar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graphicFrame>
        <p:nvGraphicFramePr>
          <p:cNvPr id="6" name="表格 5"/>
          <p:cNvGraphicFramePr/>
          <p:nvPr/>
        </p:nvGraphicFramePr>
        <p:xfrm>
          <a:off x="325120" y="3328670"/>
          <a:ext cx="10781665" cy="2804795"/>
        </p:xfrm>
        <a:graphic>
          <a:graphicData uri="http://schemas.openxmlformats.org/drawingml/2006/table">
            <a:tbl>
              <a:tblPr/>
              <a:tblGrid>
                <a:gridCol w="1263015"/>
                <a:gridCol w="1373505"/>
                <a:gridCol w="601980"/>
                <a:gridCol w="620395"/>
                <a:gridCol w="1010920"/>
                <a:gridCol w="5911850"/>
              </a:tblGrid>
              <a:tr h="518795">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实验组别</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胰岛素</a:t>
                      </a: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mRNA</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rPr>
                        <a:t>SRP</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rPr>
                        <a:t>DP</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内质网</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产物</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7368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1</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105</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个氨基酸残基的前胰岛素原</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50850">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2</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含有约</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70</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个氨基酸残基的肽链</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4132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3</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105</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个氨基酸残基的前胰岛素原</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67246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4</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信号肽切除，多肽链进入内质网，生成含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86</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个氨基酸残基的胰岛素原</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7" name="文本框 6"/>
          <p:cNvSpPr txBox="1"/>
          <p:nvPr/>
        </p:nvSpPr>
        <p:spPr>
          <a:xfrm>
            <a:off x="5387975" y="866775"/>
            <a:ext cx="6270625" cy="2306955"/>
          </a:xfrm>
          <a:prstGeom prst="rect">
            <a:avLst/>
          </a:prstGeom>
        </p:spPr>
        <p:txBody>
          <a:bodyPr wrap="square">
            <a:spAutoFit/>
          </a:bodyPr>
          <a:p>
            <a:pPr marL="0" indent="0" algn="just" defTabSz="266700">
              <a:lnSpc>
                <a:spcPct val="150000"/>
              </a:lnSpc>
              <a:spcBef>
                <a:spcPct val="0"/>
              </a:spcBef>
              <a:spcAft>
                <a:spcPct val="0"/>
              </a:spcAft>
              <a:tabLst>
                <a:tab pos="1350645" algn="l"/>
                <a:tab pos="2700655" algn="l"/>
                <a:tab pos="4050665" algn="l"/>
              </a:tabLst>
            </a:pP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。。。已知游离核糖体最初合成的一段氨基酸序列作为信号序列，被位于细胞质基质中的</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SRP</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识别并引导核糖体附着于内质网上</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DP(SRP</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的受体</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是存在于内质网膜上的蛋白质。</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8" name="圆角矩形 7"/>
          <p:cNvSpPr/>
          <p:nvPr/>
        </p:nvSpPr>
        <p:spPr>
          <a:xfrm>
            <a:off x="3021965" y="3874770"/>
            <a:ext cx="520700" cy="901700"/>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圆角矩形 8"/>
          <p:cNvSpPr/>
          <p:nvPr/>
        </p:nvSpPr>
        <p:spPr>
          <a:xfrm>
            <a:off x="5659755" y="3874770"/>
            <a:ext cx="845820" cy="390525"/>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圆角矩形 9"/>
          <p:cNvSpPr/>
          <p:nvPr/>
        </p:nvSpPr>
        <p:spPr>
          <a:xfrm>
            <a:off x="6335395" y="4392295"/>
            <a:ext cx="845820" cy="390525"/>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579755" y="6288405"/>
            <a:ext cx="10448290" cy="460375"/>
          </a:xfrm>
          <a:prstGeom prst="rect">
            <a:avLst/>
          </a:prstGeom>
        </p:spPr>
        <p:txBody>
          <a:bodyPr wrap="square">
            <a:spAutoFit/>
          </a:bodyPr>
          <a:p>
            <a:pPr defTabSz="266700"/>
            <a:r>
              <a:rPr lang="zh-CN" altLang="en-US" sz="1600">
                <a:latin typeface="黑体" panose="02010609060101010101" charset="-122"/>
                <a:ea typeface="黑体" panose="02010609060101010101" charset="-122"/>
              </a:rPr>
              <a:t>　</a:t>
            </a:r>
            <a:r>
              <a:rPr lang="en-US" altLang="zh-CN" sz="2400" b="1">
                <a:solidFill>
                  <a:srgbClr val="FF000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cs typeface="黑体" panose="02010609060101010101" charset="-122"/>
              </a:rPr>
              <a:t>SRP</a:t>
            </a:r>
            <a:r>
              <a:rPr lang="zh-CN" altLang="en-US" sz="2400" b="1">
                <a:solidFill>
                  <a:srgbClr val="FF000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cs typeface="黑体" panose="02010609060101010101" charset="-122"/>
              </a:rPr>
              <a:t>功能：</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识别并结合信号肽并使翻译停止（引导核糖体附着于内质网）</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grpSp>
        <p:nvGrpSpPr>
          <p:cNvPr id="14" name="组合 13"/>
          <p:cNvGrpSpPr/>
          <p:nvPr/>
        </p:nvGrpSpPr>
        <p:grpSpPr>
          <a:xfrm>
            <a:off x="348615" y="866775"/>
            <a:ext cx="4645660" cy="2024380"/>
            <a:chOff x="549" y="1365"/>
            <a:chExt cx="7316" cy="3188"/>
          </a:xfrm>
        </p:grpSpPr>
        <p:pic>
          <p:nvPicPr>
            <p:cNvPr id="2" name="图片 -2147482617"/>
            <p:cNvPicPr>
              <a:picLocks noChangeAspect="1"/>
            </p:cNvPicPr>
            <p:nvPr/>
          </p:nvPicPr>
          <p:blipFill>
            <a:blip r:embed="rId1"/>
            <a:srcRect b="56797"/>
            <a:stretch>
              <a:fillRect/>
            </a:stretch>
          </p:blipFill>
          <p:spPr>
            <a:xfrm>
              <a:off x="549" y="1365"/>
              <a:ext cx="7316" cy="3188"/>
            </a:xfrm>
            <a:prstGeom prst="rect">
              <a:avLst/>
            </a:prstGeom>
            <a:noFill/>
            <a:ln w="9525">
              <a:noFill/>
            </a:ln>
          </p:spPr>
        </p:pic>
        <p:sp>
          <p:nvSpPr>
            <p:cNvPr id="12" name="矩形 11"/>
            <p:cNvSpPr/>
            <p:nvPr/>
          </p:nvSpPr>
          <p:spPr>
            <a:xfrm>
              <a:off x="3043" y="2364"/>
              <a:ext cx="4520" cy="1629"/>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矩形 12"/>
            <p:cNvSpPr/>
            <p:nvPr/>
          </p:nvSpPr>
          <p:spPr>
            <a:xfrm>
              <a:off x="4455" y="3777"/>
              <a:ext cx="2184" cy="776"/>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3" presetClass="entr" presetSubtype="1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linds(horizont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bldLvl="0" animBg="1"/>
      <p:bldP spid="9" grpId="0" bldLvl="0" animBg="1"/>
      <p:bldP spid="10" grpId="0" bldLvl="0" animBg="1"/>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67005" y="229235"/>
            <a:ext cx="482727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、核糖体与内质网的联系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5948680" y="229235"/>
            <a:ext cx="2444750" cy="521970"/>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大蓝</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P23 </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二</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endPar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graphicFrame>
        <p:nvGraphicFramePr>
          <p:cNvPr id="6" name="表格 5"/>
          <p:cNvGraphicFramePr/>
          <p:nvPr/>
        </p:nvGraphicFramePr>
        <p:xfrm>
          <a:off x="431165" y="2504440"/>
          <a:ext cx="10781665" cy="2804795"/>
        </p:xfrm>
        <a:graphic>
          <a:graphicData uri="http://schemas.openxmlformats.org/drawingml/2006/table">
            <a:tbl>
              <a:tblPr/>
              <a:tblGrid>
                <a:gridCol w="1263015"/>
                <a:gridCol w="1373505"/>
                <a:gridCol w="601980"/>
                <a:gridCol w="620395"/>
                <a:gridCol w="1010920"/>
                <a:gridCol w="5911850"/>
              </a:tblGrid>
              <a:tr h="518795">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实验组别</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胰岛素</a:t>
                      </a: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mRNA</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rPr>
                        <a:t>SRP</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rPr>
                        <a:t>DP</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内质网</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产物</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7368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1</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105</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个氨基酸残基的前胰岛素原</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50850">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2</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含有约</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70</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个氨基酸残基的肽链</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4132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3</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105</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个氨基酸残基的前胰岛素原</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67246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4</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信号肽切除，多肽链进入内质网，生成含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86</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个氨基酸残基的胰岛素原</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7" name="文本框 6"/>
          <p:cNvSpPr txBox="1"/>
          <p:nvPr/>
        </p:nvSpPr>
        <p:spPr>
          <a:xfrm>
            <a:off x="431165" y="751205"/>
            <a:ext cx="11217275" cy="1753235"/>
          </a:xfrm>
          <a:prstGeom prst="rect">
            <a:avLst/>
          </a:prstGeom>
        </p:spPr>
        <p:txBody>
          <a:bodyPr wrap="square">
            <a:spAutoFit/>
          </a:bodyPr>
          <a:p>
            <a:pPr marL="0" indent="0" algn="just" defTabSz="266700">
              <a:lnSpc>
                <a:spcPct val="150000"/>
              </a:lnSpc>
              <a:spcBef>
                <a:spcPct val="0"/>
              </a:spcBef>
              <a:spcAft>
                <a:spcPct val="0"/>
              </a:spcAft>
              <a:tabLst>
                <a:tab pos="1350645" algn="l"/>
                <a:tab pos="2700655" algn="l"/>
                <a:tab pos="4050665" algn="l"/>
              </a:tabLst>
            </a:pP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。。。已知游离核糖体最初合成的一段氨基酸序列作为信号序列，被位于细胞质基质中的</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SRP</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识别并引导核糖体附着于内质网上，</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DP(SRP</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的受体</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是存在于内质网膜上的蛋白质</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8" name="圆角矩形 7"/>
          <p:cNvSpPr/>
          <p:nvPr/>
        </p:nvSpPr>
        <p:spPr>
          <a:xfrm>
            <a:off x="3709670" y="3429635"/>
            <a:ext cx="530860" cy="962660"/>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圆角矩形 8"/>
          <p:cNvSpPr/>
          <p:nvPr/>
        </p:nvSpPr>
        <p:spPr>
          <a:xfrm>
            <a:off x="6450330" y="3568065"/>
            <a:ext cx="845820" cy="390525"/>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圆角矩形 9"/>
          <p:cNvSpPr/>
          <p:nvPr/>
        </p:nvSpPr>
        <p:spPr>
          <a:xfrm>
            <a:off x="6028690" y="4001770"/>
            <a:ext cx="1342390" cy="390525"/>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167005" y="5488305"/>
            <a:ext cx="9570720" cy="460375"/>
          </a:xfrm>
          <a:prstGeom prst="rect">
            <a:avLst/>
          </a:prstGeom>
        </p:spPr>
        <p:txBody>
          <a:bodyPr wrap="square">
            <a:spAutoFit/>
          </a:bodyPr>
          <a:p>
            <a:pPr defTabSz="266700"/>
            <a:r>
              <a:rPr lang="en-US" altLang="zh-CN" sz="2400" b="1">
                <a:solidFill>
                  <a:srgbClr val="FF000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cs typeface="黑体" panose="02010609060101010101" charset="-122"/>
              </a:rPr>
              <a:t>DP</a:t>
            </a:r>
            <a:r>
              <a:rPr lang="zh-CN" altLang="en-US" sz="2400" b="1">
                <a:solidFill>
                  <a:srgbClr val="FF000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cs typeface="黑体" panose="02010609060101010101" charset="-122"/>
              </a:rPr>
              <a:t>功能：</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识别并与</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SPR</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结合使核糖体附着在内质网上，继续翻译。</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67005" y="229235"/>
            <a:ext cx="482727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、核糖体与内质网的联系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5948680" y="229235"/>
            <a:ext cx="2444750" cy="521970"/>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大蓝</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P23 </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二</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endPar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graphicFrame>
        <p:nvGraphicFramePr>
          <p:cNvPr id="6" name="表格 5"/>
          <p:cNvGraphicFramePr/>
          <p:nvPr/>
        </p:nvGraphicFramePr>
        <p:xfrm>
          <a:off x="431165" y="2504440"/>
          <a:ext cx="10781665" cy="2804795"/>
        </p:xfrm>
        <a:graphic>
          <a:graphicData uri="http://schemas.openxmlformats.org/drawingml/2006/table">
            <a:tbl>
              <a:tblPr/>
              <a:tblGrid>
                <a:gridCol w="1263015"/>
                <a:gridCol w="1373505"/>
                <a:gridCol w="601980"/>
                <a:gridCol w="620395"/>
                <a:gridCol w="1010920"/>
                <a:gridCol w="5911850"/>
              </a:tblGrid>
              <a:tr h="518795">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实验组别</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胰岛素</a:t>
                      </a: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mRNA</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rPr>
                        <a:t>SRP</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rPr>
                        <a:t>DP</a:t>
                      </a:r>
                      <a:endParaRPr lang="en-US" alt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内质网</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1800" b="1">
                          <a:effectLst>
                            <a:outerShdw blurRad="38100" dist="38100" dir="2700000" algn="tl">
                              <a:srgbClr val="000000">
                                <a:alpha val="43137"/>
                              </a:srgbClr>
                            </a:outerShdw>
                          </a:effectLst>
                          <a:latin typeface="黑体" panose="02010609060101010101" charset="-122"/>
                          <a:ea typeface="黑体" panose="02010609060101010101" charset="-122"/>
                        </a:rPr>
                        <a:t>产物</a:t>
                      </a:r>
                      <a:endParaRPr lang="zh-CN" sz="18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7368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1</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105</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个氨基酸残基的前胰岛素原</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50850">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2</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含有约</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70</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个氨基酸残基的肽链</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4132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3</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105</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个氨基酸残基的前胰岛素原</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含信号肽</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672465">
                <a:tc>
                  <a:txBody>
                    <a:bodyPr/>
                    <a:p>
                      <a:pPr marL="0" indent="0" algn="ctr" defTabSz="914400">
                        <a:lnSpc>
                          <a:spcPct val="150000"/>
                        </a:lnSpc>
                        <a:spcBef>
                          <a:spcPct val="0"/>
                        </a:spcBef>
                        <a:spcAft>
                          <a:spcPct val="0"/>
                        </a:spcAft>
                        <a:tabLst>
                          <a:tab pos="1350645" algn="l"/>
                          <a:tab pos="2700655" algn="l"/>
                          <a:tab pos="4050665" algn="l"/>
                        </a:tabLst>
                      </a:pP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rPr>
                        <a:t>4</a:t>
                      </a:r>
                      <a:endPar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rPr>
                        <a:t>＋</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defTabSz="914400">
                        <a:lnSpc>
                          <a:spcPct val="150000"/>
                        </a:lnSpc>
                        <a:spcBef>
                          <a:spcPct val="0"/>
                        </a:spcBef>
                        <a:spcAft>
                          <a:spcPct val="0"/>
                        </a:spcAft>
                        <a:tabLst>
                          <a:tab pos="1350645" algn="l"/>
                          <a:tab pos="2700655" algn="l"/>
                          <a:tab pos="4050665" algn="l"/>
                        </a:tabLst>
                      </a:pP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信号肽切除，多肽链进入内质网，生成含</a:t>
                      </a:r>
                      <a:r>
                        <a:rPr lang="en-US" alt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86</a:t>
                      </a:r>
                      <a:r>
                        <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个氨基酸残基的胰岛素原</a:t>
                      </a:r>
                      <a:endParaRPr lang="zh-CN" sz="20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7" name="文本框 6"/>
          <p:cNvSpPr txBox="1"/>
          <p:nvPr/>
        </p:nvSpPr>
        <p:spPr>
          <a:xfrm>
            <a:off x="431165" y="751205"/>
            <a:ext cx="11217275" cy="1753235"/>
          </a:xfrm>
          <a:prstGeom prst="rect">
            <a:avLst/>
          </a:prstGeom>
        </p:spPr>
        <p:txBody>
          <a:bodyPr wrap="square">
            <a:spAutoFit/>
          </a:bodyPr>
          <a:p>
            <a:pPr marL="0" indent="0" algn="just" defTabSz="266700">
              <a:lnSpc>
                <a:spcPct val="150000"/>
              </a:lnSpc>
              <a:spcBef>
                <a:spcPct val="0"/>
              </a:spcBef>
              <a:spcAft>
                <a:spcPct val="0"/>
              </a:spcAft>
              <a:tabLst>
                <a:tab pos="1350645" algn="l"/>
                <a:tab pos="2700655" algn="l"/>
                <a:tab pos="4050665" algn="l"/>
              </a:tabLst>
            </a:pP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。。。已知游离核糖体最初合成的一段氨基酸序列作为信号序列，被位于细胞质基质中的</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SRP</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识别并引导核糖体附着于内质网上，</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DP(SRP</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的受体</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是存在于内质网膜上的蛋白质</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8" name="圆角矩形 7"/>
          <p:cNvSpPr/>
          <p:nvPr/>
        </p:nvSpPr>
        <p:spPr>
          <a:xfrm>
            <a:off x="4537075" y="4058285"/>
            <a:ext cx="577850" cy="1151890"/>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圆角矩形 8"/>
          <p:cNvSpPr/>
          <p:nvPr/>
        </p:nvSpPr>
        <p:spPr>
          <a:xfrm>
            <a:off x="9974580" y="4507865"/>
            <a:ext cx="1059180" cy="390525"/>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圆角矩形 9"/>
          <p:cNvSpPr/>
          <p:nvPr/>
        </p:nvSpPr>
        <p:spPr>
          <a:xfrm>
            <a:off x="6028690" y="4001770"/>
            <a:ext cx="1342390" cy="390525"/>
          </a:xfrm>
          <a:prstGeom prst="roundRect">
            <a:avLst/>
          </a:prstGeom>
          <a:noFill/>
          <a:ln w="3810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995045" y="5948680"/>
            <a:ext cx="6790690" cy="460375"/>
          </a:xfrm>
          <a:prstGeom prst="rect">
            <a:avLst/>
          </a:prstGeom>
        </p:spPr>
        <p:txBody>
          <a:bodyPr wrap="square">
            <a:spAutoFit/>
          </a:bodyPr>
          <a:p>
            <a:pPr defTabSz="266700"/>
            <a:r>
              <a:rPr 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内质网功能：加工蛋白质</a:t>
            </a:r>
            <a:endParaRPr 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798830" y="5492750"/>
            <a:ext cx="4064000" cy="46037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信号肽在内质网内被切除的</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blinds(horizontal)">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67005" y="229235"/>
            <a:ext cx="482727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、核糖体与内质网的联系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pic>
        <p:nvPicPr>
          <p:cNvPr id="5" name="图片 4"/>
          <p:cNvPicPr>
            <a:picLocks noChangeAspect="1"/>
          </p:cNvPicPr>
          <p:nvPr/>
        </p:nvPicPr>
        <p:blipFill>
          <a:blip r:embed="rId1"/>
          <a:srcRect l="3594" t="28565" r="1492" b="32389"/>
          <a:stretch>
            <a:fillRect/>
          </a:stretch>
        </p:blipFill>
        <p:spPr>
          <a:xfrm>
            <a:off x="372110" y="833120"/>
            <a:ext cx="9261475" cy="5441950"/>
          </a:xfrm>
          <a:prstGeom prst="rect">
            <a:avLst/>
          </a:prstGeom>
        </p:spPr>
      </p:pic>
      <p:sp>
        <p:nvSpPr>
          <p:cNvPr id="6" name="文本框 5"/>
          <p:cNvSpPr txBox="1"/>
          <p:nvPr/>
        </p:nvSpPr>
        <p:spPr>
          <a:xfrm>
            <a:off x="9271000" y="3743960"/>
            <a:ext cx="2482850" cy="1198880"/>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内质网加工使蛋白质具有一定的空间结构</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9088120" y="229235"/>
            <a:ext cx="2783205" cy="1198880"/>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君特⋅布洛贝尔</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信号假说</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1999</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年获诺贝尔奖</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Box 9"/>
          <p:cNvSpPr txBox="1">
            <a:spLocks noChangeArrowheads="1"/>
          </p:cNvSpPr>
          <p:nvPr/>
        </p:nvSpPr>
        <p:spPr bwMode="auto">
          <a:xfrm>
            <a:off x="230505" y="362585"/>
            <a:ext cx="11380470" cy="953135"/>
          </a:xfrm>
          <a:prstGeom prst="rect">
            <a:avLst/>
          </a:prstGeom>
          <a:noFill/>
          <a:ln w="9525">
            <a:noFill/>
            <a:miter lim="800000"/>
          </a:ln>
        </p:spPr>
        <p:txBody>
          <a:bodyPr wrap="square">
            <a:spAutoFit/>
          </a:bodyPr>
          <a:lstStyle/>
          <a:p>
            <a:r>
              <a:rPr lang="zh-CN" altLang="en-US" sz="2800" b="1" dirty="0">
                <a:solidFill>
                  <a:schemeClr val="tx1"/>
                </a:solidFill>
                <a:latin typeface="黑体" panose="02010609060101010101" charset="-122"/>
                <a:ea typeface="黑体" panose="02010609060101010101" charset="-122"/>
              </a:rPr>
              <a:t>▲</a:t>
            </a:r>
            <a:r>
              <a:rPr lang="en-US" altLang="zh-CN" sz="2800" b="1" dirty="0">
                <a:solidFill>
                  <a:schemeClr val="tx1"/>
                </a:solidFill>
                <a:latin typeface="黑体" panose="02010609060101010101" charset="-122"/>
                <a:ea typeface="黑体" panose="02010609060101010101" charset="-122"/>
              </a:rPr>
              <a:t>1</a:t>
            </a:r>
            <a:r>
              <a:rPr lang="zh-CN" altLang="en-US" sz="2800" b="1" dirty="0">
                <a:solidFill>
                  <a:schemeClr val="tx1"/>
                </a:solidFill>
                <a:latin typeface="黑体" panose="02010609060101010101" charset="-122"/>
                <a:ea typeface="黑体" panose="02010609060101010101" charset="-122"/>
              </a:rPr>
              <a:t>、分离各种细胞器的方法：</a:t>
            </a:r>
            <a:endParaRPr lang="en-US" altLang="zh-CN" sz="2800" b="1" dirty="0">
              <a:solidFill>
                <a:schemeClr val="tx1"/>
              </a:solidFill>
              <a:latin typeface="黑体" panose="02010609060101010101" charset="-122"/>
              <a:ea typeface="黑体" panose="02010609060101010101" charset="-122"/>
            </a:endParaRPr>
          </a:p>
          <a:p>
            <a:r>
              <a:rPr lang="zh-CN" altLang="en-US" sz="2800" b="1" dirty="0">
                <a:solidFill>
                  <a:srgbClr val="FF0000"/>
                </a:solidFill>
                <a:latin typeface="黑体" panose="02010609060101010101" charset="-122"/>
                <a:ea typeface="黑体" panose="02010609060101010101" charset="-122"/>
              </a:rPr>
              <a:t>差速离心 </a:t>
            </a:r>
            <a:r>
              <a:rPr lang="en-US" altLang="zh-CN" sz="2800" b="1" dirty="0">
                <a:solidFill>
                  <a:srgbClr val="FF0000"/>
                </a:solidFill>
                <a:latin typeface="黑体" panose="02010609060101010101" charset="-122"/>
                <a:ea typeface="黑体" panose="02010609060101010101" charset="-122"/>
              </a:rPr>
              <a:t>P47</a:t>
            </a:r>
            <a:endParaRPr lang="en-US" altLang="zh-CN" sz="2800" b="1" dirty="0">
              <a:solidFill>
                <a:srgbClr val="FF0000"/>
              </a:solidFill>
              <a:latin typeface="黑体" panose="02010609060101010101" charset="-122"/>
              <a:ea typeface="黑体" panose="02010609060101010101" charset="-122"/>
            </a:endParaRPr>
          </a:p>
        </p:txBody>
      </p:sp>
      <p:pic>
        <p:nvPicPr>
          <p:cNvPr id="5" name="图片 4"/>
          <p:cNvPicPr>
            <a:picLocks noChangeAspect="1"/>
          </p:cNvPicPr>
          <p:nvPr/>
        </p:nvPicPr>
        <p:blipFill>
          <a:blip r:embed="rId1"/>
          <a:srcRect l="2290" t="3367" r="1687" b="6455"/>
          <a:stretch>
            <a:fillRect/>
          </a:stretch>
        </p:blipFill>
        <p:spPr>
          <a:xfrm>
            <a:off x="2983865" y="947420"/>
            <a:ext cx="8202295" cy="3282315"/>
          </a:xfrm>
          <a:prstGeom prst="rect">
            <a:avLst/>
          </a:prstGeom>
        </p:spPr>
      </p:pic>
      <p:sp>
        <p:nvSpPr>
          <p:cNvPr id="6" name="圆角矩形 5"/>
          <p:cNvSpPr/>
          <p:nvPr/>
        </p:nvSpPr>
        <p:spPr>
          <a:xfrm>
            <a:off x="3423920" y="1931670"/>
            <a:ext cx="3449955" cy="269240"/>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圆角矩形 6"/>
          <p:cNvSpPr/>
          <p:nvPr/>
        </p:nvSpPr>
        <p:spPr>
          <a:xfrm>
            <a:off x="3053080" y="2373630"/>
            <a:ext cx="2044065" cy="269240"/>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圆角矩形 7"/>
          <p:cNvSpPr/>
          <p:nvPr/>
        </p:nvSpPr>
        <p:spPr>
          <a:xfrm>
            <a:off x="7141210" y="2276475"/>
            <a:ext cx="1855470" cy="365760"/>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圆角矩形 8"/>
          <p:cNvSpPr/>
          <p:nvPr/>
        </p:nvSpPr>
        <p:spPr>
          <a:xfrm>
            <a:off x="9373870" y="1931670"/>
            <a:ext cx="1155065" cy="269875"/>
          </a:xfrm>
          <a:prstGeom prst="round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7" name="图片 6" descr="学科网(www.zxxk.com)--教育资源门户，提供试卷、教案、课件、论文、素材以及各类教学资源下载，还有大量而丰富的教学相关资讯！"/>
          <p:cNvPicPr>
            <a:picLocks noChangeAspect="1"/>
          </p:cNvPicPr>
          <p:nvPr/>
        </p:nvPicPr>
        <p:blipFill>
          <a:blip r:embed="rId2"/>
          <a:stretch>
            <a:fillRect/>
          </a:stretch>
        </p:blipFill>
        <p:spPr>
          <a:xfrm>
            <a:off x="953770" y="4093210"/>
            <a:ext cx="7758430" cy="255778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blinds(horizontal)">
                                      <p:cBhvr>
                                        <p:cTn id="7" dur="5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linds(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linds(horizontal)">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0" y="147320"/>
            <a:ext cx="11805920" cy="5515610"/>
          </a:xfrm>
          <a:prstGeom prst="rect">
            <a:avLst/>
          </a:prstGeom>
          <a:noFill/>
        </p:spPr>
        <p:txBody>
          <a:bodyPr wrap="square" rtlCol="0" anchor="t">
            <a:spAutoFit/>
          </a:bodyPr>
          <a:p>
            <a:pPr>
              <a:lnSpc>
                <a:spcPct val="140000"/>
              </a:lnSpc>
            </a:pP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2024</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浙江</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月</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T12</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）浆细胞合成抗体分子时，先合成的一段肽链（信号肽）与细胞质中的信号识别颗粒（</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SRP）</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结合，肽链合成暂时停止。待</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SRP</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与内质网上</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SRP</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受体结合后，核糖体附着到内质网膜上，将已合成的多肽链经由</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SRP</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受体内的通道送入内质网腔，继续翻译直至完成整个多肽链的合成并分泌到细胞外。下列叙述正确的是（       ）</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A．SRP</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与信号肽的识别与结合具有特异性	</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B．SRP</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受体缺陷的细胞无法合成多肽链</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核糖体和内质网之间通过囊泡转移多肽链	</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生长激素和性激素均通过此途径合成并分泌</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7" name="文本框 6"/>
          <p:cNvSpPr txBox="1"/>
          <p:nvPr/>
        </p:nvSpPr>
        <p:spPr>
          <a:xfrm>
            <a:off x="5839460" y="2637790"/>
            <a:ext cx="590550" cy="521970"/>
          </a:xfrm>
          <a:prstGeom prst="rect">
            <a:avLst/>
          </a:prstGeom>
          <a:noFill/>
        </p:spPr>
        <p:txBody>
          <a:bodyPr wrap="squar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A</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rcRect l="1518" r="1586"/>
          <a:stretch>
            <a:fillRect/>
          </a:stretch>
        </p:blipFill>
        <p:spPr>
          <a:xfrm>
            <a:off x="-112395" y="0"/>
            <a:ext cx="3606800" cy="6858635"/>
          </a:xfrm>
          <a:prstGeom prst="rect">
            <a:avLst/>
          </a:prstGeom>
        </p:spPr>
      </p:pic>
      <p:sp>
        <p:nvSpPr>
          <p:cNvPr id="7" name="文本框 6"/>
          <p:cNvSpPr txBox="1"/>
          <p:nvPr/>
        </p:nvSpPr>
        <p:spPr>
          <a:xfrm>
            <a:off x="4751070" y="262890"/>
            <a:ext cx="5384800" cy="521970"/>
          </a:xfrm>
          <a:prstGeom prst="rect">
            <a:avLst/>
          </a:prstGeom>
          <a:noFill/>
          <a:ln w="41275">
            <a:solidFill>
              <a:srgbClr val="FF0000"/>
            </a:solidFill>
          </a:ln>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蛋白质的加工、分拣和囊泡运输</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3654425" y="982345"/>
            <a:ext cx="8182610" cy="2330450"/>
          </a:xfrm>
          <a:prstGeom prst="rect">
            <a:avLst/>
          </a:prstGeom>
        </p:spPr>
        <p:txBody>
          <a:bodyPr wrap="square">
            <a:spAutoFit/>
          </a:bodyPr>
          <a:p>
            <a:pPr>
              <a:lnSpc>
                <a:spcPct val="130000"/>
              </a:lnSpc>
            </a:pPr>
            <a:r>
              <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书本</a:t>
            </a:r>
            <a:r>
              <a:rPr lang="en-US" altLang="zh-CN"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P52</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内质网膜鼓出形成囊泡，包裹着蛋白质离开内质网，到达高尔基体，与高尔基体膜融合，囊泡膜成为高尔基体膜的一部分。高尔基体还能对蛋白质做进一步的修饰加工</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3766820" y="3467735"/>
            <a:ext cx="8070850" cy="1814830"/>
          </a:xfrm>
          <a:prstGeom prst="rect">
            <a:avLst/>
          </a:prstGeom>
          <a:noFill/>
        </p:spPr>
        <p:txBody>
          <a:bodyPr wrap="square" rtlCol="0">
            <a:spAutoFit/>
          </a:bodyPr>
          <a:p>
            <a:r>
              <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思考：</a:t>
            </a:r>
            <a:endPar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、内质网膜与高尔基体膜的成分会有交流吗？</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、请分析一下，由内质网形成包裹蛋白质的囊泡如何准确地运输到高尔基体呢？</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linds(horizontal)">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linds(horizontal)">
                                      <p:cBhvr>
                                        <p:cTn id="15"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67005" y="229235"/>
            <a:ext cx="482727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2</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、内质网与高尔基体的联系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 name="文本框 5"/>
          <p:cNvSpPr txBox="1"/>
          <p:nvPr/>
        </p:nvSpPr>
        <p:spPr>
          <a:xfrm>
            <a:off x="167005" y="751205"/>
            <a:ext cx="11600180" cy="1986280"/>
          </a:xfrm>
          <a:prstGeom prst="rect">
            <a:avLst/>
          </a:prstGeom>
          <a:noFill/>
        </p:spPr>
        <p:txBody>
          <a:bodyPr wrap="square" rtlCol="0">
            <a:spAutoFit/>
          </a:bodyPr>
          <a:p>
            <a:pPr>
              <a:lnSpc>
                <a:spcPct val="110000"/>
              </a:lnSpc>
            </a:pP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这个转运囊泡在</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消耗</a:t>
            </a:r>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ATP</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的情况下，</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沿着细胞骨架</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进行主动运输。需要被转到高尔基体的</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囊泡表面</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存在一些</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特定的蛋白质分子</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，与高尔基体表面特定的结构识别并结合，进而引导转运囊泡以类似胞吞的方式，将分泌蛋白转运到高尔基体网腔进行进一步的加工和修饰</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pic>
        <p:nvPicPr>
          <p:cNvPr id="7" name="图片 6"/>
          <p:cNvPicPr>
            <a:picLocks noChangeAspect="1"/>
          </p:cNvPicPr>
          <p:nvPr/>
        </p:nvPicPr>
        <p:blipFill>
          <a:blip r:embed="rId1"/>
          <a:srcRect l="4910" t="11645" r="2604" b="62942"/>
          <a:stretch>
            <a:fillRect/>
          </a:stretch>
        </p:blipFill>
        <p:spPr>
          <a:xfrm>
            <a:off x="2844165" y="2737485"/>
            <a:ext cx="6823710" cy="2452370"/>
          </a:xfrm>
          <a:prstGeom prst="rect">
            <a:avLst/>
          </a:prstGeom>
        </p:spPr>
      </p:pic>
      <p:sp>
        <p:nvSpPr>
          <p:cNvPr id="2" name="文本框 1"/>
          <p:cNvSpPr txBox="1"/>
          <p:nvPr/>
        </p:nvSpPr>
        <p:spPr>
          <a:xfrm>
            <a:off x="541020" y="5039360"/>
            <a:ext cx="8916035" cy="953135"/>
          </a:xfrm>
          <a:prstGeom prst="rect">
            <a:avLst/>
          </a:prstGeom>
          <a:noFill/>
        </p:spPr>
        <p:txBody>
          <a:bodyPr wrap="square" rtlCol="0">
            <a:spAutoFit/>
          </a:bodyPr>
          <a:p>
            <a:r>
              <a:rPr lang="zh-CN" altLang="en-US" sz="28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延伸思考：</a:t>
            </a:r>
            <a:endParaRPr lang="zh-CN" altLang="en-US" sz="28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会存在错误运输的情况吗？如果存在，细胞如何纠正？</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89535"/>
            <a:ext cx="482727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2</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、内质网与高尔基体的联系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254000" y="611505"/>
            <a:ext cx="11310620" cy="2330450"/>
          </a:xfrm>
          <a:prstGeom prst="rect">
            <a:avLst/>
          </a:prstGeom>
        </p:spPr>
        <p:txBody>
          <a:bodyPr wrap="square">
            <a:spAutoFit/>
          </a:bodyPr>
          <a:p>
            <a:pPr indent="0" algn="just" defTabSz="266700">
              <a:lnSpc>
                <a:spcPct val="130000"/>
              </a:lnSpc>
              <a:spcBef>
                <a:spcPct val="0"/>
              </a:spcBef>
              <a:spcAft>
                <a:spcPct val="0"/>
              </a:spcAft>
              <a:tabLst>
                <a:tab pos="1350645" algn="l"/>
                <a:tab pos="2700655" algn="l"/>
                <a:tab pos="4050665" algn="l"/>
              </a:tabLst>
            </a:pPr>
            <a:r>
              <a:rPr lang="zh-CN" altLang="en-US" sz="28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（大蓝</a:t>
            </a:r>
            <a:r>
              <a:rPr lang="en-US" altLang="zh-CN" sz="28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P24 </a:t>
            </a:r>
            <a:r>
              <a:rPr lang="zh-CN" altLang="en-US" sz="28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高尔基体膜上的</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RS</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特异性识别并结合含有</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短肽序列</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RS</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的蛋白质，以出芽的形式形成囊泡，通过囊泡运输的方式将</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错误转运</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到高尔基体的该类蛋白质运回内质网并释放。</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RS</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受体与</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RS</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的结合能力随</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pH</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的升高而减弱。请判断下列说法是否正确。</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pic>
        <p:nvPicPr>
          <p:cNvPr id="2" name="图片 -2147482619"/>
          <p:cNvPicPr>
            <a:picLocks noChangeAspect="1"/>
          </p:cNvPicPr>
          <p:nvPr/>
        </p:nvPicPr>
        <p:blipFill>
          <a:blip r:embed="rId1"/>
          <a:stretch>
            <a:fillRect/>
          </a:stretch>
        </p:blipFill>
        <p:spPr>
          <a:xfrm>
            <a:off x="8564880" y="3062605"/>
            <a:ext cx="3553460" cy="3501390"/>
          </a:xfrm>
          <a:prstGeom prst="rect">
            <a:avLst/>
          </a:prstGeom>
          <a:noFill/>
          <a:ln w="9525">
            <a:noFill/>
          </a:ln>
        </p:spPr>
      </p:pic>
      <p:sp>
        <p:nvSpPr>
          <p:cNvPr id="6" name="文本框 5"/>
          <p:cNvSpPr txBox="1"/>
          <p:nvPr/>
        </p:nvSpPr>
        <p:spPr>
          <a:xfrm>
            <a:off x="384810" y="2941955"/>
            <a:ext cx="8179435" cy="2861310"/>
          </a:xfrm>
          <a:prstGeom prst="rect">
            <a:avLst/>
          </a:prstGeom>
        </p:spPr>
        <p:txBody>
          <a:bodyPr wrap="square">
            <a:spAutoFit/>
          </a:bodyPr>
          <a:p>
            <a:pPr marL="0" indent="0" algn="just" defTabSz="266700">
              <a:lnSpc>
                <a:spcPct val="150000"/>
              </a:lnSpc>
              <a:spcBef>
                <a:spcPct val="0"/>
              </a:spcBef>
              <a:spcAft>
                <a:spcPct val="0"/>
              </a:spcAft>
              <a:tabLst>
                <a:tab pos="1350645" algn="l"/>
                <a:tab pos="2700655" algn="l"/>
                <a:tab pos="4050665"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胰岛素和抗体不属于该类蛋白</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50000"/>
              </a:lnSpc>
              <a:spcBef>
                <a:spcPct val="0"/>
              </a:spcBef>
              <a:spcAft>
                <a:spcPct val="0"/>
              </a:spcAft>
              <a:tabLst>
                <a:tab pos="1350645" algn="l"/>
                <a:tab pos="2700655" algn="l"/>
                <a:tab pos="4050665"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该类蛋白质运回内质网的过程消耗</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50000"/>
              </a:lnSpc>
              <a:spcBef>
                <a:spcPct val="0"/>
              </a:spcBef>
              <a:spcAft>
                <a:spcPct val="0"/>
              </a:spcAft>
              <a:tabLst>
                <a:tab pos="1350645" algn="l"/>
                <a:tab pos="2700655" algn="l"/>
                <a:tab pos="4050665"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(3)</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高尔基体内</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RS</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受体所在区域的</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pH</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比内质网的</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pH</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高</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50000"/>
              </a:lnSpc>
              <a:spcBef>
                <a:spcPct val="0"/>
              </a:spcBef>
              <a:spcAft>
                <a:spcPct val="0"/>
              </a:spcAft>
              <a:tabLst>
                <a:tab pos="1350645" algn="l"/>
                <a:tab pos="2700655" algn="l"/>
                <a:tab pos="4050665"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(4)RS</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功能的缺失可能会使高尔基体内该类蛋白质的含量增加</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7" name="文本框 6"/>
          <p:cNvSpPr txBox="1"/>
          <p:nvPr/>
        </p:nvSpPr>
        <p:spPr>
          <a:xfrm>
            <a:off x="5121910" y="3062605"/>
            <a:ext cx="553720" cy="521970"/>
          </a:xfrm>
          <a:prstGeom prst="rect">
            <a:avLst/>
          </a:prstGeom>
          <a:noFill/>
        </p:spPr>
        <p:txBody>
          <a:bodyPr wrap="square" rtlCol="0" anchor="t">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8" name="文本框 7"/>
          <p:cNvSpPr txBox="1"/>
          <p:nvPr/>
        </p:nvSpPr>
        <p:spPr>
          <a:xfrm>
            <a:off x="6346190" y="3584575"/>
            <a:ext cx="553720" cy="521970"/>
          </a:xfrm>
          <a:prstGeom prst="rect">
            <a:avLst/>
          </a:prstGeom>
          <a:noFill/>
        </p:spPr>
        <p:txBody>
          <a:bodyPr wrap="square" rtlCol="0" anchor="t">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9" name="文本框 8"/>
          <p:cNvSpPr txBox="1"/>
          <p:nvPr/>
        </p:nvSpPr>
        <p:spPr>
          <a:xfrm>
            <a:off x="930910" y="5281295"/>
            <a:ext cx="553720" cy="521970"/>
          </a:xfrm>
          <a:prstGeom prst="rect">
            <a:avLst/>
          </a:prstGeom>
          <a:noFill/>
        </p:spPr>
        <p:txBody>
          <a:bodyPr wrap="square" rtlCol="0" anchor="t">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10" name="文本框 9"/>
          <p:cNvSpPr txBox="1"/>
          <p:nvPr/>
        </p:nvSpPr>
        <p:spPr>
          <a:xfrm>
            <a:off x="7576820" y="4106545"/>
            <a:ext cx="987425" cy="521970"/>
          </a:xfrm>
          <a:prstGeom prst="rect">
            <a:avLst/>
          </a:prstGeom>
          <a:noFill/>
        </p:spPr>
        <p:txBody>
          <a:bodyPr wrap="square" rtlCol="0" anchor="t">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3" name="圆角矩形 2"/>
          <p:cNvSpPr/>
          <p:nvPr/>
        </p:nvSpPr>
        <p:spPr>
          <a:xfrm>
            <a:off x="7031355" y="1833880"/>
            <a:ext cx="4533900" cy="566420"/>
          </a:xfrm>
          <a:prstGeom prst="roundRect">
            <a:avLst/>
          </a:prstGeom>
          <a:noFill/>
          <a:ln w="41275">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圆角矩形 10"/>
          <p:cNvSpPr/>
          <p:nvPr/>
        </p:nvSpPr>
        <p:spPr>
          <a:xfrm>
            <a:off x="240665" y="2375535"/>
            <a:ext cx="2340610" cy="566420"/>
          </a:xfrm>
          <a:prstGeom prst="roundRect">
            <a:avLst/>
          </a:prstGeom>
          <a:noFill/>
          <a:ln w="41275">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9" grpId="0"/>
      <p:bldP spid="3" grpId="0" bldLvl="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4" name="文本框 3"/>
          <p:cNvSpPr txBox="1"/>
          <p:nvPr/>
        </p:nvSpPr>
        <p:spPr>
          <a:xfrm>
            <a:off x="64770" y="15240"/>
            <a:ext cx="482727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2</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、内质网与高尔基体的联系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6710680" y="3463925"/>
            <a:ext cx="3217545" cy="165735"/>
          </a:xfrm>
          <a:prstGeom prst="rect">
            <a:avLst/>
          </a:prstGeom>
        </p:spPr>
        <p:txBody>
          <a:bodyPr>
            <a:noAutofit/>
          </a:bodyPr>
          <a:p>
            <a:pPr marL="0" indent="0">
              <a:spcBef>
                <a:spcPct val="0"/>
              </a:spcBef>
              <a:spcAft>
                <a:spcPct val="0"/>
              </a:spcAft>
            </a:pPr>
            <a:r>
              <a:rPr lang="en-US" altLang="zh-CN" sz="1600" b="0" i="0">
                <a:solidFill>
                  <a:srgbClr val="000000"/>
                </a:solidFill>
                <a:latin typeface="Times New Roman" panose="02020603050405020304"/>
                <a:ea typeface="Times New Roman" panose="02020603050405020304"/>
              </a:rPr>
              <a:t>       </a:t>
            </a:r>
            <a:r>
              <a:rPr lang="zh-CN" altLang="en-US" sz="1600" b="0" i="0">
                <a:solidFill>
                  <a:srgbClr val="000000"/>
                </a:solidFill>
                <a:latin typeface="Times New Roman" panose="02020603050405020304"/>
                <a:ea typeface="Times New Roman" panose="02020603050405020304"/>
              </a:rPr>
              <a:t>）</a:t>
            </a:r>
            <a:endParaRPr lang="zh-CN" altLang="en-US" sz="1600" b="0" i="0">
              <a:solidFill>
                <a:srgbClr val="000000"/>
              </a:solidFill>
              <a:latin typeface="Times New Roman" panose="02020603050405020304"/>
              <a:ea typeface="Times New Roman" panose="02020603050405020304"/>
            </a:endParaRPr>
          </a:p>
        </p:txBody>
      </p:sp>
      <p:pic>
        <p:nvPicPr>
          <p:cNvPr id="6" name="图片 5"/>
          <p:cNvPicPr/>
          <p:nvPr/>
        </p:nvPicPr>
        <p:blipFill>
          <a:blip r:embed="rId1"/>
          <a:stretch>
            <a:fillRect/>
          </a:stretch>
        </p:blipFill>
        <p:spPr>
          <a:xfrm>
            <a:off x="6710680" y="3550920"/>
            <a:ext cx="5091430" cy="2893060"/>
          </a:xfrm>
          <a:prstGeom prst="rect">
            <a:avLst/>
          </a:prstGeom>
        </p:spPr>
      </p:pic>
      <p:sp>
        <p:nvSpPr>
          <p:cNvPr id="8" name="文本框 7"/>
          <p:cNvSpPr txBox="1"/>
          <p:nvPr/>
        </p:nvSpPr>
        <p:spPr>
          <a:xfrm>
            <a:off x="0" y="481330"/>
            <a:ext cx="12192000" cy="2749550"/>
          </a:xfrm>
          <a:prstGeom prst="rect">
            <a:avLst/>
          </a:prstGeom>
          <a:noFill/>
        </p:spPr>
        <p:txBody>
          <a:bodyPr wrap="square" rtlCol="0" anchor="t">
            <a:spAutoFit/>
          </a:bodyPr>
          <a:p>
            <a:pPr>
              <a:lnSpc>
                <a:spcPct val="120000"/>
              </a:lnSpc>
            </a:pPr>
            <a:r>
              <a:rPr lang="en-US" altLang="zh-CN"/>
              <a:t>        </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研究发现，细胞可以通过回收机制使细胞器的驻留蛋白返回到正常驻留部位。</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BiP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是一种内质网驻留蛋白，参与蛋白质的组装、折叠、修饰以及对错误折叠蛋白的降解，</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BiP</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通常携带</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KDEL</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序列</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（内质网滞留信号序列）。当</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BiP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蛋白意外经</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COP</a:t>
            </a:r>
            <a:r>
              <a:rPr lang="en-US"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Ⅱ</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膜泡运输进入高尔基体，高尔基体上的</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KDEL</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受体会与</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BiP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蛋白的</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KDEL</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序列识别并结合，然后通过</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COP</a:t>
            </a:r>
            <a:r>
              <a:rPr lang="en-US"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Ⅰ</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膜泡将这些逃逸的</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BiP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蛋白逆向运回内质网，这一过程受内质网、高尔基体内部</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pH</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值高低的影响。下列叙述错误的是（       ）</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9" name="文本框 8"/>
          <p:cNvSpPr txBox="1"/>
          <p:nvPr/>
        </p:nvSpPr>
        <p:spPr>
          <a:xfrm>
            <a:off x="64770" y="3463925"/>
            <a:ext cx="6711315" cy="3046095"/>
          </a:xfrm>
          <a:prstGeom prst="rect">
            <a:avLst/>
          </a:prstGeom>
          <a:noFill/>
        </p:spPr>
        <p:txBody>
          <a:bodyPr wrap="square" rtlCol="0" anchor="t">
            <a:spAutoFit/>
          </a:bodyPr>
          <a:p>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内质网驻留蛋白</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BiP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的合成运输需要核糖体、内质网、高尔基体的参与</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内质网、高尔基体、</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COP</a:t>
            </a:r>
            <a:r>
              <a:rPr lang="en-US"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Ⅰ</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膜泡和</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COP</a:t>
            </a:r>
            <a:r>
              <a:rPr lang="en-US"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Ⅱ</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膜泡的膜都有</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KDEL</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高尔基体内的低</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pH</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环境有利于</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KDEL</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序列与</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KDEL</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受体结合</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若</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BiP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缺乏</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KDEL</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序列，将导致其在内质网含量降低而影响其对蛋白质的加工作用</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10" name="文本框 9"/>
          <p:cNvSpPr txBox="1"/>
          <p:nvPr/>
        </p:nvSpPr>
        <p:spPr>
          <a:xfrm>
            <a:off x="2324100" y="2588260"/>
            <a:ext cx="911225" cy="521970"/>
          </a:xfrm>
          <a:prstGeom prst="rect">
            <a:avLst/>
          </a:prstGeom>
          <a:noFill/>
        </p:spPr>
        <p:txBody>
          <a:bodyPr wrap="squar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A</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rcRect l="1518" r="1586"/>
          <a:stretch>
            <a:fillRect/>
          </a:stretch>
        </p:blipFill>
        <p:spPr>
          <a:xfrm>
            <a:off x="-112395" y="0"/>
            <a:ext cx="3606800" cy="6858635"/>
          </a:xfrm>
          <a:prstGeom prst="rect">
            <a:avLst/>
          </a:prstGeom>
        </p:spPr>
      </p:pic>
      <p:sp>
        <p:nvSpPr>
          <p:cNvPr id="5" name="文本框 4"/>
          <p:cNvSpPr txBox="1"/>
          <p:nvPr/>
        </p:nvSpPr>
        <p:spPr>
          <a:xfrm>
            <a:off x="3962400" y="267335"/>
            <a:ext cx="8047355" cy="3192145"/>
          </a:xfrm>
          <a:prstGeom prst="rect">
            <a:avLst/>
          </a:prstGeom>
        </p:spPr>
        <p:txBody>
          <a:bodyPr wrap="square">
            <a:spAutoFit/>
          </a:bodyPr>
          <a:p>
            <a:pPr>
              <a:lnSpc>
                <a:spcPct val="120000"/>
              </a:lnSpc>
            </a:pPr>
            <a:r>
              <a:rPr lang="zh-CN" altLang="en-US"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书本</a:t>
            </a:r>
            <a:r>
              <a:rPr lang="en-US" altLang="zh-CN" sz="2800" b="1" i="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P52 </a:t>
            </a:r>
            <a:r>
              <a:rPr lang="zh-CN" altLang="en-US"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然后由高尔基体膜形成包裹着蛋白质的囊泡。囊泡转运到细胞膜，与细胞膜融合，将蛋白质分泌到细胞外。</a:t>
            </a:r>
            <a:endParaRPr lang="zh-CN" altLang="en-US"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a:lnSpc>
                <a:spcPct val="120000"/>
              </a:lnSpc>
            </a:pPr>
            <a:r>
              <a:rPr lang="en-US" altLang="zh-CN"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  </a:t>
            </a:r>
            <a:r>
              <a:rPr lang="zh-CN" altLang="en-US"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在细胞内，许多由膜构成的囊泡就像深海中的潜艇，在细胞中穿梭往来，繁忙地运输着</a:t>
            </a:r>
            <a:r>
              <a:rPr lang="en-US" altLang="zh-CN"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a:t>
            </a:r>
            <a:r>
              <a:rPr lang="zh-CN" altLang="en-US"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货物</a:t>
            </a:r>
            <a:r>
              <a:rPr lang="en-US" altLang="zh-CN"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a:t>
            </a:r>
            <a:r>
              <a:rPr lang="zh-CN" altLang="en-US" sz="2800" b="1">
                <a:solidFill>
                  <a:srgbClr val="231F20"/>
                </a:solidFill>
                <a:effectLst>
                  <a:outerShdw blurRad="38100" dist="38100" dir="2700000" algn="tl">
                    <a:srgbClr val="000000">
                      <a:alpha val="43137"/>
                    </a:srgbClr>
                  </a:outerShdw>
                </a:effectLst>
                <a:latin typeface="黑体" panose="02010609060101010101" charset="-122"/>
                <a:ea typeface="黑体" panose="02010609060101010101" charset="-122"/>
              </a:rPr>
              <a:t>，而</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高尔基体在其中起着重要的交通枢纽作用。</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 name="文本框 5"/>
          <p:cNvSpPr txBox="1"/>
          <p:nvPr/>
        </p:nvSpPr>
        <p:spPr>
          <a:xfrm>
            <a:off x="3962400" y="3651885"/>
            <a:ext cx="6699250" cy="953135"/>
          </a:xfrm>
          <a:prstGeom prst="rect">
            <a:avLst/>
          </a:prstGeom>
          <a:noFill/>
        </p:spPr>
        <p:txBody>
          <a:bodyPr wrap="square" rtlCol="0">
            <a:spAutoFit/>
          </a:bodyPr>
          <a:p>
            <a:r>
              <a:rPr lang="zh-CN" altLang="en-US" sz="28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思考：</a:t>
            </a:r>
            <a:endParaRPr lang="zh-CN" altLang="en-US" sz="2800" b="1" i="1" u="sng">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en-US" altLang="zh-CN" sz="28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rPr>
              <a:t>高尔基体如何将不同的蛋白质分类包装？</a:t>
            </a:r>
            <a:endParaRPr lang="zh-CN" altLang="en-US" sz="28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14630" y="788035"/>
            <a:ext cx="11823700" cy="5128895"/>
          </a:xfrm>
          <a:prstGeom prst="rect">
            <a:avLst/>
          </a:prstGeom>
          <a:noFill/>
          <a:ln w="9525">
            <a:noFill/>
          </a:ln>
        </p:spPr>
        <p:txBody>
          <a:bodyPr wrap="square">
            <a:spAutoFit/>
          </a:bodyPr>
          <a:p>
            <a:pPr marL="0" indent="0" algn="l" fontAlgn="auto">
              <a:lnSpc>
                <a:spcPct val="130000"/>
              </a:lnSpc>
            </a:pP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a:t>
            </a: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2020</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山东卷）经内质网加工的蛋白质进入高尔基体后，</a:t>
            </a: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S</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酶会在其中的某些蛋白质上形成</a:t>
            </a: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M6P</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标志。具有该标志的蛋白质能被高尔基体膜上的</a:t>
            </a: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M6P</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受体识别，经高尔基体膜包裹形成囊泡，在囊泡逐渐转化为溶酶体的过程中，带有</a:t>
            </a: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M6P</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标志的蛋白质转化为溶酶体酶；不能发生此识别过程的蛋白质经囊泡运往细胞膜。下列说法错误的是</a:t>
            </a:r>
            <a:endPar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endParaRPr>
          </a:p>
          <a:p>
            <a:pPr marL="0" indent="0" algn="l" fontAlgn="auto">
              <a:lnSpc>
                <a:spcPct val="130000"/>
              </a:lnSpc>
            </a:pP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A. M6P</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标志的形成过程体现了</a:t>
            </a: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S</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酶的专一性</a:t>
            </a:r>
            <a:endPar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endParaRPr>
          </a:p>
          <a:p>
            <a:pPr marL="0" indent="0" algn="l" fontAlgn="auto">
              <a:lnSpc>
                <a:spcPct val="130000"/>
              </a:lnSpc>
            </a:pP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B. </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附着在内质网上的核糖体参与溶酶体酶的合成</a:t>
            </a:r>
            <a:endPar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endParaRPr>
          </a:p>
          <a:p>
            <a:pPr marL="0" indent="0" algn="l" fontAlgn="auto">
              <a:lnSpc>
                <a:spcPct val="130000"/>
              </a:lnSpc>
            </a:pP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C. S</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酶功能丧失的细胞中，衰老和损伤的细胞器会在细胞内积累</a:t>
            </a:r>
            <a:endPar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endParaRPr>
          </a:p>
          <a:p>
            <a:pPr marL="0" indent="0" algn="l" fontAlgn="auto">
              <a:lnSpc>
                <a:spcPct val="130000"/>
              </a:lnSpc>
            </a:pP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D. M6P</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受体基因缺陷的细胞中，带有</a:t>
            </a:r>
            <a:r>
              <a:rPr lang="en-US" altLang="zh-CN"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M6P</a:t>
            </a:r>
            <a:r>
              <a:rPr lang="zh-CN" altLang="en-US" sz="2800" b="1" u="none">
                <a:solidFill>
                  <a:srgbClr val="000000"/>
                </a:solidFill>
                <a:effectLst>
                  <a:outerShdw blurRad="38100" dist="38100" dir="2700000" algn="tl">
                    <a:srgbClr val="000000">
                      <a:alpha val="43137"/>
                    </a:srgbClr>
                  </a:outerShdw>
                </a:effectLst>
                <a:highlight>
                  <a:srgbClr val="FFFFFF"/>
                </a:highlight>
                <a:latin typeface="黑体" panose="02010609060101010101" charset="-122"/>
                <a:ea typeface="黑体" panose="02010609060101010101" charset="-122"/>
                <a:cs typeface="宋体" panose="02010600030101010101" pitchFamily="2" charset="-122"/>
              </a:rPr>
              <a:t>标志的蛋白质会聚集在高尔基体内</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 name="文本框 5"/>
          <p:cNvSpPr txBox="1"/>
          <p:nvPr/>
        </p:nvSpPr>
        <p:spPr>
          <a:xfrm>
            <a:off x="9841230" y="3391535"/>
            <a:ext cx="362585" cy="518160"/>
          </a:xfrm>
          <a:prstGeom prst="rect">
            <a:avLst/>
          </a:prstGeom>
          <a:noFill/>
        </p:spPr>
        <p:txBody>
          <a:bodyPr wrap="none" rtlCol="0">
            <a:spAutoFit/>
          </a:bodyPr>
          <a:p>
            <a:r>
              <a:rPr lang="en-US" altLang="zh-CN" sz="2800" b="1">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rPr>
              <a:t>D</a:t>
            </a:r>
            <a:endParaRPr lang="en-US" altLang="zh-CN" sz="2800" b="1">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7" name="圆角矩形 6"/>
          <p:cNvSpPr/>
          <p:nvPr/>
        </p:nvSpPr>
        <p:spPr>
          <a:xfrm>
            <a:off x="4455160" y="4713605"/>
            <a:ext cx="3390900" cy="587375"/>
          </a:xfrm>
          <a:prstGeom prst="roundRect">
            <a:avLst/>
          </a:prstGeom>
          <a:noFill/>
          <a:ln w="38100" cmpd="sng">
            <a:solidFill>
              <a:srgbClr val="FF0000"/>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圆角矩形 7"/>
          <p:cNvSpPr/>
          <p:nvPr/>
        </p:nvSpPr>
        <p:spPr>
          <a:xfrm>
            <a:off x="5535930" y="1376680"/>
            <a:ext cx="2178050" cy="587375"/>
          </a:xfrm>
          <a:prstGeom prst="roundRect">
            <a:avLst/>
          </a:prstGeom>
          <a:noFill/>
          <a:ln w="38100" cmpd="sng">
            <a:solidFill>
              <a:srgbClr val="FF0000"/>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圆角矩形 8"/>
          <p:cNvSpPr/>
          <p:nvPr/>
        </p:nvSpPr>
        <p:spPr>
          <a:xfrm>
            <a:off x="2815590" y="1344295"/>
            <a:ext cx="1236345" cy="587375"/>
          </a:xfrm>
          <a:prstGeom prst="roundRect">
            <a:avLst/>
          </a:prstGeom>
          <a:noFill/>
          <a:ln w="38100" cmpd="sng">
            <a:solidFill>
              <a:srgbClr val="FF0000"/>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圆角矩形 9"/>
          <p:cNvSpPr/>
          <p:nvPr/>
        </p:nvSpPr>
        <p:spPr>
          <a:xfrm>
            <a:off x="9197975" y="1931670"/>
            <a:ext cx="1298575" cy="587375"/>
          </a:xfrm>
          <a:prstGeom prst="roundRect">
            <a:avLst/>
          </a:prstGeom>
          <a:noFill/>
          <a:ln w="38100" cmpd="sng">
            <a:solidFill>
              <a:srgbClr val="FF0000"/>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圆角矩形 10"/>
          <p:cNvSpPr/>
          <p:nvPr/>
        </p:nvSpPr>
        <p:spPr>
          <a:xfrm>
            <a:off x="7648575" y="2551430"/>
            <a:ext cx="2497455" cy="587375"/>
          </a:xfrm>
          <a:prstGeom prst="roundRect">
            <a:avLst/>
          </a:prstGeom>
          <a:noFill/>
          <a:ln w="38100" cmpd="sng">
            <a:solidFill>
              <a:srgbClr val="FF0000"/>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圆角矩形 11"/>
          <p:cNvSpPr/>
          <p:nvPr/>
        </p:nvSpPr>
        <p:spPr>
          <a:xfrm>
            <a:off x="214630" y="3028950"/>
            <a:ext cx="3703320" cy="587375"/>
          </a:xfrm>
          <a:prstGeom prst="roundRect">
            <a:avLst/>
          </a:prstGeom>
          <a:noFill/>
          <a:ln w="38100" cmpd="sng">
            <a:solidFill>
              <a:srgbClr val="FF0000"/>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64770" y="15240"/>
            <a:ext cx="482727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3</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、高尔基体与溶酶体的联系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2556510" y="6236970"/>
            <a:ext cx="4064000" cy="521970"/>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大蓝</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P24 3</a:t>
            </a:r>
            <a:endPar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6440170" y="3201035"/>
            <a:ext cx="406400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膜蛋白，分泌蛋白</a:t>
            </a:r>
            <a:endParaRPr lang="zh-CN" altLang="en-US" sz="2400" b="1">
              <a:solidFill>
                <a:srgbClr val="401BC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blinds(horizontal)">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blinds(horizontal)">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Effect transition="in" filter="blinds(horizontal)">
                                      <p:cBhvr>
                                        <p:cTn id="4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bldLvl="0" animBg="1"/>
      <p:bldP spid="10" grpId="0" bldLvl="0" animBg="1"/>
      <p:bldP spid="11" grpId="0" bldLvl="0" animBg="1"/>
      <p:bldP spid="12"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68605" y="191770"/>
            <a:ext cx="11465560" cy="1038860"/>
          </a:xfrm>
          <a:prstGeom prst="rect">
            <a:avLst/>
          </a:prstGeom>
          <a:noFill/>
        </p:spPr>
        <p:txBody>
          <a:bodyPr wrap="square" rtlCol="0">
            <a:spAutoFit/>
          </a:bodyPr>
          <a:p>
            <a:pPr>
              <a:lnSpc>
                <a:spcPct val="110000"/>
              </a:lnSpc>
            </a:pP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小蓝</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P301 </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14．(2024·茂名模拟)细胞中的溶酶体形成过程如图所示，据图分析下列说法错误的是(　　)</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pic>
        <p:nvPicPr>
          <p:cNvPr id="2" name="图片 -2147482607"/>
          <p:cNvPicPr>
            <a:picLocks noChangeAspect="1"/>
          </p:cNvPicPr>
          <p:nvPr/>
        </p:nvPicPr>
        <p:blipFill>
          <a:blip r:embed="rId1"/>
          <a:stretch>
            <a:fillRect/>
          </a:stretch>
        </p:blipFill>
        <p:spPr>
          <a:xfrm>
            <a:off x="6463665" y="1527810"/>
            <a:ext cx="5542280" cy="3920490"/>
          </a:xfrm>
          <a:prstGeom prst="rect">
            <a:avLst/>
          </a:prstGeom>
          <a:noFill/>
          <a:ln w="9525">
            <a:noFill/>
          </a:ln>
        </p:spPr>
      </p:pic>
      <p:sp>
        <p:nvSpPr>
          <p:cNvPr id="6" name="文本框 5"/>
          <p:cNvSpPr txBox="1"/>
          <p:nvPr/>
        </p:nvSpPr>
        <p:spPr>
          <a:xfrm>
            <a:off x="198755" y="1226185"/>
            <a:ext cx="6088380" cy="4523105"/>
          </a:xfrm>
          <a:prstGeom prst="rect">
            <a:avLst/>
          </a:prstGeom>
        </p:spPr>
        <p:txBody>
          <a:bodyPr wrap="square">
            <a:spAutoFit/>
          </a:bodyPr>
          <a:p>
            <a:pPr marL="0" indent="0" algn="just" defTabSz="266700">
              <a:lnSpc>
                <a:spcPct val="150000"/>
              </a:lnSpc>
              <a:spcBef>
                <a:spcPct val="0"/>
              </a:spcBef>
              <a:spcAft>
                <a:spcPct val="0"/>
              </a:spcAft>
              <a:tabLst>
                <a:tab pos="2160270"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．溶酶体酶糖链的形成在内质网中，</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M6P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标志的形成在高尔基体中</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50000"/>
              </a:lnSpc>
              <a:spcBef>
                <a:spcPct val="0"/>
              </a:spcBef>
              <a:spcAft>
                <a:spcPct val="0"/>
              </a:spcAft>
              <a:tabLst>
                <a:tab pos="2160270"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．溶酶体酶起源于核糖体、溶酶体起源于高尔基体</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50000"/>
              </a:lnSpc>
              <a:spcBef>
                <a:spcPct val="0"/>
              </a:spcBef>
              <a:spcAft>
                <a:spcPct val="0"/>
              </a:spcAft>
              <a:tabLst>
                <a:tab pos="2160270"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．错误运往细胞外的溶酶体酶能通过</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M6P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受体介导的胞吞作用回收到前溶酶体中</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50000"/>
              </a:lnSpc>
              <a:spcBef>
                <a:spcPct val="0"/>
              </a:spcBef>
              <a:spcAft>
                <a:spcPct val="0"/>
              </a:spcAft>
              <a:tabLst>
                <a:tab pos="2160270"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M6P</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受体通过囊泡可在高尔基体、溶酶体、细胞膜任意二者之间往复循环使用</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7" name="文本框 6"/>
          <p:cNvSpPr txBox="1"/>
          <p:nvPr/>
        </p:nvSpPr>
        <p:spPr>
          <a:xfrm>
            <a:off x="4658360" y="749935"/>
            <a:ext cx="1031875" cy="521970"/>
          </a:xfrm>
          <a:prstGeom prst="rect">
            <a:avLst/>
          </a:prstGeom>
          <a:noFill/>
        </p:spPr>
        <p:txBody>
          <a:bodyPr wrap="squar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D</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20015" y="0"/>
            <a:ext cx="11855450" cy="1210945"/>
          </a:xfrm>
          <a:prstGeom prst="rect">
            <a:avLst/>
          </a:prstGeom>
        </p:spPr>
        <p:txBody>
          <a:bodyPr wrap="square">
            <a:spAutoFit/>
          </a:bodyPr>
          <a:p>
            <a:pPr marL="0" indent="0">
              <a:lnSpc>
                <a:spcPct val="130000"/>
              </a:lnSpc>
            </a:pPr>
            <a:r>
              <a:rPr lang="en-US" altLang="zh-CN" sz="2800" b="1" i="0">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    </a:t>
            </a:r>
            <a:r>
              <a:rPr lang="zh-CN" altLang="en-US" sz="2800" b="1" i="0">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rPr>
              <a:t>高尔基体形成的囊泡可以通过持续型分泌和调节型分泌两种途径将物质分泌到细胞外，具体过程如图所示。下列分析错误的是（　　）</a:t>
            </a:r>
            <a:endParaRPr lang="zh-CN" altLang="en-US" sz="2800" b="1" i="0">
              <a:solidFill>
                <a:srgbClr val="00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pic>
        <p:nvPicPr>
          <p:cNvPr id="5" name="图片 4"/>
          <p:cNvPicPr/>
          <p:nvPr/>
        </p:nvPicPr>
        <p:blipFill>
          <a:blip r:embed="rId1"/>
          <a:stretch>
            <a:fillRect/>
          </a:stretch>
        </p:blipFill>
        <p:spPr>
          <a:xfrm>
            <a:off x="7773670" y="1832610"/>
            <a:ext cx="4201160" cy="3134360"/>
          </a:xfrm>
          <a:prstGeom prst="rect">
            <a:avLst/>
          </a:prstGeom>
        </p:spPr>
      </p:pic>
      <p:sp>
        <p:nvSpPr>
          <p:cNvPr id="7" name="文本框 6"/>
          <p:cNvSpPr txBox="1"/>
          <p:nvPr/>
        </p:nvSpPr>
        <p:spPr>
          <a:xfrm>
            <a:off x="193675" y="1428750"/>
            <a:ext cx="7580630" cy="3707765"/>
          </a:xfrm>
          <a:prstGeom prst="rect">
            <a:avLst/>
          </a:prstGeom>
          <a:noFill/>
        </p:spPr>
        <p:txBody>
          <a:bodyPr wrap="square" rtlCol="0" anchor="t">
            <a:spAutoFit/>
          </a:bodyPr>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．图中囊泡的定向运输与细胞骨架有关</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．信号分子与膜受体的结合体现了细胞膜的信息交流功能</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．图中膜蛋白和膜脂的合成都需要内质网和线粒体参与</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．胰岛素的分泌过程属于持续型分泌途径</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9" name="文本框 8"/>
          <p:cNvSpPr txBox="1"/>
          <p:nvPr/>
        </p:nvSpPr>
        <p:spPr>
          <a:xfrm>
            <a:off x="9518650" y="749935"/>
            <a:ext cx="603250" cy="460375"/>
          </a:xfrm>
          <a:prstGeom prst="rect">
            <a:avLst/>
          </a:prstGeom>
          <a:noFill/>
        </p:spPr>
        <p:txBody>
          <a:bodyPr wrap="square" rtlCol="0">
            <a:spAutoFit/>
          </a:bodyPr>
          <a:p>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D</a:t>
            </a:r>
            <a:endPar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8440" y="74930"/>
            <a:ext cx="5440680" cy="521970"/>
          </a:xfrm>
          <a:prstGeom prst="rect">
            <a:avLst/>
          </a:prstGeom>
          <a:noFill/>
        </p:spPr>
        <p:txBody>
          <a:bodyPr wrap="square" rtlCol="0">
            <a:spAutoFit/>
          </a:bodyPr>
          <a:p>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4</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、定位于叶绿体蛋白质的分选</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107315" y="675005"/>
            <a:ext cx="11412855" cy="4887595"/>
          </a:xfrm>
          <a:prstGeom prst="rect">
            <a:avLst/>
          </a:prstGeom>
        </p:spPr>
        <p:txBody>
          <a:bodyPr wrap="square">
            <a:spAutoFit/>
          </a:bodyPr>
          <a:p>
            <a:pPr marL="0" indent="0" algn="just" defTabSz="266700">
              <a:lnSpc>
                <a:spcPct val="130000"/>
              </a:lnSpc>
              <a:spcBef>
                <a:spcPct val="0"/>
              </a:spcBef>
              <a:spcAft>
                <a:spcPct val="0"/>
              </a:spcAft>
              <a:tabLst>
                <a:tab pos="2160270" algn="l"/>
              </a:tabLst>
            </a:pP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小蓝</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P301 13</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(2024·</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佛山</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15</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校联盟联考</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核糖体合成的蛋白质要被运输到对应位置之后才能发挥作用的过程称为蛋白质分选，一般需要特定的氨基酸序列作为靶向序列来引导其分选，分选完成后靶向序列被切除。质体蓝素是类囊体薄膜内表面上的一种蛋白质，由细胞质基质中游离的核糖体合成，在细胞质基质中能检测到两段靶向序列，在叶绿体中仅能检测到一段靶向序列，成熟的质体蓝素中无靶向序列。下列说法正确的是</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endPar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30000"/>
              </a:lnSpc>
              <a:spcBef>
                <a:spcPct val="0"/>
              </a:spcBef>
              <a:spcAft>
                <a:spcPct val="0"/>
              </a:spcAft>
              <a:tabLst>
                <a:tab pos="2160270"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．质体蓝素可能与</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CO</a:t>
            </a:r>
            <a:r>
              <a:rPr lang="en-US" altLang="zh-CN" sz="2400" b="1" baseline="-25000">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的固定有关</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30000"/>
              </a:lnSpc>
              <a:spcBef>
                <a:spcPct val="0"/>
              </a:spcBef>
              <a:spcAft>
                <a:spcPct val="0"/>
              </a:spcAft>
              <a:tabLst>
                <a:tab pos="2160270"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．质体蓝素是由叶绿体基因控制合成的</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30000"/>
              </a:lnSpc>
              <a:spcBef>
                <a:spcPct val="0"/>
              </a:spcBef>
              <a:spcAft>
                <a:spcPct val="0"/>
              </a:spcAft>
              <a:tabLst>
                <a:tab pos="2160270"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．质体蓝素的分选过程能证明叶绿体是半自主性细胞器</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marL="0" indent="0" algn="just" defTabSz="266700">
              <a:lnSpc>
                <a:spcPct val="130000"/>
              </a:lnSpc>
              <a:spcBef>
                <a:spcPct val="0"/>
              </a:spcBef>
              <a:spcAft>
                <a:spcPct val="0"/>
              </a:spcAft>
              <a:tabLst>
                <a:tab pos="2160270" algn="l"/>
              </a:tabLst>
            </a:pP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．叶绿体中检测到的靶向序列与类囊体薄膜上的受体结合将质体蓝素运入类囊体</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2618105" y="3168015"/>
            <a:ext cx="485775" cy="521970"/>
          </a:xfrm>
          <a:prstGeom prst="rect">
            <a:avLst/>
          </a:prstGeom>
          <a:noFill/>
        </p:spPr>
        <p:txBody>
          <a:bodyPr wrap="squar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D</a:t>
            </a:r>
            <a:r>
              <a:rPr lang="en-US" altLang="zh-CN"/>
              <a:t> </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Box 9"/>
          <p:cNvSpPr txBox="1">
            <a:spLocks noChangeArrowheads="1"/>
          </p:cNvSpPr>
          <p:nvPr/>
        </p:nvSpPr>
        <p:spPr bwMode="auto">
          <a:xfrm>
            <a:off x="230505" y="362585"/>
            <a:ext cx="11380470" cy="953135"/>
          </a:xfrm>
          <a:prstGeom prst="rect">
            <a:avLst/>
          </a:prstGeom>
          <a:noFill/>
          <a:ln w="9525">
            <a:noFill/>
            <a:miter lim="800000"/>
          </a:ln>
        </p:spPr>
        <p:txBody>
          <a:bodyPr wrap="square">
            <a:spAutoFit/>
          </a:bodyPr>
          <a:lstStyle/>
          <a:p>
            <a:r>
              <a:rPr lang="zh-CN" altLang="en-US" sz="2800" b="1" dirty="0">
                <a:solidFill>
                  <a:schemeClr val="tx1"/>
                </a:solidFill>
                <a:latin typeface="黑体" panose="02010609060101010101" charset="-122"/>
                <a:ea typeface="黑体" panose="02010609060101010101" charset="-122"/>
              </a:rPr>
              <a:t>▲</a:t>
            </a:r>
            <a:r>
              <a:rPr lang="en-US" altLang="zh-CN" sz="2800" b="1" dirty="0">
                <a:solidFill>
                  <a:schemeClr val="tx1"/>
                </a:solidFill>
                <a:latin typeface="黑体" panose="02010609060101010101" charset="-122"/>
                <a:ea typeface="黑体" panose="02010609060101010101" charset="-122"/>
              </a:rPr>
              <a:t>1</a:t>
            </a:r>
            <a:r>
              <a:rPr lang="zh-CN" altLang="en-US" sz="2800" b="1" dirty="0">
                <a:solidFill>
                  <a:schemeClr val="tx1"/>
                </a:solidFill>
                <a:latin typeface="黑体" panose="02010609060101010101" charset="-122"/>
                <a:ea typeface="黑体" panose="02010609060101010101" charset="-122"/>
              </a:rPr>
              <a:t>、分离各种细胞器的方法：</a:t>
            </a:r>
            <a:endParaRPr lang="en-US" altLang="zh-CN" sz="2800" b="1" dirty="0">
              <a:solidFill>
                <a:schemeClr val="tx1"/>
              </a:solidFill>
              <a:latin typeface="黑体" panose="02010609060101010101" charset="-122"/>
              <a:ea typeface="黑体" panose="02010609060101010101" charset="-122"/>
            </a:endParaRPr>
          </a:p>
          <a:p>
            <a:r>
              <a:rPr lang="zh-CN" altLang="en-US" sz="2800" b="1" dirty="0">
                <a:solidFill>
                  <a:srgbClr val="FF0000"/>
                </a:solidFill>
                <a:latin typeface="黑体" panose="02010609060101010101" charset="-122"/>
                <a:ea typeface="黑体" panose="02010609060101010101" charset="-122"/>
              </a:rPr>
              <a:t>差速离心 </a:t>
            </a:r>
            <a:r>
              <a:rPr lang="en-US" altLang="zh-CN" sz="2800" b="1" dirty="0">
                <a:solidFill>
                  <a:srgbClr val="FF0000"/>
                </a:solidFill>
                <a:latin typeface="黑体" panose="02010609060101010101" charset="-122"/>
                <a:ea typeface="黑体" panose="02010609060101010101" charset="-122"/>
              </a:rPr>
              <a:t>P47</a:t>
            </a:r>
            <a:endParaRPr lang="en-US" altLang="zh-CN" sz="2800" b="1" dirty="0">
              <a:solidFill>
                <a:srgbClr val="FF0000"/>
              </a:solidFill>
              <a:latin typeface="黑体" panose="02010609060101010101" charset="-122"/>
              <a:ea typeface="黑体" panose="02010609060101010101" charset="-122"/>
            </a:endParaRPr>
          </a:p>
        </p:txBody>
      </p:sp>
      <p:sp>
        <p:nvSpPr>
          <p:cNvPr id="4" name="文本框 3"/>
          <p:cNvSpPr txBox="1"/>
          <p:nvPr/>
        </p:nvSpPr>
        <p:spPr>
          <a:xfrm>
            <a:off x="538480" y="1670685"/>
            <a:ext cx="10517505" cy="521970"/>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【辨析】离心法，差速离心法，密度梯度离心法</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696595" y="2475865"/>
            <a:ext cx="10285730" cy="953135"/>
          </a:xfrm>
          <a:prstGeom prst="rect">
            <a:avLst/>
          </a:prstGeom>
          <a:noFill/>
        </p:spPr>
        <p:txBody>
          <a:bodyPr wrap="square" rtlCol="0">
            <a:spAutoFit/>
          </a:bodyPr>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密度梯度离心：离心一次，不同组分在介质中形成不同的密度区</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 </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             </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带。</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7" name="文本框 6"/>
          <p:cNvSpPr txBox="1"/>
          <p:nvPr/>
        </p:nvSpPr>
        <p:spPr>
          <a:xfrm>
            <a:off x="800100" y="3614420"/>
            <a:ext cx="10591165" cy="2676525"/>
          </a:xfrm>
          <a:prstGeom prst="rect">
            <a:avLst/>
          </a:prstGeom>
          <a:noFill/>
        </p:spPr>
        <p:txBody>
          <a:bodyPr wrap="square" rtlCol="0">
            <a:spAutoFit/>
          </a:bodyPr>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应用：</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）如果发酵产品是微生物细胞本身，可在发酵结束之后，</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采用过滤、沉淀</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（也可以用离心法）</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等方法将菌体分离和</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干燥</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endPar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2</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）制备细胞膜，用离心法</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3</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DNA</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粗提取工程纯化</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DNA</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过程</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4</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DNA</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半保留复制证明实验（密度梯度离心）</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blinds(horizontal)">
                                      <p:cBhvr>
                                        <p:cTn id="15" dur="500"/>
                                        <p:tgtEl>
                                          <p:spTgt spid="7">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blinds(horizontal)">
                                      <p:cBhvr>
                                        <p:cTn id="18" dur="500"/>
                                        <p:tgtEl>
                                          <p:spTgt spid="7">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blinds(horizontal)">
                                      <p:cBhvr>
                                        <p:cTn id="23" dur="500"/>
                                        <p:tgtEl>
                                          <p:spTgt spid="7">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blinds(horizontal)">
                                      <p:cBhvr>
                                        <p:cTn id="28" dur="500"/>
                                        <p:tgtEl>
                                          <p:spTgt spid="7">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animEffect transition="in" filter="blinds(horizontal)">
                                      <p:cBhvr>
                                        <p:cTn id="33"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文本框 5"/>
          <p:cNvSpPr txBox="1"/>
          <p:nvPr/>
        </p:nvSpPr>
        <p:spPr>
          <a:xfrm>
            <a:off x="3790315" y="144780"/>
            <a:ext cx="3438525" cy="521970"/>
          </a:xfrm>
          <a:prstGeom prst="rect">
            <a:avLst/>
          </a:prstGeom>
          <a:noFill/>
          <a:ln w="44450">
            <a:solidFill>
              <a:srgbClr val="FF0000"/>
            </a:solidFill>
          </a:ln>
        </p:spPr>
        <p:txBody>
          <a:bodyPr wrap="square" anchor="t">
            <a:spAutoFit/>
          </a:bodyPr>
          <a:p>
            <a:pPr lvl="0" indent="0"/>
            <a:r>
              <a:rPr lang="zh-CN" altLang="en-US" sz="2800" b="1">
                <a:latin typeface="微软雅黑" panose="020B0503020204020204" charset="-122"/>
                <a:ea typeface="微软雅黑" panose="020B0503020204020204" charset="-122"/>
              </a:rPr>
              <a:t>细胞的生物膜系统</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17780" y="568960"/>
            <a:ext cx="12023090" cy="1371600"/>
          </a:xfrm>
          <a:prstGeom prst="rect">
            <a:avLst/>
          </a:prstGeom>
          <a:noFill/>
          <a:ln w="9525">
            <a:noFill/>
          </a:ln>
        </p:spPr>
        <p:txBody>
          <a:bodyPr wrap="square" anchor="t">
            <a:spAutoFit/>
          </a:bodyPr>
          <a:p>
            <a:pPr lvl="0" indent="0"/>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charset="-122"/>
              </a:rPr>
              <a:t>（</a:t>
            </a:r>
            <a:r>
              <a:rPr lang="en-US" altLang="zh-CN" sz="2800" b="1">
                <a:effectLst>
                  <a:outerShdw blurRad="38100" dist="38100" dir="2700000" algn="tl">
                    <a:srgbClr val="000000">
                      <a:alpha val="43137"/>
                    </a:srgbClr>
                  </a:outerShdw>
                </a:effectLst>
                <a:latin typeface="Times New Roman" panose="02020603050405020304" pitchFamily="18" charset="0"/>
                <a:ea typeface="黑体" panose="02010609060101010101" charset="-122"/>
              </a:rPr>
              <a:t>1</a:t>
            </a:r>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charset="-122"/>
              </a:rPr>
              <a:t>）概念：在</a:t>
            </a:r>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charset="-122"/>
              </a:rPr>
              <a:t>细胞中</a:t>
            </a:r>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charset="-122"/>
              </a:rPr>
              <a:t>，许多细胞器都有膜，这些</a:t>
            </a:r>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charset="-122"/>
              </a:rPr>
              <a:t>细胞器膜</a:t>
            </a:r>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charset="-122"/>
              </a:rPr>
              <a:t>和</a:t>
            </a:r>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charset="-122"/>
              </a:rPr>
              <a:t>细胞膜</a:t>
            </a:r>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charset="-122"/>
              </a:rPr>
              <a:t>、</a:t>
            </a:r>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charset="-122"/>
              </a:rPr>
              <a:t>核膜</a:t>
            </a:r>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charset="-122"/>
              </a:rPr>
              <a:t>等结构，共同构成细胞的生物膜系统。此外，</a:t>
            </a:r>
            <a:r>
              <a:rPr lang="zh-CN" altLang="en-US" sz="2800" b="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charset="-122"/>
              </a:rPr>
              <a:t>囊泡膜、类囊体膜</a:t>
            </a:r>
            <a:r>
              <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charset="-122"/>
              </a:rPr>
              <a:t>也属于生物膜系统。</a:t>
            </a:r>
            <a:endParaRPr lang="zh-CN" altLang="en-US" sz="2800" b="1">
              <a:effectLst>
                <a:outerShdw blurRad="38100" dist="38100" dir="2700000" algn="tl">
                  <a:srgbClr val="000000">
                    <a:alpha val="43137"/>
                  </a:srgbClr>
                </a:outerShdw>
              </a:effectLst>
              <a:latin typeface="Times New Roman" panose="02020603050405020304" pitchFamily="18" charset="0"/>
              <a:ea typeface="黑体" panose="02010609060101010101" charset="-122"/>
            </a:endParaRPr>
          </a:p>
        </p:txBody>
      </p:sp>
      <p:sp>
        <p:nvSpPr>
          <p:cNvPr id="3" name="文本框 2"/>
          <p:cNvSpPr txBox="1"/>
          <p:nvPr/>
        </p:nvSpPr>
        <p:spPr>
          <a:xfrm>
            <a:off x="17780" y="1863090"/>
            <a:ext cx="5415915" cy="2312035"/>
          </a:xfrm>
          <a:prstGeom prst="rect">
            <a:avLst/>
          </a:prstGeom>
          <a:noFill/>
          <a:ln w="9525">
            <a:noFill/>
          </a:ln>
        </p:spPr>
        <p:txBody>
          <a:bodyPr wrap="square" anchor="t">
            <a:spAutoFit/>
          </a:bodyPr>
          <a:p>
            <a:pPr lvl="0" indent="0"/>
            <a:r>
              <a:rPr lang="zh-CN" altLang="en-US" sz="2400" b="1">
                <a:latin typeface="微软雅黑" panose="020B0503020204020204" charset="-122"/>
                <a:ea typeface="微软雅黑" panose="020B0503020204020204" charset="-122"/>
              </a:rPr>
              <a:t>（</a:t>
            </a:r>
            <a:r>
              <a:rPr lang="en-US" altLang="zh-CN" sz="2400" b="1">
                <a:latin typeface="微软雅黑" panose="020B0503020204020204" charset="-122"/>
                <a:ea typeface="微软雅黑" panose="020B0503020204020204" charset="-122"/>
              </a:rPr>
              <a:t>2</a:t>
            </a:r>
            <a:r>
              <a:rPr lang="zh-CN" altLang="en-US" sz="2400" b="1">
                <a:latin typeface="微软雅黑" panose="020B0503020204020204" charset="-122"/>
                <a:ea typeface="微软雅黑" panose="020B0503020204020204" charset="-122"/>
              </a:rPr>
              <a:t>）组成成分和结构：</a:t>
            </a:r>
            <a:endParaRPr lang="zh-CN" altLang="en-US" sz="2400" b="1">
              <a:latin typeface="微软雅黑" panose="020B0503020204020204" charset="-122"/>
              <a:ea typeface="微软雅黑" panose="020B0503020204020204"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微软雅黑" panose="020B0503020204020204" charset="-122"/>
              <a:ea typeface="微软雅黑" panose="020B0503020204020204" charset="-122"/>
            </a:endParaRPr>
          </a:p>
        </p:txBody>
      </p:sp>
      <p:sp>
        <p:nvSpPr>
          <p:cNvPr id="5" name="文本框 4"/>
          <p:cNvSpPr txBox="1"/>
          <p:nvPr/>
        </p:nvSpPr>
        <p:spPr>
          <a:xfrm>
            <a:off x="222250" y="2333625"/>
            <a:ext cx="11416665" cy="1371600"/>
          </a:xfrm>
          <a:prstGeom prst="rect">
            <a:avLst/>
          </a:prstGeom>
          <a:noFill/>
          <a:ln w="9525">
            <a:noFill/>
          </a:ln>
        </p:spPr>
        <p:txBody>
          <a:bodyPr wrap="square" anchor="t">
            <a:spAutoFit/>
          </a:bodyPr>
          <a:p>
            <a:pPr marL="342900" lvl="0" indent="-342900" fontAlgn="auto">
              <a:lnSpc>
                <a:spcPct val="150000"/>
              </a:lnSpc>
              <a:buClrTx/>
              <a:buFont typeface="Wingdings" panose="05000000000000000000" charset="0"/>
              <a:buChar char="Ø"/>
            </a:pPr>
            <a:r>
              <a:rPr lang="zh-CN" altLang="en-US" sz="2800" b="1">
                <a:solidFill>
                  <a:srgbClr val="2104FA"/>
                </a:solidFill>
                <a:latin typeface="Times New Roman" panose="02020603050405020304" pitchFamily="18" charset="0"/>
                <a:ea typeface="黑体" panose="02010609060101010101" charset="-122"/>
              </a:rPr>
              <a:t>成分相似，含量不同，</a:t>
            </a:r>
            <a:endParaRPr lang="zh-CN" altLang="en-US" sz="2800" b="1">
              <a:solidFill>
                <a:srgbClr val="2104FA"/>
              </a:solidFill>
              <a:latin typeface="Times New Roman" panose="02020603050405020304" pitchFamily="18" charset="0"/>
              <a:ea typeface="黑体" panose="02010609060101010101" charset="-122"/>
            </a:endParaRPr>
          </a:p>
          <a:p>
            <a:pPr marL="342900" lvl="0" indent="-342900" fontAlgn="auto">
              <a:lnSpc>
                <a:spcPct val="150000"/>
              </a:lnSpc>
              <a:buClrTx/>
              <a:buFont typeface="Wingdings" panose="05000000000000000000" charset="0"/>
              <a:buChar char="Ø"/>
            </a:pPr>
            <a:r>
              <a:rPr lang="zh-CN" altLang="en-US" sz="2800" b="1">
                <a:solidFill>
                  <a:srgbClr val="2104FA"/>
                </a:solidFill>
                <a:latin typeface="Times New Roman" panose="02020603050405020304" pitchFamily="18" charset="0"/>
                <a:ea typeface="黑体" panose="02010609060101010101" charset="-122"/>
              </a:rPr>
              <a:t>都是流动镶嵌模型</a:t>
            </a:r>
            <a:endParaRPr lang="zh-CN" altLang="en-US" sz="2800" b="1">
              <a:solidFill>
                <a:srgbClr val="2104FA"/>
              </a:solidFill>
              <a:latin typeface="Times New Roman" panose="02020603050405020304" pitchFamily="18" charset="0"/>
              <a:ea typeface="黑体" panose="02010609060101010101" charset="-122"/>
            </a:endParaRPr>
          </a:p>
        </p:txBody>
      </p:sp>
      <p:sp>
        <p:nvSpPr>
          <p:cNvPr id="6" name="文本框 5"/>
          <p:cNvSpPr txBox="1"/>
          <p:nvPr/>
        </p:nvSpPr>
        <p:spPr>
          <a:xfrm>
            <a:off x="222250" y="3791585"/>
            <a:ext cx="9820910" cy="518160"/>
          </a:xfrm>
          <a:prstGeom prst="rect">
            <a:avLst/>
          </a:prstGeom>
          <a:noFill/>
        </p:spPr>
        <p:txBody>
          <a:bodyPr wrap="none" rtlCol="0">
            <a:spAutoFit/>
          </a:bodyPr>
          <a:p>
            <a:pPr marL="342900" lvl="0" indent="-342900" algn="l">
              <a:buClrTx/>
              <a:buFont typeface="Wingdings" panose="05000000000000000000" charset="0"/>
              <a:buChar char="Ø"/>
            </a:pPr>
            <a:r>
              <a:rPr lang="zh-CN" altLang="en-US" sz="2800" b="1">
                <a:solidFill>
                  <a:srgbClr val="2104FA"/>
                </a:solidFill>
                <a:latin typeface="Times New Roman" panose="02020603050405020304" pitchFamily="18" charset="0"/>
                <a:ea typeface="黑体" panose="02010609060101010101" charset="-122"/>
                <a:sym typeface="+mn-ea"/>
              </a:rPr>
              <a:t>结构越复杂的生物膜蛋白质的种类和数量越多，功能越复杂</a:t>
            </a:r>
            <a:endParaRPr lang="zh-CN" altLang="en-US" sz="2800" b="1">
              <a:latin typeface="Times New Roman" panose="02020603050405020304" pitchFamily="18" charset="0"/>
              <a:ea typeface="黑体" panose="02010609060101010101" charset="-122"/>
            </a:endParaRPr>
          </a:p>
        </p:txBody>
      </p:sp>
      <p:sp>
        <p:nvSpPr>
          <p:cNvPr id="9" name="文本框 8"/>
          <p:cNvSpPr txBox="1"/>
          <p:nvPr/>
        </p:nvSpPr>
        <p:spPr>
          <a:xfrm>
            <a:off x="659765" y="4469130"/>
            <a:ext cx="3222625" cy="1798320"/>
          </a:xfrm>
          <a:prstGeom prst="rect">
            <a:avLst/>
          </a:prstGeom>
          <a:solidFill>
            <a:srgbClr val="FFFF00"/>
          </a:solidFill>
        </p:spPr>
        <p:txBody>
          <a:bodyPr wrap="none" rtlCol="0">
            <a:spAutoFit/>
          </a:bodyPr>
          <a:p>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）作为载体</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2</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）作为受体</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3</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）黏连（糖蛋白）</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4</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）催化作用</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9" grpId="0" bldLvl="0" animBg="1"/>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50825" y="525145"/>
            <a:ext cx="7016750" cy="2842260"/>
          </a:xfrm>
          <a:prstGeom prst="rect">
            <a:avLst/>
          </a:prstGeom>
        </p:spPr>
      </p:pic>
      <p:pic>
        <p:nvPicPr>
          <p:cNvPr id="3" name="图片 2"/>
          <p:cNvPicPr>
            <a:picLocks noChangeAspect="1"/>
          </p:cNvPicPr>
          <p:nvPr/>
        </p:nvPicPr>
        <p:blipFill>
          <a:blip r:embed="rId2"/>
          <a:stretch>
            <a:fillRect/>
          </a:stretch>
        </p:blipFill>
        <p:spPr>
          <a:xfrm>
            <a:off x="8150860" y="0"/>
            <a:ext cx="3941445" cy="6858000"/>
          </a:xfrm>
          <a:prstGeom prst="rect">
            <a:avLst/>
          </a:prstGeom>
        </p:spPr>
      </p:pic>
      <p:sp>
        <p:nvSpPr>
          <p:cNvPr id="8" name="文本框 7"/>
          <p:cNvSpPr txBox="1"/>
          <p:nvPr/>
        </p:nvSpPr>
        <p:spPr>
          <a:xfrm>
            <a:off x="441325" y="127000"/>
            <a:ext cx="4064000" cy="460375"/>
          </a:xfrm>
          <a:prstGeom prst="rect">
            <a:avLst/>
          </a:prstGeom>
          <a:noFill/>
        </p:spPr>
        <p:txBody>
          <a:bodyPr wrap="square" rtlCol="0">
            <a:spAutoFit/>
          </a:bodyPr>
          <a:p>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、生物膜系统的结构联系</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557530" y="3642360"/>
            <a:ext cx="7512685" cy="953135"/>
          </a:xfrm>
          <a:prstGeom prst="rect">
            <a:avLst/>
          </a:prstGeom>
          <a:noFill/>
        </p:spPr>
        <p:txBody>
          <a:bodyPr wrap="square" rtlCol="0">
            <a:spAutoFit/>
          </a:bodyPr>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生物膜系统中各生物膜之间可以直接或间接联系。膜的成分可以相互转化</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5447665" y="296545"/>
            <a:ext cx="2703195" cy="1198880"/>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内质网膜可以直接与细胞膜和核膜相连</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1325" y="1600834"/>
            <a:ext cx="9018905" cy="2477135"/>
          </a:xfrm>
          <a:prstGeom prst="rect">
            <a:avLst/>
          </a:prstGeom>
          <a:effectLst>
            <a:glow rad="101600">
              <a:schemeClr val="accent2">
                <a:satMod val="175000"/>
                <a:alpha val="40000"/>
              </a:schemeClr>
            </a:glow>
          </a:effectLst>
        </p:spPr>
      </p:pic>
      <p:sp>
        <p:nvSpPr>
          <p:cNvPr id="3" name="文本框 2"/>
          <p:cNvSpPr txBox="1"/>
          <p:nvPr/>
        </p:nvSpPr>
        <p:spPr>
          <a:xfrm>
            <a:off x="351790" y="4174808"/>
            <a:ext cx="8682038" cy="521970"/>
          </a:xfrm>
          <a:prstGeom prst="rect">
            <a:avLst/>
          </a:prstGeom>
          <a:noFill/>
          <a:ln w="9525">
            <a:noFill/>
          </a:ln>
        </p:spPr>
        <p:txBody>
          <a:bodyPr wrap="square" anchor="t">
            <a:spAutoFit/>
          </a:bodyPr>
          <a:p>
            <a:pPr lvl="0" indent="0"/>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图</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①为内质网膜，②为高尔基体膜，③为细胞膜。</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441325" y="5601970"/>
            <a:ext cx="8682038" cy="521970"/>
          </a:xfrm>
          <a:prstGeom prst="rect">
            <a:avLst/>
          </a:prstGeom>
          <a:noFill/>
          <a:ln w="9525">
            <a:noFill/>
          </a:ln>
        </p:spPr>
        <p:txBody>
          <a:bodyPr wrap="square" anchor="t">
            <a:spAutoFit/>
          </a:bodyPr>
          <a:p>
            <a:pPr lvl="0" indent="0"/>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图</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表示核糖体，</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b</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表示内质网，</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c</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表示高尔基体</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351790" y="4888865"/>
            <a:ext cx="8964613" cy="521970"/>
          </a:xfrm>
          <a:prstGeom prst="rect">
            <a:avLst/>
          </a:prstGeom>
          <a:noFill/>
          <a:ln w="9525">
            <a:noFill/>
          </a:ln>
        </p:spPr>
        <p:txBody>
          <a:bodyPr wrap="square" anchor="t">
            <a:spAutoFit/>
          </a:bodyPr>
          <a:p>
            <a:pPr lvl="0" indent="0"/>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图</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3:d</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为内质网膜，</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e</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为细胞膜，</a:t>
            </a: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f</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为高尔基体膜。</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441325" y="550545"/>
            <a:ext cx="8507730" cy="953135"/>
          </a:xfrm>
          <a:prstGeom prst="rect">
            <a:avLst/>
          </a:prstGeom>
          <a:noFill/>
        </p:spPr>
        <p:txBody>
          <a:bodyPr wrap="none" rtlCol="0">
            <a:spAutoFit/>
          </a:bodyPr>
          <a:p>
            <a:r>
              <a:rPr lang="zh-CN" altLang="en-US" sz="2800" b="1">
                <a:latin typeface="微软雅黑" panose="020B0503020204020204" charset="-122"/>
                <a:ea typeface="微软雅黑" panose="020B0503020204020204" charset="-122"/>
              </a:rPr>
              <a:t>下图是分泌蛋白分泌过程中相关细胞结构的有关变化</a:t>
            </a:r>
            <a:endParaRPr lang="zh-CN" altLang="en-US" sz="2800" b="1">
              <a:latin typeface="微软雅黑" panose="020B0503020204020204" charset="-122"/>
              <a:ea typeface="微软雅黑" panose="020B0503020204020204" charset="-122"/>
            </a:endParaRPr>
          </a:p>
          <a:p>
            <a:r>
              <a:rPr lang="zh-CN" altLang="en-US" sz="2800" b="1">
                <a:latin typeface="微软雅黑" panose="020B0503020204020204" charset="-122"/>
                <a:ea typeface="微软雅黑" panose="020B0503020204020204" charset="-122"/>
              </a:rPr>
              <a:t>请辨析下图中</a:t>
            </a:r>
            <a:r>
              <a:rPr lang="zh-CN" altLang="en-US" sz="2800" b="1">
                <a:latin typeface="微软雅黑" panose="020B0503020204020204" charset="-122"/>
                <a:ea typeface="微软雅黑" panose="020B0503020204020204" charset="-122"/>
                <a:cs typeface="宋体" panose="02010600030101010101" pitchFamily="2" charset="-122"/>
              </a:rPr>
              <a:t>①②③，</a:t>
            </a:r>
            <a:r>
              <a:rPr lang="en-US" altLang="zh-CN" sz="2800" b="1">
                <a:latin typeface="微软雅黑" panose="020B0503020204020204" charset="-122"/>
                <a:ea typeface="微软雅黑" panose="020B0503020204020204" charset="-122"/>
                <a:cs typeface="宋体" panose="02010600030101010101" pitchFamily="2" charset="-122"/>
              </a:rPr>
              <a:t>abcdef</a:t>
            </a:r>
            <a:r>
              <a:rPr lang="zh-CN" altLang="en-US" sz="2800" b="1">
                <a:latin typeface="微软雅黑" panose="020B0503020204020204" charset="-122"/>
                <a:ea typeface="微软雅黑" panose="020B0503020204020204" charset="-122"/>
                <a:cs typeface="宋体" panose="02010600030101010101" pitchFamily="2" charset="-122"/>
              </a:rPr>
              <a:t>分别代表什么细胞结构</a:t>
            </a:r>
            <a:endParaRPr lang="zh-CN" altLang="en-US" sz="2800" b="1">
              <a:latin typeface="微软雅黑" panose="020B0503020204020204" charset="-122"/>
              <a:ea typeface="微软雅黑" panose="020B0503020204020204" charset="-122"/>
              <a:cs typeface="宋体" panose="02010600030101010101" pitchFamily="2" charset="-122"/>
            </a:endParaRPr>
          </a:p>
        </p:txBody>
      </p:sp>
      <p:sp>
        <p:nvSpPr>
          <p:cNvPr id="8" name="文本框 7"/>
          <p:cNvSpPr txBox="1"/>
          <p:nvPr/>
        </p:nvSpPr>
        <p:spPr>
          <a:xfrm>
            <a:off x="441325" y="127000"/>
            <a:ext cx="4064000" cy="460375"/>
          </a:xfrm>
          <a:prstGeom prst="rect">
            <a:avLst/>
          </a:prstGeom>
          <a:noFill/>
        </p:spPr>
        <p:txBody>
          <a:bodyPr wrap="square" rtlCol="0">
            <a:spAutoFit/>
          </a:bodyPr>
          <a:p>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、生物膜系统的结构联系</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9" name="文本框 8"/>
          <p:cNvSpPr txBox="1"/>
          <p:nvPr/>
        </p:nvSpPr>
        <p:spPr>
          <a:xfrm>
            <a:off x="9531350" y="5734685"/>
            <a:ext cx="4064000" cy="368300"/>
          </a:xfrm>
          <a:prstGeom prst="rect">
            <a:avLst/>
          </a:prstGeom>
          <a:noFill/>
        </p:spPr>
        <p:txBody>
          <a:bodyPr wrap="square" rtlCol="0">
            <a:spAutoFit/>
          </a:bodyPr>
          <a:p>
            <a:r>
              <a:rPr lang="zh-CN" altLang="en-US"/>
              <a:t>小蓝</a:t>
            </a:r>
            <a:r>
              <a:rPr lang="en-US" altLang="zh-CN"/>
              <a:t>P300 11</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文本框 5"/>
          <p:cNvSpPr txBox="1"/>
          <p:nvPr/>
        </p:nvSpPr>
        <p:spPr>
          <a:xfrm>
            <a:off x="222250" y="140970"/>
            <a:ext cx="8682038" cy="483235"/>
          </a:xfrm>
          <a:prstGeom prst="rect">
            <a:avLst/>
          </a:prstGeom>
          <a:noFill/>
          <a:ln w="9525">
            <a:noFill/>
          </a:ln>
        </p:spPr>
        <p:txBody>
          <a:bodyPr wrap="square" anchor="t">
            <a:spAutoFit/>
          </a:bodyPr>
          <a:p>
            <a:pPr lvl="0" indent="0"/>
            <a:r>
              <a:rPr lang="en-US" altLang="en-US" sz="2400" b="1">
                <a:latin typeface="微软雅黑" panose="020B0503020204020204" charset="-122"/>
                <a:ea typeface="微软雅黑" panose="020B0503020204020204" charset="-122"/>
              </a:rPr>
              <a:t>3. </a:t>
            </a:r>
            <a:r>
              <a:rPr lang="zh-CN" altLang="en-US" sz="2400" b="1">
                <a:latin typeface="微软雅黑" panose="020B0503020204020204" charset="-122"/>
                <a:ea typeface="微软雅黑" panose="020B0503020204020204" charset="-122"/>
              </a:rPr>
              <a:t>细胞的生物膜系统</a:t>
            </a:r>
            <a:endParaRPr lang="zh-CN" altLang="en-US" sz="2400" b="1">
              <a:latin typeface="微软雅黑" panose="020B0503020204020204" charset="-122"/>
              <a:ea typeface="微软雅黑" panose="020B0503020204020204" charset="-122"/>
            </a:endParaRPr>
          </a:p>
        </p:txBody>
      </p:sp>
      <p:sp>
        <p:nvSpPr>
          <p:cNvPr id="3" name="文本框 2"/>
          <p:cNvSpPr txBox="1"/>
          <p:nvPr/>
        </p:nvSpPr>
        <p:spPr>
          <a:xfrm>
            <a:off x="115570" y="624205"/>
            <a:ext cx="5415915" cy="3409315"/>
          </a:xfrm>
          <a:prstGeom prst="rect">
            <a:avLst/>
          </a:prstGeom>
          <a:noFill/>
          <a:ln w="9525">
            <a:noFill/>
          </a:ln>
        </p:spPr>
        <p:txBody>
          <a:bodyPr wrap="square" anchor="t">
            <a:spAutoFit/>
          </a:bodyPr>
          <a:p>
            <a:pPr lvl="0" indent="0"/>
            <a:r>
              <a:rPr lang="zh-CN" altLang="en-US" sz="2400" b="1">
                <a:latin typeface="微软雅黑" panose="020B0503020204020204" charset="-122"/>
                <a:ea typeface="微软雅黑" panose="020B0503020204020204" charset="-122"/>
              </a:rPr>
              <a:t>（</a:t>
            </a:r>
            <a:r>
              <a:rPr lang="en-US" altLang="zh-CN" sz="2400" b="1">
                <a:latin typeface="微软雅黑" panose="020B0503020204020204" charset="-122"/>
                <a:ea typeface="微软雅黑" panose="020B0503020204020204" charset="-122"/>
              </a:rPr>
              <a:t>3</a:t>
            </a:r>
            <a:r>
              <a:rPr lang="zh-CN" altLang="en-US" sz="2400" b="1">
                <a:latin typeface="微软雅黑" panose="020B0503020204020204" charset="-122"/>
                <a:ea typeface="微软雅黑" panose="020B0503020204020204" charset="-122"/>
              </a:rPr>
              <a:t>）在功能与结构上的联系：</a:t>
            </a:r>
            <a:endParaRPr lang="zh-CN" altLang="en-US" sz="2400" b="1">
              <a:latin typeface="微软雅黑" panose="020B0503020204020204" charset="-122"/>
              <a:ea typeface="微软雅黑" panose="020B0503020204020204"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Times New Roman" panose="02020603050405020304" pitchFamily="18" charset="0"/>
              <a:ea typeface="黑体" panose="02010609060101010101" charset="-122"/>
            </a:endParaRPr>
          </a:p>
          <a:p>
            <a:pPr lvl="0" indent="0"/>
            <a:endParaRPr lang="zh-CN" altLang="en-US" sz="2400" b="1">
              <a:latin typeface="微软雅黑" panose="020B0503020204020204" charset="-122"/>
              <a:ea typeface="微软雅黑" panose="020B0503020204020204" charset="-122"/>
            </a:endParaRPr>
          </a:p>
          <a:p>
            <a:pPr lvl="0" indent="0"/>
            <a:endParaRPr lang="zh-CN" altLang="en-US" sz="2400" b="1">
              <a:latin typeface="微软雅黑" panose="020B0503020204020204" charset="-122"/>
              <a:ea typeface="微软雅黑" panose="020B0503020204020204" charset="-122"/>
            </a:endParaRPr>
          </a:p>
        </p:txBody>
      </p:sp>
      <p:pic>
        <p:nvPicPr>
          <p:cNvPr id="7" name="图片 6"/>
          <p:cNvPicPr>
            <a:picLocks noChangeAspect="1"/>
          </p:cNvPicPr>
          <p:nvPr/>
        </p:nvPicPr>
        <p:blipFill>
          <a:blip r:embed="rId1"/>
          <a:stretch>
            <a:fillRect/>
          </a:stretch>
        </p:blipFill>
        <p:spPr>
          <a:xfrm>
            <a:off x="1793558" y="1433195"/>
            <a:ext cx="7458075" cy="1790700"/>
          </a:xfrm>
          <a:prstGeom prst="rect">
            <a:avLst/>
          </a:prstGeom>
          <a:noFill/>
          <a:ln w="9525">
            <a:noFill/>
          </a:ln>
        </p:spPr>
      </p:pic>
      <p:sp>
        <p:nvSpPr>
          <p:cNvPr id="5" name="文本框 4"/>
          <p:cNvSpPr txBox="1"/>
          <p:nvPr/>
        </p:nvSpPr>
        <p:spPr>
          <a:xfrm>
            <a:off x="3435985" y="1113155"/>
            <a:ext cx="180721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直接联系</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90195" y="189865"/>
            <a:ext cx="11611610" cy="3931920"/>
          </a:xfrm>
          <a:prstGeom prst="rect">
            <a:avLst/>
          </a:prstGeom>
          <a:noFill/>
          <a:ln w="9525">
            <a:noFill/>
          </a:ln>
        </p:spPr>
        <p:txBody>
          <a:bodyPr wrap="square">
            <a:spAutoFit/>
          </a:bodyPr>
          <a:p>
            <a:pPr marL="0" indent="0" algn="l" fontAlgn="auto">
              <a:lnSpc>
                <a:spcPct val="150000"/>
              </a:lnSpc>
            </a:pP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2021</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海南）</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2</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．分泌蛋白在细胞内合成与加工后，经囊泡运输到细胞外起作用。下列有关叙述错误的是（    ）</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A</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．核糖体上合成的肽链经内质网和高尔基体加工形成分泌蛋白</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B</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．囊泡在运输分泌蛋白的过程中会发生膜成分的交换</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C</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．参与分泌蛋白合成与加工的细胞器的膜共同构成了生物膜系统</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D</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．合成的分泌蛋白通过胞吐排出细胞</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5806440" y="972185"/>
            <a:ext cx="362585" cy="518160"/>
          </a:xfrm>
          <a:prstGeom prst="rect">
            <a:avLst/>
          </a:prstGeom>
          <a:noFill/>
        </p:spPr>
        <p:txBody>
          <a:bodyPr wrap="non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C</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文本框 5"/>
          <p:cNvSpPr txBox="1"/>
          <p:nvPr/>
        </p:nvSpPr>
        <p:spPr>
          <a:xfrm>
            <a:off x="222250" y="140970"/>
            <a:ext cx="8682038" cy="548640"/>
          </a:xfrm>
          <a:prstGeom prst="rect">
            <a:avLst/>
          </a:prstGeom>
          <a:noFill/>
          <a:ln w="9525">
            <a:noFill/>
          </a:ln>
        </p:spPr>
        <p:txBody>
          <a:bodyPr wrap="square" anchor="t">
            <a:spAutoFit/>
          </a:bodyPr>
          <a:p>
            <a:pPr lvl="0" indent="0"/>
            <a:r>
              <a:rPr lang="en-US" altLang="en-US" sz="2800" b="1">
                <a:latin typeface="微软雅黑" panose="020B0503020204020204" charset="-122"/>
                <a:ea typeface="微软雅黑" panose="020B0503020204020204" charset="-122"/>
              </a:rPr>
              <a:t>3. </a:t>
            </a:r>
            <a:r>
              <a:rPr lang="zh-CN" altLang="en-US" sz="2800" b="1">
                <a:latin typeface="微软雅黑" panose="020B0503020204020204" charset="-122"/>
                <a:ea typeface="微软雅黑" panose="020B0503020204020204" charset="-122"/>
              </a:rPr>
              <a:t>细胞的生物膜系统</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222250" y="1161415"/>
            <a:ext cx="3602355" cy="548640"/>
          </a:xfrm>
          <a:prstGeom prst="rect">
            <a:avLst/>
          </a:prstGeom>
          <a:noFill/>
        </p:spPr>
        <p:txBody>
          <a:bodyPr wrap="none" rtlCol="0" anchor="t">
            <a:spAutoFit/>
          </a:bodyPr>
          <a:p>
            <a:pPr lvl="0" indent="0"/>
            <a:r>
              <a:rPr lang="zh-CN" altLang="en-US" sz="2800" b="1">
                <a:solidFill>
                  <a:srgbClr val="2104FA"/>
                </a:solidFill>
                <a:latin typeface="微软雅黑" panose="020B0503020204020204" charset="-122"/>
                <a:ea typeface="微软雅黑" panose="020B0503020204020204" charset="-122"/>
                <a:sym typeface="+mn-ea"/>
              </a:rPr>
              <a:t>（</a:t>
            </a:r>
            <a:r>
              <a:rPr lang="en-US" altLang="zh-CN" sz="2800" b="1">
                <a:solidFill>
                  <a:srgbClr val="2104FA"/>
                </a:solidFill>
                <a:latin typeface="微软雅黑" panose="020B0503020204020204" charset="-122"/>
                <a:ea typeface="微软雅黑" panose="020B0503020204020204" charset="-122"/>
                <a:sym typeface="+mn-ea"/>
              </a:rPr>
              <a:t>4</a:t>
            </a:r>
            <a:r>
              <a:rPr lang="zh-CN" altLang="en-US" sz="2800" b="1">
                <a:solidFill>
                  <a:srgbClr val="2104FA"/>
                </a:solidFill>
                <a:latin typeface="微软雅黑" panose="020B0503020204020204" charset="-122"/>
                <a:ea typeface="微软雅黑" panose="020B0503020204020204" charset="-122"/>
                <a:sym typeface="+mn-ea"/>
              </a:rPr>
              <a:t>）生物膜的功能：</a:t>
            </a:r>
            <a:endParaRPr lang="zh-CN" altLang="en-US" sz="2800" b="1">
              <a:solidFill>
                <a:srgbClr val="2104FA"/>
              </a:solidFill>
              <a:latin typeface="微软雅黑" panose="020B0503020204020204" charset="-122"/>
              <a:ea typeface="微软雅黑" panose="020B0503020204020204" charset="-122"/>
              <a:sym typeface="+mn-ea"/>
            </a:endParaRPr>
          </a:p>
        </p:txBody>
      </p:sp>
      <p:sp>
        <p:nvSpPr>
          <p:cNvPr id="4" name="文本框 3"/>
          <p:cNvSpPr txBox="1"/>
          <p:nvPr/>
        </p:nvSpPr>
        <p:spPr>
          <a:xfrm>
            <a:off x="581660" y="1844040"/>
            <a:ext cx="8227695" cy="2651760"/>
          </a:xfrm>
          <a:prstGeom prst="rect">
            <a:avLst/>
          </a:prstGeom>
          <a:noFill/>
        </p:spPr>
        <p:txBody>
          <a:bodyPr wrap="none" rtlCol="0">
            <a:spAutoFit/>
          </a:bodyPr>
          <a:p>
            <a:pPr fontAlgn="auto">
              <a:lnSpc>
                <a:spcPct val="150000"/>
              </a:lnSpc>
            </a:pP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1</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）物质运输，能量转换，信息传递</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50000"/>
              </a:lnSpc>
            </a:pP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2</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）使细胞内区域化，保证细胞生命活动高效，有序</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50000"/>
              </a:lnSpc>
            </a:pP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3</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）酶附着支架，许多化学反应都在生物膜上进行</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fontAlgn="auto">
              <a:lnSpc>
                <a:spcPct val="150000"/>
              </a:lnSpc>
            </a:pPr>
            <a:r>
              <a:rPr lang="en-US" altLang="zh-CN"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4</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）使细胞具有一个相对稳定的内部环境</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文本框 4"/>
          <p:cNvSpPr txBox="1"/>
          <p:nvPr/>
        </p:nvSpPr>
        <p:spPr>
          <a:xfrm>
            <a:off x="85090" y="92710"/>
            <a:ext cx="11861800" cy="3749040"/>
          </a:xfrm>
          <a:prstGeom prst="rect">
            <a:avLst/>
          </a:prstGeom>
          <a:noFill/>
          <a:ln w="9525">
            <a:noFill/>
          </a:ln>
        </p:spPr>
        <p:txBody>
          <a:bodyPr wrap="square" anchor="t">
            <a:spAutoFit/>
          </a:bodyPr>
          <a:p>
            <a:pPr lvl="0" indent="0"/>
            <a:r>
              <a:rPr lang="zh-CN" altLang="en-US" sz="2400" b="1">
                <a:latin typeface="Times New Roman" panose="02020603050405020304" pitchFamily="18" charset="0"/>
                <a:ea typeface="黑体" panose="02010609060101010101" charset="-122"/>
              </a:rPr>
              <a:t>（</a:t>
            </a:r>
            <a:r>
              <a:rPr lang="en-US" altLang="zh-CN" sz="2400" b="1">
                <a:latin typeface="Times New Roman" panose="02020603050405020304" pitchFamily="18" charset="0"/>
                <a:ea typeface="黑体" panose="02010609060101010101" charset="-122"/>
              </a:rPr>
              <a:t>2014</a:t>
            </a:r>
            <a:r>
              <a:rPr lang="zh-CN" altLang="en-US" sz="2400" b="1">
                <a:latin typeface="Times New Roman" panose="02020603050405020304" pitchFamily="18" charset="0"/>
                <a:ea typeface="黑体" panose="02010609060101010101" charset="-122"/>
              </a:rPr>
              <a:t>江苏节选）生物膜系统在细胞的生命活动中发挥着极学科网其重要的作用。 图1 ~ 3 表示3 种生物膜结构及其所发生的部分生理过程。 请回答下列问题:</a:t>
            </a:r>
            <a:endParaRPr lang="zh-CN" altLang="en-US" sz="2400" b="1">
              <a:latin typeface="Times New Roman" panose="02020603050405020304" pitchFamily="18" charset="0"/>
              <a:ea typeface="黑体" panose="02010609060101010101" charset="-122"/>
            </a:endParaRPr>
          </a:p>
          <a:p>
            <a:pPr lvl="0" indent="0"/>
            <a:endParaRPr lang="en-US" altLang="zh-CN" sz="2400" b="1">
              <a:latin typeface="Times New Roman" panose="02020603050405020304" pitchFamily="18" charset="0"/>
              <a:ea typeface="黑体" panose="02010609060101010101" charset="-122"/>
            </a:endParaRPr>
          </a:p>
          <a:p>
            <a:pPr lvl="0" indent="0"/>
            <a:endParaRPr lang="en-US" altLang="zh-CN" sz="2400" b="1">
              <a:latin typeface="Times New Roman" panose="02020603050405020304" pitchFamily="18" charset="0"/>
              <a:ea typeface="黑体" panose="02010609060101010101" charset="-122"/>
            </a:endParaRPr>
          </a:p>
          <a:p>
            <a:pPr lvl="0" indent="0"/>
            <a:endParaRPr lang="en-US" altLang="zh-CN" sz="2400" b="1">
              <a:latin typeface="Times New Roman" panose="02020603050405020304" pitchFamily="18" charset="0"/>
              <a:ea typeface="黑体" panose="02010609060101010101" charset="-122"/>
            </a:endParaRPr>
          </a:p>
          <a:p>
            <a:pPr lvl="0" indent="0"/>
            <a:endParaRPr lang="en-US" altLang="zh-CN" sz="2400" b="1">
              <a:latin typeface="Times New Roman" panose="02020603050405020304" pitchFamily="18" charset="0"/>
              <a:ea typeface="黑体" panose="02010609060101010101" charset="-122"/>
            </a:endParaRPr>
          </a:p>
          <a:p>
            <a:pPr lvl="0" indent="0"/>
            <a:endParaRPr lang="en-US" altLang="zh-CN" sz="2400" b="1">
              <a:latin typeface="Times New Roman" panose="02020603050405020304" pitchFamily="18" charset="0"/>
              <a:ea typeface="黑体" panose="02010609060101010101" charset="-122"/>
            </a:endParaRPr>
          </a:p>
          <a:p>
            <a:pPr lvl="0" indent="0"/>
            <a:endParaRPr lang="en-US" altLang="zh-CN" sz="2400" b="1">
              <a:latin typeface="Times New Roman" panose="02020603050405020304" pitchFamily="18" charset="0"/>
              <a:ea typeface="黑体" panose="02010609060101010101" charset="-122"/>
            </a:endParaRPr>
          </a:p>
          <a:p>
            <a:pPr lvl="0" indent="0"/>
            <a:endParaRPr lang="en-US" altLang="zh-CN" sz="2400" b="1">
              <a:latin typeface="Times New Roman" panose="02020603050405020304" pitchFamily="18" charset="0"/>
              <a:ea typeface="黑体" panose="02010609060101010101" charset="-122"/>
            </a:endParaRPr>
          </a:p>
          <a:p>
            <a:pPr lvl="0" indent="0"/>
            <a:r>
              <a:rPr lang="en-US" altLang="zh-CN" sz="2400" b="1">
                <a:latin typeface="Times New Roman" panose="02020603050405020304" pitchFamily="18" charset="0"/>
                <a:ea typeface="黑体" panose="02010609060101010101" charset="-122"/>
              </a:rPr>
              <a:t>(5)图1 ~ 3 说明生物膜具有的功能有</a:t>
            </a:r>
            <a:r>
              <a:rPr lang="en-US" altLang="zh-CN" sz="2400" b="1" u="sng">
                <a:latin typeface="微软雅黑" panose="020B0503020204020204" charset="-122"/>
                <a:ea typeface="微软雅黑" panose="020B0503020204020204" charset="-122"/>
              </a:rPr>
              <a:t>                                                             </a:t>
            </a:r>
            <a:r>
              <a:rPr lang="en-US" altLang="zh-CN" sz="2400" b="1">
                <a:latin typeface="Times New Roman" panose="02020603050405020304" pitchFamily="18" charset="0"/>
                <a:ea typeface="黑体" panose="02010609060101010101" charset="-122"/>
              </a:rPr>
              <a:t>(写出3 项)。</a:t>
            </a:r>
            <a:endParaRPr lang="en-US" altLang="zh-CN" sz="2400" b="1">
              <a:latin typeface="Times New Roman" panose="02020603050405020304" pitchFamily="18" charset="0"/>
              <a:ea typeface="黑体" panose="02010609060101010101" charset="-122"/>
            </a:endParaRPr>
          </a:p>
        </p:txBody>
      </p:sp>
      <p:pic>
        <p:nvPicPr>
          <p:cNvPr id="27650" name="图片 1"/>
          <p:cNvPicPr>
            <a:picLocks noChangeAspect="1"/>
          </p:cNvPicPr>
          <p:nvPr/>
        </p:nvPicPr>
        <p:blipFill>
          <a:blip r:embed="rId1"/>
          <a:stretch>
            <a:fillRect/>
          </a:stretch>
        </p:blipFill>
        <p:spPr>
          <a:xfrm>
            <a:off x="1035050" y="1125855"/>
            <a:ext cx="8104188" cy="2211388"/>
          </a:xfrm>
          <a:prstGeom prst="rect">
            <a:avLst/>
          </a:prstGeom>
          <a:noFill/>
          <a:ln w="9525">
            <a:noFill/>
          </a:ln>
        </p:spPr>
      </p:pic>
      <p:sp>
        <p:nvSpPr>
          <p:cNvPr id="3" name="文本框 2"/>
          <p:cNvSpPr txBox="1"/>
          <p:nvPr/>
        </p:nvSpPr>
        <p:spPr>
          <a:xfrm>
            <a:off x="5307330" y="3337560"/>
            <a:ext cx="5589270" cy="518160"/>
          </a:xfrm>
          <a:prstGeom prst="rect">
            <a:avLst/>
          </a:prstGeom>
          <a:noFill/>
          <a:ln w="9525">
            <a:noFill/>
          </a:ln>
        </p:spPr>
        <p:txBody>
          <a:bodyPr wrap="square" anchor="t">
            <a:spAutoFit/>
          </a:bodyPr>
          <a:p>
            <a:pPr lvl="0" indent="0"/>
            <a:r>
              <a:rPr lang="en-US" altLang="zh-CN" sz="2400" b="1">
                <a:solidFill>
                  <a:srgbClr val="FF0000"/>
                </a:solidFill>
                <a:latin typeface="Times New Roman" panose="02020603050405020304" pitchFamily="18" charset="0"/>
                <a:ea typeface="黑体" panose="02010609060101010101" charset="-122"/>
              </a:rPr>
              <a:t>  </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物质</a:t>
            </a:r>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运输、信息交流、能量转换</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5179060" y="3933825"/>
            <a:ext cx="6304280" cy="457200"/>
          </a:xfrm>
          <a:prstGeom prst="rect">
            <a:avLst/>
          </a:prstGeom>
          <a:noFill/>
        </p:spPr>
        <p:txBody>
          <a:bodyPr wrap="none" rtlCol="0" anchor="t">
            <a:spAutoFit/>
          </a:bodyPr>
          <a:p>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酶附着支架，许多化学反应都在生物膜上进行</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80340" y="231775"/>
            <a:ext cx="2902585" cy="521970"/>
          </a:xfrm>
          <a:prstGeom prst="rect">
            <a:avLst/>
          </a:prstGeom>
          <a:noFill/>
        </p:spPr>
        <p:txBody>
          <a:bodyPr wrap="square" rtlCol="0">
            <a:spAutoFit/>
          </a:bodyPr>
          <a:p>
            <a:pPr marL="457200" indent="-457200">
              <a:buFont typeface="Wingdings" panose="05000000000000000000" charset="0"/>
              <a:buChar char="Ø"/>
            </a:pPr>
            <a:r>
              <a:rPr lang="zh-CN" altLang="en-US" sz="28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过氧化物酶体</a:t>
            </a:r>
            <a:endParaRPr lang="zh-CN" altLang="en-US" sz="28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p:txBody>
      </p:sp>
      <p:sp>
        <p:nvSpPr>
          <p:cNvPr id="3" name="文本框 2"/>
          <p:cNvSpPr txBox="1"/>
          <p:nvPr/>
        </p:nvSpPr>
        <p:spPr>
          <a:xfrm>
            <a:off x="633730" y="753745"/>
            <a:ext cx="10923905" cy="1038860"/>
          </a:xfrm>
          <a:prstGeom prst="rect">
            <a:avLst/>
          </a:prstGeom>
          <a:noFill/>
        </p:spPr>
        <p:txBody>
          <a:bodyPr wrap="square" rtlCol="0">
            <a:spAutoFit/>
          </a:bodyPr>
          <a:p>
            <a:pPr>
              <a:lnSpc>
                <a:spcPct val="110000"/>
              </a:lnSpc>
            </a:pPr>
            <a:r>
              <a:rPr lang="en-US" altLang="zh-CN" sz="2800" b="1">
                <a:effectLst>
                  <a:outerShdw blurRad="38100" dist="38100" dir="2700000" algn="tl">
                    <a:srgbClr val="000000">
                      <a:alpha val="43137"/>
                    </a:srgbClr>
                  </a:outerShdw>
                </a:effectLst>
                <a:latin typeface="黑体" panose="02010609060101010101" charset="-122"/>
                <a:ea typeface="黑体" panose="02010609060101010101" charset="-122"/>
              </a:rPr>
              <a:t>    </a:t>
            </a:r>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类似于溶酶体功能的单层膜细胞器，内含氧化酶、过氧化氢酶和过氧化物酶，存在于植物细胞和动物细胞。</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1153795" y="2319655"/>
            <a:ext cx="9652635" cy="1899285"/>
          </a:xfrm>
          <a:prstGeom prst="rect">
            <a:avLst/>
          </a:prstGeom>
          <a:noFill/>
        </p:spPr>
        <p:txBody>
          <a:bodyPr wrap="square" rtlCol="0">
            <a:spAutoFit/>
          </a:bodyPr>
          <a:p>
            <a:pPr>
              <a:lnSpc>
                <a:spcPct val="140000"/>
              </a:lnSpc>
            </a:pP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功能：</a:t>
            </a: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）解毒作用。如：分解过氧化氢，清除自由基</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2</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）脂肪酸的氧化分解</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pPr>
              <a:lnSpc>
                <a:spcPct val="140000"/>
              </a:lnSpc>
            </a:pPr>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3</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）植物体中与光呼吸有关</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839085" y="649605"/>
            <a:ext cx="5902960" cy="518160"/>
          </a:xfrm>
          <a:prstGeom prst="rect">
            <a:avLst/>
          </a:prstGeom>
          <a:noFill/>
        </p:spPr>
        <p:txBody>
          <a:bodyPr wrap="non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用高倍镜观察叶绿体和细胞质的流动</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4" name="文本框 3"/>
          <p:cNvSpPr txBox="1"/>
          <p:nvPr/>
        </p:nvSpPr>
        <p:spPr>
          <a:xfrm>
            <a:off x="513715" y="1714500"/>
            <a:ext cx="10908030" cy="518160"/>
          </a:xfrm>
          <a:prstGeom prst="rect">
            <a:avLst/>
          </a:prstGeom>
          <a:noFill/>
        </p:spPr>
        <p:txBody>
          <a:bodyPr wrap="none" rtlCol="0">
            <a:spAutoFit/>
          </a:bodyPr>
          <a:p>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原理：观察细胞质的流动，可用细胞质基质中叶绿体的运动作为标志</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5" name="文本框 4"/>
          <p:cNvSpPr txBox="1"/>
          <p:nvPr/>
        </p:nvSpPr>
        <p:spPr>
          <a:xfrm>
            <a:off x="639445" y="2751455"/>
            <a:ext cx="10043795" cy="1371600"/>
          </a:xfrm>
          <a:prstGeom prst="rect">
            <a:avLst/>
          </a:prstGeom>
          <a:noFill/>
        </p:spPr>
        <p:txBody>
          <a:bodyPr wrap="square" rtlCol="0" anchor="t">
            <a:spAutoFit/>
          </a:bodyPr>
          <a:p>
            <a:pPr lvl="0" eaLnBrk="1" hangingPunct="1"/>
            <a:r>
              <a:rPr lang="zh-CN" altLang="en-US" sz="2800" b="1" dirty="0">
                <a:effectLst>
                  <a:outerShdw blurRad="38100" dist="38100" dir="2700000" algn="tl">
                    <a:srgbClr val="000000">
                      <a:alpha val="43137"/>
                    </a:srgbClr>
                  </a:outerShdw>
                </a:effectLst>
                <a:latin typeface="黑体" panose="02010609060101010101" charset="-122"/>
                <a:ea typeface="黑体" panose="02010609060101010101" charset="-122"/>
                <a:sym typeface="+mn-ea"/>
              </a:rPr>
              <a:t>实验材料：藓类叶片</a:t>
            </a:r>
            <a:endParaRPr lang="en-US" altLang="zh-CN" sz="2800" b="1" dirty="0">
              <a:effectLst>
                <a:outerShdw blurRad="38100" dist="38100" dir="2700000" algn="tl">
                  <a:srgbClr val="000000">
                    <a:alpha val="43137"/>
                  </a:srgbClr>
                </a:outerShdw>
              </a:effectLst>
              <a:latin typeface="黑体" panose="02010609060101010101" charset="-122"/>
              <a:ea typeface="黑体" panose="02010609060101010101" charset="-122"/>
            </a:endParaRPr>
          </a:p>
          <a:p>
            <a:pPr lvl="0" eaLnBrk="1" hangingPunct="1"/>
            <a:r>
              <a:rPr lang="en-US" altLang="zh-CN" sz="2800" b="1" dirty="0">
                <a:effectLst>
                  <a:outerShdw blurRad="38100" dist="38100" dir="2700000" algn="tl">
                    <a:srgbClr val="000000">
                      <a:alpha val="43137"/>
                    </a:srgbClr>
                  </a:outerShdw>
                </a:effectLst>
                <a:latin typeface="黑体" panose="02010609060101010101" charset="-122"/>
                <a:ea typeface="黑体" panose="02010609060101010101" charset="-122"/>
                <a:sym typeface="+mn-ea"/>
              </a:rPr>
              <a:t>          </a:t>
            </a:r>
            <a:r>
              <a:rPr lang="zh-CN" altLang="en-US" sz="2800" b="1" dirty="0">
                <a:effectLst>
                  <a:outerShdw blurRad="38100" dist="38100" dir="2700000" algn="tl">
                    <a:srgbClr val="000000">
                      <a:alpha val="43137"/>
                    </a:srgbClr>
                  </a:outerShdw>
                </a:effectLst>
                <a:latin typeface="黑体" panose="02010609060101010101" charset="-122"/>
                <a:ea typeface="黑体" panose="02010609060101010101" charset="-122"/>
                <a:sym typeface="+mn-ea"/>
              </a:rPr>
              <a:t>菠菜稍带</a:t>
            </a:r>
            <a:r>
              <a:rPr lang="zh-CN" altLang="en-US" sz="2800" b="1" dirty="0">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叶肉</a:t>
            </a:r>
            <a:r>
              <a:rPr lang="zh-CN" altLang="en-US" sz="2800" b="1" dirty="0">
                <a:effectLst>
                  <a:outerShdw blurRad="38100" dist="38100" dir="2700000" algn="tl">
                    <a:srgbClr val="000000">
                      <a:alpha val="43137"/>
                    </a:srgbClr>
                  </a:outerShdw>
                </a:effectLst>
                <a:latin typeface="黑体" panose="02010609060101010101" charset="-122"/>
                <a:ea typeface="黑体" panose="02010609060101010101" charset="-122"/>
                <a:sym typeface="+mn-ea"/>
              </a:rPr>
              <a:t>的</a:t>
            </a:r>
            <a:r>
              <a:rPr lang="zh-CN" altLang="en-US" sz="2800" b="1" dirty="0">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下</a:t>
            </a:r>
            <a:r>
              <a:rPr lang="zh-CN" altLang="en-US" sz="2800" b="1" dirty="0">
                <a:effectLst>
                  <a:outerShdw blurRad="38100" dist="38100" dir="2700000" algn="tl">
                    <a:srgbClr val="000000">
                      <a:alpha val="43137"/>
                    </a:srgbClr>
                  </a:outerShdw>
                </a:effectLst>
                <a:latin typeface="黑体" panose="02010609060101010101" charset="-122"/>
                <a:ea typeface="黑体" panose="02010609060101010101" charset="-122"/>
                <a:sym typeface="+mn-ea"/>
              </a:rPr>
              <a:t>表皮</a:t>
            </a:r>
            <a:endParaRPr lang="zh-CN" altLang="en-US" sz="2800" b="1" dirty="0">
              <a:effectLst>
                <a:outerShdw blurRad="38100" dist="38100" dir="2700000" algn="tl">
                  <a:srgbClr val="000000">
                    <a:alpha val="43137"/>
                  </a:srgbClr>
                </a:outerShdw>
              </a:effectLst>
              <a:latin typeface="黑体" panose="02010609060101010101" charset="-122"/>
              <a:ea typeface="黑体" panose="02010609060101010101" charset="-122"/>
              <a:sym typeface="+mn-ea"/>
            </a:endParaRPr>
          </a:p>
          <a:p>
            <a:pPr lvl="0" eaLnBrk="1" hangingPunct="1"/>
            <a:r>
              <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rPr>
              <a:t>          黑藻</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 name="文本框 5"/>
          <p:cNvSpPr txBox="1"/>
          <p:nvPr/>
        </p:nvSpPr>
        <p:spPr>
          <a:xfrm>
            <a:off x="795020" y="4492625"/>
            <a:ext cx="4467225" cy="548640"/>
          </a:xfrm>
          <a:prstGeom prst="rect">
            <a:avLst/>
          </a:prstGeom>
          <a:noFill/>
        </p:spPr>
        <p:txBody>
          <a:bodyPr wrap="none" rtlCol="0">
            <a:spAutoFit/>
          </a:bodyPr>
          <a:p>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微软雅黑" panose="020B0503020204020204" charset="-122"/>
              </a:rPr>
              <a:t>预处理：▲</a:t>
            </a:r>
            <a:r>
              <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温度适宜、光照</a:t>
            </a:r>
            <a:endParaRPr lang="zh-CN" altLang="en-US" sz="28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7" name="文本框 6"/>
          <p:cNvSpPr txBox="1"/>
          <p:nvPr/>
        </p:nvSpPr>
        <p:spPr>
          <a:xfrm>
            <a:off x="513715" y="5041265"/>
            <a:ext cx="8229600" cy="731520"/>
          </a:xfrm>
          <a:prstGeom prst="rect">
            <a:avLst/>
          </a:prstGeom>
          <a:noFill/>
        </p:spPr>
        <p:txBody>
          <a:bodyPr wrap="none" rtlCol="0" anchor="t">
            <a:spAutoFit/>
          </a:bodyPr>
          <a:p>
            <a:pPr marL="0" indent="0" algn="l" fontAlgn="auto">
              <a:lnSpc>
                <a:spcPct val="150000"/>
              </a:lnSpc>
            </a:pPr>
            <a:r>
              <a:rPr lang="zh-CN" altLang="en-US" sz="2800" b="1" i="1" u="sng">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书</a:t>
            </a:r>
            <a:r>
              <a:rPr lang="en-US" altLang="zh-CN" sz="2800" b="1" i="1" u="sng">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P50</a:t>
            </a:r>
            <a:r>
              <a:rPr lang="zh-CN" altLang="en-US" sz="2800" b="1" i="1" u="sng">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rPr>
              <a:t>思考：不同细胞的叶绿体运动方向是否一致？</a:t>
            </a:r>
            <a:endParaRPr lang="zh-CN" altLang="en-US" sz="2800" b="1" i="1" u="sng">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sym typeface="+mn-ea"/>
            </a:endParaRPr>
          </a:p>
        </p:txBody>
      </p:sp>
      <p:sp>
        <p:nvSpPr>
          <p:cNvPr id="8" name="文本框 7"/>
          <p:cNvSpPr txBox="1"/>
          <p:nvPr/>
        </p:nvSpPr>
        <p:spPr>
          <a:xfrm>
            <a:off x="8812530" y="5300980"/>
            <a:ext cx="1255395" cy="518160"/>
          </a:xfrm>
          <a:prstGeom prst="rect">
            <a:avLst/>
          </a:prstGeom>
          <a:noFill/>
        </p:spPr>
        <p:txBody>
          <a:bodyPr wrap="none" rtlCol="0">
            <a:spAutoFit/>
          </a:bodyPr>
          <a:p>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不一致</a:t>
            </a:r>
            <a:endPar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3536950" y="3660140"/>
            <a:ext cx="5080000" cy="457200"/>
          </a:xfrm>
          <a:prstGeom prst="rect">
            <a:avLst/>
          </a:prstGeom>
          <a:noFill/>
        </p:spPr>
        <p:txBody>
          <a:bodyPr wrap="none" rtlCol="0">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还可以用于观察植物细胞吸水和失水</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blinds(horizontal)">
                                      <p:cBhvr>
                                        <p:cTn id="3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胞质环流">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0" y="250825"/>
            <a:ext cx="12192000" cy="6356350"/>
          </a:xfrm>
          <a:prstGeom prst="rect">
            <a:avLst/>
          </a:prstGeom>
        </p:spPr>
      </p:pic>
    </p:spTree>
  </p:cSld>
  <p:clrMapOvr>
    <a:masterClrMapping/>
  </p:clrMapOvr>
  <p:timing>
    <p:tnLst>
      <p:par>
        <p:cTn id="1" dur="indefinite" restart="never" nodeType="tmRoot">
          <p:childTnLst>
            <p:video fullScrn="0">
              <p:cMediaNode>
                <p:cTn id="2" fill="hold" display="1">
                  <p:stCondLst>
                    <p:cond delay="indefinite"/>
                  </p:st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rcRect b="7597"/>
          <a:stretch>
            <a:fillRect/>
          </a:stretch>
        </p:blipFill>
        <p:spPr>
          <a:xfrm>
            <a:off x="290830" y="479425"/>
            <a:ext cx="7757160" cy="4773295"/>
          </a:xfrm>
          <a:prstGeom prst="rect">
            <a:avLst/>
          </a:prstGeom>
        </p:spPr>
      </p:pic>
      <p:sp>
        <p:nvSpPr>
          <p:cNvPr id="4" name="文本框 3"/>
          <p:cNvSpPr txBox="1"/>
          <p:nvPr/>
        </p:nvSpPr>
        <p:spPr>
          <a:xfrm>
            <a:off x="81915" y="141605"/>
            <a:ext cx="5552440" cy="483235"/>
          </a:xfrm>
          <a:prstGeom prst="rect">
            <a:avLst/>
          </a:prstGeom>
          <a:noFill/>
        </p:spPr>
        <p:txBody>
          <a:bodyPr wrap="none" rtlCol="0">
            <a:spAutoFit/>
          </a:bodyPr>
          <a:p>
            <a:r>
              <a:rPr lang="en-US" altLang="zh-CN" sz="2400" b="1">
                <a:latin typeface="微软雅黑" panose="020B0503020204020204" charset="-122"/>
                <a:ea typeface="微软雅黑" panose="020B0503020204020204" charset="-122"/>
              </a:rPr>
              <a:t>2</a:t>
            </a:r>
            <a:r>
              <a:rPr lang="zh-CN" altLang="en-US" sz="2400" b="1">
                <a:latin typeface="微软雅黑" panose="020B0503020204020204" charset="-122"/>
                <a:ea typeface="微软雅黑" panose="020B0503020204020204" charset="-122"/>
              </a:rPr>
              <a:t>、识图辨析细胞器及识记各细胞器功能</a:t>
            </a:r>
            <a:endParaRPr lang="zh-CN" altLang="en-US" sz="2400" b="1">
              <a:latin typeface="微软雅黑" panose="020B0503020204020204" charset="-122"/>
              <a:ea typeface="微软雅黑" panose="020B0503020204020204" charset="-122"/>
            </a:endParaRPr>
          </a:p>
        </p:txBody>
      </p:sp>
      <p:sp>
        <p:nvSpPr>
          <p:cNvPr id="6" name="文本框 5"/>
          <p:cNvSpPr txBox="1"/>
          <p:nvPr/>
        </p:nvSpPr>
        <p:spPr>
          <a:xfrm>
            <a:off x="8370570" y="4539615"/>
            <a:ext cx="3723640" cy="2286000"/>
          </a:xfrm>
          <a:prstGeom prst="rect">
            <a:avLst/>
          </a:prstGeom>
          <a:noFill/>
        </p:spPr>
        <p:txBody>
          <a:bodyPr wrap="none" rtlCol="0">
            <a:spAutoFit/>
          </a:bodyPr>
          <a:p>
            <a:pPr fontAlgn="auto">
              <a:lnSpc>
                <a:spcPct val="150000"/>
              </a:lnSpc>
            </a:pPr>
            <a:r>
              <a:rPr lang="en-US" altLang="zh-CN" sz="2400" b="1">
                <a:solidFill>
                  <a:srgbClr val="2104FA"/>
                </a:solidFill>
                <a:latin typeface="微软雅黑" panose="020B0503020204020204" charset="-122"/>
                <a:ea typeface="微软雅黑" panose="020B0503020204020204" charset="-122"/>
              </a:rPr>
              <a:t>1</a:t>
            </a:r>
            <a:r>
              <a:rPr lang="zh-CN" altLang="en-US" sz="2400" b="1">
                <a:solidFill>
                  <a:srgbClr val="2104FA"/>
                </a:solidFill>
                <a:latin typeface="微软雅黑" panose="020B0503020204020204" charset="-122"/>
                <a:ea typeface="微软雅黑" panose="020B0503020204020204" charset="-122"/>
              </a:rPr>
              <a:t>）辨析动植物细胞</a:t>
            </a:r>
            <a:endParaRPr lang="zh-CN" altLang="en-US" sz="2400" b="1">
              <a:solidFill>
                <a:srgbClr val="2104FA"/>
              </a:solidFill>
              <a:latin typeface="微软雅黑" panose="020B0503020204020204" charset="-122"/>
              <a:ea typeface="微软雅黑" panose="020B0503020204020204" charset="-122"/>
            </a:endParaRPr>
          </a:p>
          <a:p>
            <a:pPr fontAlgn="auto">
              <a:lnSpc>
                <a:spcPct val="150000"/>
              </a:lnSpc>
            </a:pPr>
            <a:r>
              <a:rPr lang="en-US" altLang="zh-CN" sz="2400" b="1">
                <a:solidFill>
                  <a:srgbClr val="2104FA"/>
                </a:solidFill>
                <a:latin typeface="微软雅黑" panose="020B0503020204020204" charset="-122"/>
                <a:ea typeface="微软雅黑" panose="020B0503020204020204" charset="-122"/>
              </a:rPr>
              <a:t>2</a:t>
            </a:r>
            <a:r>
              <a:rPr lang="zh-CN" altLang="en-US" sz="2400" b="1">
                <a:solidFill>
                  <a:srgbClr val="2104FA"/>
                </a:solidFill>
                <a:latin typeface="微软雅黑" panose="020B0503020204020204" charset="-122"/>
                <a:ea typeface="微软雅黑" panose="020B0503020204020204" charset="-122"/>
              </a:rPr>
              <a:t>）辨认各种细胞器</a:t>
            </a:r>
            <a:endParaRPr lang="zh-CN" altLang="en-US" sz="2400" b="1">
              <a:solidFill>
                <a:srgbClr val="2104FA"/>
              </a:solidFill>
              <a:latin typeface="微软雅黑" panose="020B0503020204020204" charset="-122"/>
              <a:ea typeface="微软雅黑" panose="020B0503020204020204" charset="-122"/>
            </a:endParaRPr>
          </a:p>
          <a:p>
            <a:pPr fontAlgn="auto">
              <a:lnSpc>
                <a:spcPct val="150000"/>
              </a:lnSpc>
            </a:pPr>
            <a:r>
              <a:rPr lang="en-US" altLang="zh-CN" sz="2400" b="1">
                <a:solidFill>
                  <a:srgbClr val="2104FA"/>
                </a:solidFill>
                <a:latin typeface="微软雅黑" panose="020B0503020204020204" charset="-122"/>
                <a:ea typeface="微软雅黑" panose="020B0503020204020204" charset="-122"/>
              </a:rPr>
              <a:t>3</a:t>
            </a:r>
            <a:r>
              <a:rPr lang="zh-CN" altLang="en-US" sz="2400" b="1">
                <a:solidFill>
                  <a:srgbClr val="2104FA"/>
                </a:solidFill>
                <a:latin typeface="微软雅黑" panose="020B0503020204020204" charset="-122"/>
                <a:ea typeface="微软雅黑" panose="020B0503020204020204" charset="-122"/>
              </a:rPr>
              <a:t>）识记各种细胞器的功能</a:t>
            </a:r>
            <a:endParaRPr lang="zh-CN" altLang="en-US" sz="2400" b="1">
              <a:solidFill>
                <a:srgbClr val="2104FA"/>
              </a:solidFill>
              <a:latin typeface="微软雅黑" panose="020B0503020204020204" charset="-122"/>
              <a:ea typeface="微软雅黑" panose="020B0503020204020204" charset="-122"/>
            </a:endParaRPr>
          </a:p>
          <a:p>
            <a:pPr fontAlgn="auto">
              <a:lnSpc>
                <a:spcPct val="150000"/>
              </a:lnSpc>
            </a:pPr>
            <a:r>
              <a:rPr lang="zh-CN" altLang="en-US" sz="2400" b="1">
                <a:solidFill>
                  <a:srgbClr val="FF0000"/>
                </a:solidFill>
                <a:latin typeface="微软雅黑" panose="020B0503020204020204" charset="-122"/>
                <a:ea typeface="微软雅黑" panose="020B0503020204020204" charset="-122"/>
              </a:rPr>
              <a:t>（结构与功能相适应）</a:t>
            </a:r>
            <a:endParaRPr lang="zh-CN" altLang="en-US" sz="2400" b="1">
              <a:solidFill>
                <a:srgbClr val="FF0000"/>
              </a:solidFill>
              <a:latin typeface="微软雅黑" panose="020B0503020204020204" charset="-122"/>
              <a:ea typeface="微软雅黑" panose="020B0503020204020204" charset="-122"/>
            </a:endParaRPr>
          </a:p>
        </p:txBody>
      </p:sp>
      <p:sp>
        <p:nvSpPr>
          <p:cNvPr id="3" name="文本框 2"/>
          <p:cNvSpPr txBox="1"/>
          <p:nvPr/>
        </p:nvSpPr>
        <p:spPr>
          <a:xfrm>
            <a:off x="7802245" y="1756410"/>
            <a:ext cx="1704340" cy="417830"/>
          </a:xfrm>
          <a:prstGeom prst="rect">
            <a:avLst/>
          </a:prstGeom>
          <a:solidFill>
            <a:srgbClr val="FFFF00"/>
          </a:solidFill>
        </p:spPr>
        <p:txBody>
          <a:bodyPr wrap="square" rtlCol="0">
            <a:spAutoFit/>
          </a:bodyPr>
          <a:p>
            <a:r>
              <a:rPr lang="en-US" altLang="zh-CN" sz="2000" b="1">
                <a:solidFill>
                  <a:srgbClr val="2104FA"/>
                </a:solidFill>
                <a:latin typeface="微软雅黑" panose="020B0503020204020204" charset="-122"/>
                <a:ea typeface="微软雅黑" panose="020B0503020204020204" charset="-122"/>
              </a:rPr>
              <a:t>[</a:t>
            </a:r>
            <a:r>
              <a:rPr lang="en-US" altLang="zh-CN" sz="2000" b="1">
                <a:solidFill>
                  <a:srgbClr val="2104FA"/>
                </a:solidFill>
                <a:latin typeface="微软雅黑" panose="020B0503020204020204" charset="-122"/>
                <a:ea typeface="微软雅黑" panose="020B0503020204020204" charset="-122"/>
                <a:sym typeface="+mn-ea"/>
              </a:rPr>
              <a:t>3]</a:t>
            </a:r>
            <a:r>
              <a:rPr lang="zh-CN" altLang="en-US" sz="2000" b="1">
                <a:solidFill>
                  <a:srgbClr val="2104FA"/>
                </a:solidFill>
                <a:latin typeface="微软雅黑" panose="020B0503020204020204" charset="-122"/>
                <a:ea typeface="微软雅黑" panose="020B0503020204020204" charset="-122"/>
              </a:rPr>
              <a:t>高尔基体：</a:t>
            </a:r>
            <a:endParaRPr lang="zh-CN" altLang="en-US" sz="2000" b="1">
              <a:solidFill>
                <a:srgbClr val="2104FA"/>
              </a:solidFill>
              <a:latin typeface="微软雅黑" panose="020B0503020204020204" charset="-122"/>
              <a:ea typeface="微软雅黑" panose="020B0503020204020204" charset="-122"/>
            </a:endParaRPr>
          </a:p>
        </p:txBody>
      </p:sp>
      <p:sp>
        <p:nvSpPr>
          <p:cNvPr id="7" name="文本框 6"/>
          <p:cNvSpPr txBox="1"/>
          <p:nvPr/>
        </p:nvSpPr>
        <p:spPr>
          <a:xfrm>
            <a:off x="974090" y="5252720"/>
            <a:ext cx="3961130" cy="483235"/>
          </a:xfrm>
          <a:prstGeom prst="rect">
            <a:avLst/>
          </a:prstGeom>
          <a:solidFill>
            <a:srgbClr val="FFFF00"/>
          </a:solidFill>
        </p:spPr>
        <p:txBody>
          <a:bodyPr wrap="none" rtlCol="0">
            <a:spAutoFit/>
          </a:bodyPr>
          <a:p>
            <a:r>
              <a:rPr lang="en-US" altLang="zh-CN" sz="2400" b="1">
                <a:solidFill>
                  <a:srgbClr val="2104FA"/>
                </a:solidFill>
                <a:latin typeface="微软雅黑" panose="020B0503020204020204" charset="-122"/>
                <a:ea typeface="微软雅黑" panose="020B0503020204020204" charset="-122"/>
              </a:rPr>
              <a:t>[4]</a:t>
            </a:r>
            <a:r>
              <a:rPr lang="zh-CN" altLang="en-US" sz="2400" b="1">
                <a:solidFill>
                  <a:srgbClr val="2104FA"/>
                </a:solidFill>
                <a:latin typeface="微软雅黑" panose="020B0503020204020204" charset="-122"/>
                <a:ea typeface="微软雅黑" panose="020B0503020204020204" charset="-122"/>
              </a:rPr>
              <a:t>叶绿体：光合作用的场所</a:t>
            </a:r>
            <a:endParaRPr lang="zh-CN" altLang="en-US" sz="2400" b="1">
              <a:solidFill>
                <a:srgbClr val="2104FA"/>
              </a:solidFill>
              <a:latin typeface="微软雅黑" panose="020B0503020204020204" charset="-122"/>
              <a:ea typeface="微软雅黑" panose="020B0503020204020204" charset="-122"/>
            </a:endParaRPr>
          </a:p>
        </p:txBody>
      </p:sp>
      <p:sp>
        <p:nvSpPr>
          <p:cNvPr id="8" name="文本框 7"/>
          <p:cNvSpPr txBox="1"/>
          <p:nvPr/>
        </p:nvSpPr>
        <p:spPr>
          <a:xfrm>
            <a:off x="8047990" y="3721735"/>
            <a:ext cx="1459230" cy="396240"/>
          </a:xfrm>
          <a:prstGeom prst="rect">
            <a:avLst/>
          </a:prstGeom>
          <a:solidFill>
            <a:srgbClr val="FFFF00"/>
          </a:solidFill>
        </p:spPr>
        <p:txBody>
          <a:bodyPr wrap="none" rtlCol="0">
            <a:spAutoFit/>
          </a:bodyPr>
          <a:p>
            <a:r>
              <a:rPr lang="zh-CN" altLang="en-US" sz="2000" b="1">
                <a:latin typeface="黑体" panose="02010609060101010101" charset="-122"/>
                <a:ea typeface="黑体" panose="02010609060101010101" charset="-122"/>
              </a:rPr>
              <a:t>光面内质网</a:t>
            </a:r>
            <a:endParaRPr lang="zh-CN" altLang="en-US" sz="2000" b="1">
              <a:latin typeface="黑体" panose="02010609060101010101" charset="-122"/>
              <a:ea typeface="黑体" panose="02010609060101010101" charset="-122"/>
            </a:endParaRPr>
          </a:p>
        </p:txBody>
      </p:sp>
      <p:sp>
        <p:nvSpPr>
          <p:cNvPr id="10" name="文本框 9"/>
          <p:cNvSpPr txBox="1"/>
          <p:nvPr/>
        </p:nvSpPr>
        <p:spPr>
          <a:xfrm>
            <a:off x="5708650" y="113665"/>
            <a:ext cx="1499235" cy="365760"/>
          </a:xfrm>
          <a:prstGeom prst="rect">
            <a:avLst/>
          </a:prstGeom>
          <a:solidFill>
            <a:srgbClr val="FFFF00"/>
          </a:solidFill>
        </p:spPr>
        <p:txBody>
          <a:bodyPr wrap="square" rtlCol="0">
            <a:spAutoFit/>
          </a:bodyPr>
          <a:p>
            <a:r>
              <a:rPr lang="zh-CN" altLang="en-US" b="1">
                <a:solidFill>
                  <a:srgbClr val="2104FA"/>
                </a:solidFill>
                <a:latin typeface="黑体" panose="02010609060101010101" charset="-122"/>
                <a:ea typeface="黑体" panose="02010609060101010101" charset="-122"/>
              </a:rPr>
              <a:t>粗面内质网</a:t>
            </a:r>
            <a:endParaRPr lang="zh-CN" altLang="en-US" b="1">
              <a:solidFill>
                <a:srgbClr val="2104FA"/>
              </a:solidFill>
              <a:latin typeface="黑体" panose="02010609060101010101" charset="-122"/>
              <a:ea typeface="黑体" panose="02010609060101010101" charset="-122"/>
            </a:endParaRPr>
          </a:p>
        </p:txBody>
      </p:sp>
      <p:sp>
        <p:nvSpPr>
          <p:cNvPr id="11" name="文本框 10"/>
          <p:cNvSpPr txBox="1"/>
          <p:nvPr/>
        </p:nvSpPr>
        <p:spPr>
          <a:xfrm>
            <a:off x="81915" y="624840"/>
            <a:ext cx="3902710" cy="640080"/>
          </a:xfrm>
          <a:prstGeom prst="rect">
            <a:avLst/>
          </a:prstGeom>
          <a:solidFill>
            <a:srgbClr val="FFFF00"/>
          </a:solidFill>
        </p:spPr>
        <p:txBody>
          <a:bodyPr wrap="square" rtlCol="0" anchor="t">
            <a:spAutoFit/>
          </a:bodyPr>
          <a:p>
            <a:r>
              <a:rPr lang="en-US" altLang="zh-CN" b="1">
                <a:latin typeface="黑体" panose="02010609060101010101" charset="-122"/>
                <a:ea typeface="黑体" panose="02010609060101010101" charset="-122"/>
                <a:sym typeface="+mn-ea"/>
              </a:rPr>
              <a:t>[13]</a:t>
            </a:r>
            <a:r>
              <a:rPr lang="zh-CN" altLang="en-US" b="1">
                <a:latin typeface="黑体" panose="02010609060101010101" charset="-122"/>
                <a:ea typeface="黑体" panose="02010609060101010101" charset="-122"/>
                <a:sym typeface="+mn-ea"/>
              </a:rPr>
              <a:t>中心体：分布在动物和低等植物细胞中，与</a:t>
            </a:r>
            <a:r>
              <a:rPr lang="zh-CN" altLang="en-US" b="1">
                <a:solidFill>
                  <a:srgbClr val="FF0000"/>
                </a:solidFill>
                <a:latin typeface="黑体" panose="02010609060101010101" charset="-122"/>
                <a:ea typeface="黑体" panose="02010609060101010101" charset="-122"/>
                <a:sym typeface="+mn-ea"/>
              </a:rPr>
              <a:t>纺锤体的形成</a:t>
            </a:r>
            <a:r>
              <a:rPr lang="zh-CN" altLang="en-US" b="1">
                <a:latin typeface="黑体" panose="02010609060101010101" charset="-122"/>
                <a:ea typeface="黑体" panose="02010609060101010101" charset="-122"/>
                <a:sym typeface="+mn-ea"/>
              </a:rPr>
              <a:t>有关</a:t>
            </a:r>
            <a:endParaRPr lang="zh-CN" altLang="en-US"/>
          </a:p>
        </p:txBody>
      </p:sp>
      <p:sp>
        <p:nvSpPr>
          <p:cNvPr id="12" name="左大括号 11"/>
          <p:cNvSpPr/>
          <p:nvPr/>
        </p:nvSpPr>
        <p:spPr>
          <a:xfrm>
            <a:off x="882650" y="5491480"/>
            <a:ext cx="75565" cy="932815"/>
          </a:xfrm>
          <a:prstGeom prst="leftBrace">
            <a:avLst/>
          </a:prstGeom>
        </p:spPr>
        <p:style>
          <a:lnRef idx="3">
            <a:schemeClr val="dk1"/>
          </a:lnRef>
          <a:fillRef idx="0">
            <a:schemeClr val="dk1"/>
          </a:fillRef>
          <a:effectRef idx="2">
            <a:schemeClr val="dk1"/>
          </a:effectRef>
          <a:fontRef idx="minor">
            <a:schemeClr val="tx1"/>
          </a:fontRef>
        </p:style>
        <p:txBody>
          <a:bodyPr rtlCol="0" anchor="ctr"/>
          <a:p>
            <a:pPr algn="ctr"/>
            <a:endParaRPr lang="zh-CN" altLang="en-US"/>
          </a:p>
        </p:txBody>
      </p:sp>
      <p:sp>
        <p:nvSpPr>
          <p:cNvPr id="13" name="文本框 12"/>
          <p:cNvSpPr txBox="1"/>
          <p:nvPr/>
        </p:nvSpPr>
        <p:spPr>
          <a:xfrm>
            <a:off x="81915" y="5570855"/>
            <a:ext cx="642620" cy="640080"/>
          </a:xfrm>
          <a:prstGeom prst="rect">
            <a:avLst/>
          </a:prstGeom>
          <a:noFill/>
        </p:spPr>
        <p:txBody>
          <a:bodyPr wrap="none" rtlCol="0">
            <a:spAutoFit/>
          </a:bodyPr>
          <a:p>
            <a:r>
              <a:rPr lang="zh-CN" altLang="en-US" b="1">
                <a:solidFill>
                  <a:srgbClr val="2104FA"/>
                </a:solidFill>
                <a:latin typeface="黑体" panose="02010609060101010101" charset="-122"/>
                <a:ea typeface="黑体" panose="02010609060101010101" charset="-122"/>
              </a:rPr>
              <a:t>能量</a:t>
            </a:r>
            <a:endParaRPr lang="zh-CN" altLang="en-US" b="1">
              <a:solidFill>
                <a:srgbClr val="2104FA"/>
              </a:solidFill>
              <a:latin typeface="黑体" panose="02010609060101010101" charset="-122"/>
              <a:ea typeface="黑体" panose="02010609060101010101" charset="-122"/>
            </a:endParaRPr>
          </a:p>
          <a:p>
            <a:r>
              <a:rPr lang="zh-CN" altLang="en-US" b="1">
                <a:solidFill>
                  <a:srgbClr val="2104FA"/>
                </a:solidFill>
                <a:latin typeface="黑体" panose="02010609060101010101" charset="-122"/>
                <a:ea typeface="黑体" panose="02010609060101010101" charset="-122"/>
              </a:rPr>
              <a:t>转换</a:t>
            </a:r>
            <a:endParaRPr lang="zh-CN" altLang="en-US" b="1">
              <a:solidFill>
                <a:srgbClr val="2104FA"/>
              </a:solidFill>
              <a:latin typeface="黑体" panose="02010609060101010101" charset="-122"/>
              <a:ea typeface="黑体" panose="02010609060101010101" charset="-122"/>
            </a:endParaRPr>
          </a:p>
        </p:txBody>
      </p:sp>
      <p:cxnSp>
        <p:nvCxnSpPr>
          <p:cNvPr id="14" name="直接连接符 13"/>
          <p:cNvCxnSpPr>
            <a:stCxn id="10" idx="2"/>
          </p:cNvCxnSpPr>
          <p:nvPr/>
        </p:nvCxnSpPr>
        <p:spPr>
          <a:xfrm flipH="1">
            <a:off x="5997575" y="479425"/>
            <a:ext cx="461010" cy="390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a:stCxn id="8" idx="1"/>
          </p:cNvCxnSpPr>
          <p:nvPr/>
        </p:nvCxnSpPr>
        <p:spPr>
          <a:xfrm flipH="1">
            <a:off x="6949440" y="3919855"/>
            <a:ext cx="1098550" cy="635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1056005" y="6115685"/>
            <a:ext cx="4931410" cy="457200"/>
          </a:xfrm>
          <a:prstGeom prst="rect">
            <a:avLst/>
          </a:prstGeom>
          <a:solidFill>
            <a:srgbClr val="FFFF00"/>
          </a:solidFill>
        </p:spPr>
        <p:txBody>
          <a:bodyPr wrap="none" rtlCol="0">
            <a:spAutoFit/>
          </a:bodyPr>
          <a:p>
            <a:r>
              <a:rPr lang="en-US" altLang="zh-CN"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[11][9]</a:t>
            </a:r>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线粒体：有氧呼吸主要场所</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7" name="文本框 16"/>
          <p:cNvSpPr txBox="1"/>
          <p:nvPr/>
        </p:nvSpPr>
        <p:spPr>
          <a:xfrm>
            <a:off x="7936865" y="141605"/>
            <a:ext cx="4161790" cy="1198880"/>
          </a:xfrm>
          <a:prstGeom prst="rect">
            <a:avLst/>
          </a:prstGeom>
          <a:noFill/>
        </p:spPr>
        <p:txBody>
          <a:bodyPr wrap="none" rtlCol="0">
            <a:spAutoFit/>
          </a:bodyPr>
          <a:p>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cs typeface="微软雅黑" panose="020B0503020204020204" charset="-122"/>
              </a:rPr>
              <a:t>▲</a:t>
            </a:r>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主要依据</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细胞壁、大液泡、</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叶绿体</a:t>
            </a:r>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、中心体区分动物和</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高等植物细胞</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7802245" y="2354580"/>
            <a:ext cx="4169410" cy="822960"/>
          </a:xfrm>
          <a:prstGeom prst="rect">
            <a:avLst/>
          </a:prstGeom>
          <a:noFill/>
        </p:spPr>
        <p:txBody>
          <a:bodyPr wrap="none" rtlCol="0">
            <a:spAutoFit/>
          </a:bodyPr>
          <a:p>
            <a:r>
              <a:rPr lang="en-US" altLang="zh-CN"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[14]</a:t>
            </a:r>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大液泡：</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色素</a:t>
            </a:r>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、蛋白质等</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rPr>
              <a:t>            调节细胞内环境</a:t>
            </a:r>
            <a:endParaRPr lang="zh-CN" altLang="en-US" sz="2400" b="1">
              <a:solidFill>
                <a:srgbClr val="2104FA"/>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8" name="文本框 17"/>
          <p:cNvSpPr txBox="1"/>
          <p:nvPr/>
        </p:nvSpPr>
        <p:spPr>
          <a:xfrm>
            <a:off x="6058535" y="5467350"/>
            <a:ext cx="2204720" cy="829945"/>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大蓝</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P19 </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必备知识</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linds(horizont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linds(horizontal)">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blinds(horizontal)">
                                      <p:cBhvr>
                                        <p:cTn id="55" dur="500"/>
                                        <p:tgtEl>
                                          <p:spTgt spid="2"/>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linds(horizontal)">
                                      <p:cBhvr>
                                        <p:cTn id="6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bldLvl="0" animBg="1"/>
      <p:bldP spid="8" grpId="0" bldLvl="0" animBg="1"/>
      <p:bldP spid="7" grpId="0" bldLvl="0" animBg="1"/>
      <p:bldP spid="10" grpId="0" bldLvl="0" animBg="1"/>
      <p:bldP spid="11" grpId="0" bldLvl="0" animBg="1"/>
      <p:bldP spid="12" grpId="0" bldLvl="0" animBg="1"/>
      <p:bldP spid="13" grpId="0"/>
      <p:bldP spid="16" grpId="0" bldLvl="0" animBg="1"/>
      <p:bldP spid="17" grpId="0"/>
      <p:bldP spid="2" grpId="0"/>
      <p:bldP spid="1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584835" y="484505"/>
            <a:ext cx="10666730" cy="4572000"/>
          </a:xfrm>
          <a:prstGeom prst="rect">
            <a:avLst/>
          </a:prstGeom>
          <a:noFill/>
          <a:ln w="9525">
            <a:noFill/>
          </a:ln>
        </p:spPr>
        <p:txBody>
          <a:bodyPr wrap="square">
            <a:spAutoFit/>
          </a:bodyPr>
          <a:p>
            <a:pPr marL="0" indent="0" algn="l" fontAlgn="auto">
              <a:lnSpc>
                <a:spcPct val="150000"/>
              </a:lnSpc>
            </a:pP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2021</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浙江</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1</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月</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6</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a:t>
            </a: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在进行“观察叶绿体”的活动中，先将黑藻放在光照、温度等适宜条件下预处理培养，然后进行观察。下列叙述正确的是</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A.</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制作临时装片时，实验材料不需要染色</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B.</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黑藻是一种单细胞藻类，制作临时装片时不需切片</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C.</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预处理可减少黑藻细胞中叶绿体的数量，便于观察</a:t>
            </a:r>
            <a:endPar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endParaRPr>
          </a:p>
          <a:p>
            <a:pPr marL="0" indent="0" algn="l" fontAlgn="auto">
              <a:lnSpc>
                <a:spcPct val="150000"/>
              </a:lnSpc>
            </a:pPr>
            <a:r>
              <a:rPr lang="en-US" altLang="zh-CN" sz="2800" b="1" u="none">
                <a:effectLst>
                  <a:outerShdw blurRad="38100" dist="38100" dir="2700000" algn="tl">
                    <a:srgbClr val="000000">
                      <a:alpha val="43137"/>
                    </a:srgbClr>
                  </a:outerShdw>
                </a:effectLst>
                <a:latin typeface="黑体" panose="02010609060101010101" charset="-122"/>
                <a:ea typeface="黑体" panose="02010609060101010101" charset="-122"/>
                <a:cs typeface="Times New Roman" panose="02020603050405020304" pitchFamily="18" charset="0"/>
              </a:rPr>
              <a:t>D.</a:t>
            </a:r>
            <a:r>
              <a:rPr lang="zh-CN" altLang="en-US" sz="2800" b="1" u="none">
                <a:effectLst>
                  <a:outerShdw blurRad="38100" dist="38100" dir="2700000" algn="tl">
                    <a:srgbClr val="000000">
                      <a:alpha val="43137"/>
                    </a:srgbClr>
                  </a:outerShdw>
                </a:effectLst>
                <a:latin typeface="黑体" panose="02010609060101010101" charset="-122"/>
                <a:ea typeface="黑体" panose="02010609060101010101" charset="-122"/>
                <a:cs typeface="宋体" panose="02010600030101010101" pitchFamily="2" charset="-122"/>
              </a:rPr>
              <a:t>在高倍镜下可观察到叶绿体中的基粒由类囊体堆叠而成</a:t>
            </a:r>
            <a:endParaRPr lang="zh-CN" altLang="en-US" sz="28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8778240" y="2065020"/>
            <a:ext cx="362585" cy="518160"/>
          </a:xfrm>
          <a:prstGeom prst="rect">
            <a:avLst/>
          </a:prstGeom>
          <a:noFill/>
        </p:spPr>
        <p:txBody>
          <a:bodyPr wrap="none" rtlCol="0">
            <a:spAutoFit/>
          </a:bodyPr>
          <a:p>
            <a:r>
              <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A</a:t>
            </a:r>
            <a:endParaRPr lang="en-US" altLang="zh-CN"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p:nvPr/>
        </p:nvPicPr>
        <p:blipFill>
          <a:blip r:embed="rId1"/>
          <a:srcRect l="5414" t="5284" r="15951" b="1778"/>
          <a:stretch>
            <a:fillRect/>
          </a:stretch>
        </p:blipFill>
        <p:spPr>
          <a:xfrm>
            <a:off x="1543050" y="304165"/>
            <a:ext cx="3653790" cy="3228340"/>
          </a:xfrm>
          <a:prstGeom prst="rect">
            <a:avLst/>
          </a:prstGeom>
        </p:spPr>
      </p:pic>
      <p:pic>
        <p:nvPicPr>
          <p:cNvPr id="5" name="图片 4"/>
          <p:cNvPicPr/>
          <p:nvPr/>
        </p:nvPicPr>
        <p:blipFill>
          <a:blip r:embed="rId2"/>
          <a:srcRect r="56856"/>
          <a:stretch>
            <a:fillRect/>
          </a:stretch>
        </p:blipFill>
        <p:spPr>
          <a:xfrm>
            <a:off x="6832600" y="304165"/>
            <a:ext cx="3415665" cy="3228340"/>
          </a:xfrm>
          <a:prstGeom prst="rect">
            <a:avLst/>
          </a:prstGeom>
        </p:spPr>
      </p:pic>
      <p:cxnSp>
        <p:nvCxnSpPr>
          <p:cNvPr id="6" name="直接连接符 5"/>
          <p:cNvCxnSpPr/>
          <p:nvPr/>
        </p:nvCxnSpPr>
        <p:spPr>
          <a:xfrm flipH="1" flipV="1">
            <a:off x="1477645" y="979170"/>
            <a:ext cx="1869440" cy="18415"/>
          </a:xfrm>
          <a:prstGeom prst="line">
            <a:avLst/>
          </a:prstGeom>
          <a:ln w="41275" cmpd="sng">
            <a:solidFill>
              <a:srgbClr val="401BC0"/>
            </a:solidFill>
            <a:prstDash val="solid"/>
          </a:ln>
        </p:spPr>
        <p:style>
          <a:lnRef idx="2">
            <a:schemeClr val="accent1"/>
          </a:lnRef>
          <a:fillRef idx="0">
            <a:srgbClr val="FFFFFF"/>
          </a:fillRef>
          <a:effectRef idx="0">
            <a:srgbClr val="FFFFFF"/>
          </a:effectRef>
          <a:fontRef idx="minor">
            <a:schemeClr val="tx1"/>
          </a:fontRef>
        </p:style>
      </p:cxnSp>
      <p:sp>
        <p:nvSpPr>
          <p:cNvPr id="7" name="文本框 6"/>
          <p:cNvSpPr txBox="1"/>
          <p:nvPr/>
        </p:nvSpPr>
        <p:spPr>
          <a:xfrm>
            <a:off x="10348595" y="76835"/>
            <a:ext cx="94996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外膜</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8" name="直接连接符 7"/>
          <p:cNvCxnSpPr/>
          <p:nvPr/>
        </p:nvCxnSpPr>
        <p:spPr>
          <a:xfrm flipH="1" flipV="1">
            <a:off x="869950" y="1314450"/>
            <a:ext cx="1869440" cy="18415"/>
          </a:xfrm>
          <a:prstGeom prst="line">
            <a:avLst/>
          </a:prstGeom>
          <a:ln w="41275" cmpd="sng">
            <a:solidFill>
              <a:srgbClr val="401BC0"/>
            </a:solidFill>
            <a:prstDash val="solid"/>
          </a:ln>
        </p:spPr>
        <p:style>
          <a:lnRef idx="2">
            <a:schemeClr val="accent1"/>
          </a:lnRef>
          <a:fillRef idx="0">
            <a:srgbClr val="FFFFFF"/>
          </a:fillRef>
          <a:effectRef idx="0">
            <a:srgbClr val="FFFFFF"/>
          </a:effectRef>
          <a:fontRef idx="minor">
            <a:schemeClr val="tx1"/>
          </a:fontRef>
        </p:style>
      </p:cxnSp>
      <p:sp>
        <p:nvSpPr>
          <p:cNvPr id="9" name="文本框 8"/>
          <p:cNvSpPr txBox="1"/>
          <p:nvPr/>
        </p:nvSpPr>
        <p:spPr>
          <a:xfrm>
            <a:off x="0" y="997585"/>
            <a:ext cx="94996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内膜</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0" name="直接连接符 9"/>
          <p:cNvCxnSpPr/>
          <p:nvPr/>
        </p:nvCxnSpPr>
        <p:spPr>
          <a:xfrm flipH="1" flipV="1">
            <a:off x="938530" y="1772920"/>
            <a:ext cx="1744980" cy="21590"/>
          </a:xfrm>
          <a:prstGeom prst="line">
            <a:avLst/>
          </a:prstGeom>
          <a:ln w="41275" cmpd="sng">
            <a:solidFill>
              <a:srgbClr val="401BC0"/>
            </a:solidFill>
            <a:prstDash val="solid"/>
          </a:ln>
        </p:spPr>
        <p:style>
          <a:lnRef idx="2">
            <a:schemeClr val="accent1"/>
          </a:lnRef>
          <a:fillRef idx="0">
            <a:srgbClr val="FFFFFF"/>
          </a:fillRef>
          <a:effectRef idx="0">
            <a:srgbClr val="FFFFFF"/>
          </a:effectRef>
          <a:fontRef idx="minor">
            <a:schemeClr val="tx1"/>
          </a:fontRef>
        </p:style>
      </p:cxnSp>
      <p:sp>
        <p:nvSpPr>
          <p:cNvPr id="11" name="文本框 10"/>
          <p:cNvSpPr txBox="1"/>
          <p:nvPr/>
        </p:nvSpPr>
        <p:spPr>
          <a:xfrm>
            <a:off x="111760" y="1457960"/>
            <a:ext cx="893445" cy="82994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核糖体</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3" name="文本框 12"/>
          <p:cNvSpPr txBox="1"/>
          <p:nvPr/>
        </p:nvSpPr>
        <p:spPr>
          <a:xfrm>
            <a:off x="431800" y="537210"/>
            <a:ext cx="94996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外膜</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4" name="文本框 13"/>
          <p:cNvSpPr txBox="1"/>
          <p:nvPr/>
        </p:nvSpPr>
        <p:spPr>
          <a:xfrm>
            <a:off x="10348595" y="518795"/>
            <a:ext cx="94996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内膜</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5" name="文本框 14"/>
          <p:cNvSpPr txBox="1"/>
          <p:nvPr/>
        </p:nvSpPr>
        <p:spPr>
          <a:xfrm>
            <a:off x="10377805" y="1009015"/>
            <a:ext cx="406400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基粒</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6" name="文本框 15"/>
          <p:cNvSpPr txBox="1"/>
          <p:nvPr/>
        </p:nvSpPr>
        <p:spPr>
          <a:xfrm>
            <a:off x="10413365" y="2163445"/>
            <a:ext cx="406400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基质</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7" name="直接连接符 16"/>
          <p:cNvCxnSpPr>
            <a:stCxn id="3" idx="3"/>
          </p:cNvCxnSpPr>
          <p:nvPr/>
        </p:nvCxnSpPr>
        <p:spPr>
          <a:xfrm flipH="1" flipV="1">
            <a:off x="3241040" y="1909445"/>
            <a:ext cx="1955800" cy="8890"/>
          </a:xfrm>
          <a:prstGeom prst="line">
            <a:avLst/>
          </a:prstGeom>
          <a:ln w="41275" cmpd="sng">
            <a:solidFill>
              <a:srgbClr val="401BC0"/>
            </a:solidFill>
            <a:prstDash val="solid"/>
          </a:ln>
        </p:spPr>
        <p:style>
          <a:lnRef idx="2">
            <a:schemeClr val="accent1"/>
          </a:lnRef>
          <a:fillRef idx="0">
            <a:srgbClr val="FFFFFF"/>
          </a:fillRef>
          <a:effectRef idx="0">
            <a:srgbClr val="FFFFFF"/>
          </a:effectRef>
          <a:fontRef idx="minor">
            <a:schemeClr val="tx1"/>
          </a:fontRef>
        </p:style>
      </p:cxnSp>
      <p:sp>
        <p:nvSpPr>
          <p:cNvPr id="18" name="文本框 17"/>
          <p:cNvSpPr txBox="1"/>
          <p:nvPr/>
        </p:nvSpPr>
        <p:spPr>
          <a:xfrm>
            <a:off x="5196840" y="1703070"/>
            <a:ext cx="1125855"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基质</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9" name="文本框 18"/>
          <p:cNvSpPr txBox="1"/>
          <p:nvPr/>
        </p:nvSpPr>
        <p:spPr>
          <a:xfrm>
            <a:off x="5584190" y="3434715"/>
            <a:ext cx="985520" cy="829945"/>
          </a:xfrm>
          <a:prstGeom prst="rect">
            <a:avLst/>
          </a:prstGeom>
          <a:noFill/>
          <a:ln w="34925">
            <a:solidFill>
              <a:srgbClr val="401BC0"/>
            </a:solidFill>
          </a:ln>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化学组成</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0" name="左箭头 19"/>
          <p:cNvSpPr/>
          <p:nvPr/>
        </p:nvSpPr>
        <p:spPr>
          <a:xfrm>
            <a:off x="4900930" y="3808095"/>
            <a:ext cx="650875" cy="75565"/>
          </a:xfrm>
          <a:prstGeom prst="lef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右箭头 20"/>
          <p:cNvSpPr/>
          <p:nvPr/>
        </p:nvSpPr>
        <p:spPr>
          <a:xfrm>
            <a:off x="6668135" y="3808095"/>
            <a:ext cx="632460" cy="7556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2" name="文本框 21"/>
          <p:cNvSpPr txBox="1"/>
          <p:nvPr/>
        </p:nvSpPr>
        <p:spPr>
          <a:xfrm>
            <a:off x="111760" y="3538220"/>
            <a:ext cx="4928235"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蛋白质、磷脂、</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DNA</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RNA</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、核糖体</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23" name="文本框 22"/>
          <p:cNvSpPr txBox="1"/>
          <p:nvPr/>
        </p:nvSpPr>
        <p:spPr>
          <a:xfrm>
            <a:off x="7399020" y="3434715"/>
            <a:ext cx="4064000" cy="82994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蛋白质、磷脂、</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DNA</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RNA</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、光合色素、核糖体</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25" name="文本框 24"/>
          <p:cNvSpPr txBox="1"/>
          <p:nvPr/>
        </p:nvSpPr>
        <p:spPr>
          <a:xfrm>
            <a:off x="5553075" y="4373880"/>
            <a:ext cx="985520" cy="829945"/>
          </a:xfrm>
          <a:prstGeom prst="rect">
            <a:avLst/>
          </a:prstGeom>
          <a:noFill/>
          <a:ln w="34925">
            <a:solidFill>
              <a:srgbClr val="401BC0"/>
            </a:solidFill>
          </a:ln>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酶分部</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6" name="左箭头 25"/>
          <p:cNvSpPr/>
          <p:nvPr/>
        </p:nvSpPr>
        <p:spPr>
          <a:xfrm>
            <a:off x="4909820" y="4791710"/>
            <a:ext cx="650875" cy="75565"/>
          </a:xfrm>
          <a:prstGeom prst="lef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右箭头 26"/>
          <p:cNvSpPr/>
          <p:nvPr/>
        </p:nvSpPr>
        <p:spPr>
          <a:xfrm>
            <a:off x="6617335" y="4791710"/>
            <a:ext cx="632460" cy="7556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9" name="文本框 28"/>
          <p:cNvSpPr txBox="1"/>
          <p:nvPr/>
        </p:nvSpPr>
        <p:spPr>
          <a:xfrm>
            <a:off x="1088390" y="4537710"/>
            <a:ext cx="389255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线粒体内膜、线粒体基质</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0" name="文本框 29"/>
          <p:cNvSpPr txBox="1"/>
          <p:nvPr/>
        </p:nvSpPr>
        <p:spPr>
          <a:xfrm>
            <a:off x="7328535" y="4504055"/>
            <a:ext cx="389255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类囊体膜、叶绿体基质</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1" name="文本框 30"/>
          <p:cNvSpPr txBox="1"/>
          <p:nvPr/>
        </p:nvSpPr>
        <p:spPr>
          <a:xfrm>
            <a:off x="5631815" y="5368290"/>
            <a:ext cx="985520" cy="460375"/>
          </a:xfrm>
          <a:prstGeom prst="rect">
            <a:avLst/>
          </a:prstGeom>
          <a:noFill/>
          <a:ln w="34925">
            <a:solidFill>
              <a:srgbClr val="401BC0"/>
            </a:solidFill>
          </a:ln>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功能</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2" name="左箭头 31"/>
          <p:cNvSpPr/>
          <p:nvPr/>
        </p:nvSpPr>
        <p:spPr>
          <a:xfrm>
            <a:off x="4900295" y="5537200"/>
            <a:ext cx="650875" cy="75565"/>
          </a:xfrm>
          <a:prstGeom prst="lef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3" name="右箭头 32"/>
          <p:cNvSpPr/>
          <p:nvPr/>
        </p:nvSpPr>
        <p:spPr>
          <a:xfrm>
            <a:off x="6651625" y="5560695"/>
            <a:ext cx="632460" cy="7556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4" name="文本框 33"/>
          <p:cNvSpPr txBox="1"/>
          <p:nvPr/>
        </p:nvSpPr>
        <p:spPr>
          <a:xfrm>
            <a:off x="535940" y="5248910"/>
            <a:ext cx="4284345"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完成有氧呼吸第二、第三阶段</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5" name="文本框 34"/>
          <p:cNvSpPr txBox="1"/>
          <p:nvPr/>
        </p:nvSpPr>
        <p:spPr>
          <a:xfrm>
            <a:off x="7365365" y="5274945"/>
            <a:ext cx="444500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光合作用全过程</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6" name="文本框 35"/>
          <p:cNvSpPr txBox="1"/>
          <p:nvPr/>
        </p:nvSpPr>
        <p:spPr>
          <a:xfrm>
            <a:off x="139065" y="5960110"/>
            <a:ext cx="1013460" cy="460375"/>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共性：</a:t>
            </a:r>
            <a:endPar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p:txBody>
      </p:sp>
      <p:sp>
        <p:nvSpPr>
          <p:cNvPr id="37" name="文本框 36"/>
          <p:cNvSpPr txBox="1"/>
          <p:nvPr/>
        </p:nvSpPr>
        <p:spPr>
          <a:xfrm>
            <a:off x="1214120" y="6003290"/>
            <a:ext cx="1081024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双层膜、都含有少量</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DNA</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，是半自主细胞器、都能产生</a:t>
            </a:r>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ATP</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、都与能量转换有关</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38" name="文本框 37"/>
          <p:cNvSpPr txBox="1"/>
          <p:nvPr/>
        </p:nvSpPr>
        <p:spPr>
          <a:xfrm>
            <a:off x="4015740" y="2971165"/>
            <a:ext cx="1115695" cy="460375"/>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highlight>
                  <a:srgbClr val="FFFF00"/>
                </a:highlight>
                <a:latin typeface="微软雅黑" panose="020B0503020204020204" charset="-122"/>
                <a:ea typeface="微软雅黑" panose="020B0503020204020204" charset="-122"/>
              </a:rPr>
              <a:t>线粒体</a:t>
            </a:r>
            <a:endParaRPr lang="zh-CN" altLang="en-US" sz="2400" b="1">
              <a:effectLst>
                <a:outerShdw blurRad="38100" dist="38100" dir="2700000" algn="tl">
                  <a:srgbClr val="000000">
                    <a:alpha val="43137"/>
                  </a:srgbClr>
                </a:outerShdw>
              </a:effectLst>
              <a:highlight>
                <a:srgbClr val="FFFF00"/>
              </a:highlight>
              <a:latin typeface="微软雅黑" panose="020B0503020204020204" charset="-122"/>
              <a:ea typeface="微软雅黑" panose="020B0503020204020204" charset="-122"/>
            </a:endParaRPr>
          </a:p>
        </p:txBody>
      </p:sp>
      <p:sp>
        <p:nvSpPr>
          <p:cNvPr id="39" name="文本框 38"/>
          <p:cNvSpPr txBox="1"/>
          <p:nvPr/>
        </p:nvSpPr>
        <p:spPr>
          <a:xfrm>
            <a:off x="6895465" y="3004820"/>
            <a:ext cx="1115695" cy="460375"/>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highlight>
                  <a:srgbClr val="FFFF00"/>
                </a:highlight>
                <a:latin typeface="微软雅黑" panose="020B0503020204020204" charset="-122"/>
                <a:ea typeface="微软雅黑" panose="020B0503020204020204" charset="-122"/>
              </a:rPr>
              <a:t>叶绿体</a:t>
            </a:r>
            <a:endParaRPr lang="zh-CN" altLang="en-US" sz="2400" b="1">
              <a:effectLst>
                <a:outerShdw blurRad="38100" dist="38100" dir="2700000" algn="tl">
                  <a:srgbClr val="000000">
                    <a:alpha val="43137"/>
                  </a:srgbClr>
                </a:outerShdw>
              </a:effectLst>
              <a:highlight>
                <a:srgbClr val="FFFF00"/>
              </a:highlight>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blinds(horizontal)">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linds(horizont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linds(horizontal)">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linds(horizontal)">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linds(horizont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linds(horizontal)">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blinds(horizontal)">
                                      <p:cBhvr>
                                        <p:cTn id="55" dur="500"/>
                                        <p:tgtEl>
                                          <p:spTgt spid="19"/>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blinds(horizontal)">
                                      <p:cBhvr>
                                        <p:cTn id="58" dur="500"/>
                                        <p:tgtEl>
                                          <p:spTgt spid="20"/>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blinds(horizontal)">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blinds(horizontal)">
                                      <p:cBhvr>
                                        <p:cTn id="66" dur="500"/>
                                        <p:tgtEl>
                                          <p:spTgt spid="22"/>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blinds(horizontal)">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blinds(horizontal)">
                                      <p:cBhvr>
                                        <p:cTn id="74" dur="500"/>
                                        <p:tgtEl>
                                          <p:spTgt spid="25"/>
                                        </p:tgtEl>
                                      </p:cBhvr>
                                    </p:animEffect>
                                  </p:childTnLst>
                                </p:cTn>
                              </p:par>
                              <p:par>
                                <p:cTn id="75" presetID="3" presetClass="entr" presetSubtype="1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blinds(horizontal)">
                                      <p:cBhvr>
                                        <p:cTn id="77" dur="500"/>
                                        <p:tgtEl>
                                          <p:spTgt spid="26"/>
                                        </p:tgtEl>
                                      </p:cBhvr>
                                    </p:animEffect>
                                  </p:childTnLst>
                                </p:cTn>
                              </p:par>
                              <p:par>
                                <p:cTn id="78" presetID="3" presetClass="entr" presetSubtype="10" fill="hold" grpId="0" nodeType="with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blinds(horizontal)">
                                      <p:cBhvr>
                                        <p:cTn id="80" dur="500"/>
                                        <p:tgtEl>
                                          <p:spTgt spid="27"/>
                                        </p:tgtEl>
                                      </p:cBhvr>
                                    </p:animEffect>
                                  </p:childTnLst>
                                </p:cTn>
                              </p:par>
                            </p:childTnLst>
                          </p:cTn>
                        </p:par>
                      </p:childTnLst>
                    </p:cTn>
                  </p:par>
                  <p:par>
                    <p:cTn id="81" fill="hold">
                      <p:stCondLst>
                        <p:cond delay="indefinite"/>
                      </p:stCondLst>
                      <p:childTnLst>
                        <p:par>
                          <p:cTn id="82" fill="hold">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blinds(horizontal)">
                                      <p:cBhvr>
                                        <p:cTn id="85" dur="500"/>
                                        <p:tgtEl>
                                          <p:spTgt spid="29"/>
                                        </p:tgtEl>
                                      </p:cBhvr>
                                    </p:animEffec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blinds(horizontal)">
                                      <p:cBhvr>
                                        <p:cTn id="90" dur="500"/>
                                        <p:tgtEl>
                                          <p:spTgt spid="30"/>
                                        </p:tgtEl>
                                      </p:cBhvr>
                                    </p:animEffect>
                                  </p:childTnLst>
                                </p:cTn>
                              </p:par>
                            </p:childTnLst>
                          </p:cTn>
                        </p:par>
                      </p:childTnLst>
                    </p:cTn>
                  </p:par>
                  <p:par>
                    <p:cTn id="91" fill="hold">
                      <p:stCondLst>
                        <p:cond delay="indefinite"/>
                      </p:stCondLst>
                      <p:childTnLst>
                        <p:par>
                          <p:cTn id="92" fill="hold">
                            <p:stCondLst>
                              <p:cond delay="0"/>
                            </p:stCondLst>
                            <p:childTnLst>
                              <p:par>
                                <p:cTn id="93" presetID="3" presetClass="entr" presetSubtype="10" fill="hold" grpId="0" nodeType="click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blinds(horizontal)">
                                      <p:cBhvr>
                                        <p:cTn id="95" dur="500"/>
                                        <p:tgtEl>
                                          <p:spTgt spid="31"/>
                                        </p:tgtEl>
                                      </p:cBhvr>
                                    </p:animEffect>
                                  </p:childTnLst>
                                </p:cTn>
                              </p:par>
                              <p:par>
                                <p:cTn id="96" presetID="3" presetClass="entr" presetSubtype="10" fill="hold" grpId="0" nodeType="withEffect">
                                  <p:stCondLst>
                                    <p:cond delay="0"/>
                                  </p:stCondLst>
                                  <p:childTnLst>
                                    <p:set>
                                      <p:cBhvr>
                                        <p:cTn id="97" dur="1" fill="hold">
                                          <p:stCondLst>
                                            <p:cond delay="0"/>
                                          </p:stCondLst>
                                        </p:cTn>
                                        <p:tgtEl>
                                          <p:spTgt spid="32"/>
                                        </p:tgtEl>
                                        <p:attrNameLst>
                                          <p:attrName>style.visibility</p:attrName>
                                        </p:attrNameLst>
                                      </p:cBhvr>
                                      <p:to>
                                        <p:strVal val="visible"/>
                                      </p:to>
                                    </p:set>
                                    <p:animEffect transition="in" filter="blinds(horizontal)">
                                      <p:cBhvr>
                                        <p:cTn id="98" dur="500"/>
                                        <p:tgtEl>
                                          <p:spTgt spid="32"/>
                                        </p:tgtEl>
                                      </p:cBhvr>
                                    </p:animEffect>
                                  </p:childTnLst>
                                </p:cTn>
                              </p:par>
                              <p:par>
                                <p:cTn id="99" presetID="3" presetClass="entr" presetSubtype="10" fill="hold" grpId="0" nodeType="withEffect">
                                  <p:stCondLst>
                                    <p:cond delay="0"/>
                                  </p:stCondLst>
                                  <p:childTnLst>
                                    <p:set>
                                      <p:cBhvr>
                                        <p:cTn id="100" dur="1" fill="hold">
                                          <p:stCondLst>
                                            <p:cond delay="0"/>
                                          </p:stCondLst>
                                        </p:cTn>
                                        <p:tgtEl>
                                          <p:spTgt spid="33"/>
                                        </p:tgtEl>
                                        <p:attrNameLst>
                                          <p:attrName>style.visibility</p:attrName>
                                        </p:attrNameLst>
                                      </p:cBhvr>
                                      <p:to>
                                        <p:strVal val="visible"/>
                                      </p:to>
                                    </p:set>
                                    <p:animEffect transition="in" filter="blinds(horizontal)">
                                      <p:cBhvr>
                                        <p:cTn id="101" dur="500"/>
                                        <p:tgtEl>
                                          <p:spTgt spid="33"/>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grpId="0" nodeType="clickEffect">
                                  <p:stCondLst>
                                    <p:cond delay="0"/>
                                  </p:stCondLst>
                                  <p:childTnLst>
                                    <p:set>
                                      <p:cBhvr>
                                        <p:cTn id="105" dur="1" fill="hold">
                                          <p:stCondLst>
                                            <p:cond delay="0"/>
                                          </p:stCondLst>
                                        </p:cTn>
                                        <p:tgtEl>
                                          <p:spTgt spid="34"/>
                                        </p:tgtEl>
                                        <p:attrNameLst>
                                          <p:attrName>style.visibility</p:attrName>
                                        </p:attrNameLst>
                                      </p:cBhvr>
                                      <p:to>
                                        <p:strVal val="visible"/>
                                      </p:to>
                                    </p:set>
                                    <p:animEffect transition="in" filter="blinds(horizontal)">
                                      <p:cBhvr>
                                        <p:cTn id="106" dur="500"/>
                                        <p:tgtEl>
                                          <p:spTgt spid="34"/>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ntr" presetSubtype="10" fill="hold" grpId="0" nodeType="clickEffect">
                                  <p:stCondLst>
                                    <p:cond delay="0"/>
                                  </p:stCondLst>
                                  <p:childTnLst>
                                    <p:set>
                                      <p:cBhvr>
                                        <p:cTn id="110" dur="1" fill="hold">
                                          <p:stCondLst>
                                            <p:cond delay="0"/>
                                          </p:stCondLst>
                                        </p:cTn>
                                        <p:tgtEl>
                                          <p:spTgt spid="35"/>
                                        </p:tgtEl>
                                        <p:attrNameLst>
                                          <p:attrName>style.visibility</p:attrName>
                                        </p:attrNameLst>
                                      </p:cBhvr>
                                      <p:to>
                                        <p:strVal val="visible"/>
                                      </p:to>
                                    </p:set>
                                    <p:animEffect transition="in" filter="blinds(horizontal)">
                                      <p:cBhvr>
                                        <p:cTn id="111" dur="500"/>
                                        <p:tgtEl>
                                          <p:spTgt spid="35"/>
                                        </p:tgtEl>
                                      </p:cBhvr>
                                    </p:animEffect>
                                  </p:childTnLst>
                                </p:cTn>
                              </p:par>
                            </p:childTnLst>
                          </p:cTn>
                        </p:par>
                      </p:childTnLst>
                    </p:cTn>
                  </p:par>
                  <p:par>
                    <p:cTn id="112" fill="hold">
                      <p:stCondLst>
                        <p:cond delay="indefinite"/>
                      </p:stCondLst>
                      <p:childTnLst>
                        <p:par>
                          <p:cTn id="113" fill="hold">
                            <p:stCondLst>
                              <p:cond delay="0"/>
                            </p:stCondLst>
                            <p:childTnLst>
                              <p:par>
                                <p:cTn id="114" presetID="3" presetClass="entr" presetSubtype="10" fill="hold" grpId="0" nodeType="clickEffect">
                                  <p:stCondLst>
                                    <p:cond delay="0"/>
                                  </p:stCondLst>
                                  <p:childTnLst>
                                    <p:set>
                                      <p:cBhvr>
                                        <p:cTn id="115" dur="1" fill="hold">
                                          <p:stCondLst>
                                            <p:cond delay="0"/>
                                          </p:stCondLst>
                                        </p:cTn>
                                        <p:tgtEl>
                                          <p:spTgt spid="36"/>
                                        </p:tgtEl>
                                        <p:attrNameLst>
                                          <p:attrName>style.visibility</p:attrName>
                                        </p:attrNameLst>
                                      </p:cBhvr>
                                      <p:to>
                                        <p:strVal val="visible"/>
                                      </p:to>
                                    </p:set>
                                    <p:animEffect transition="in" filter="blinds(horizontal)">
                                      <p:cBhvr>
                                        <p:cTn id="116" dur="500"/>
                                        <p:tgtEl>
                                          <p:spTgt spid="36"/>
                                        </p:tgtEl>
                                      </p:cBhvr>
                                    </p:animEffect>
                                  </p:childTnLst>
                                </p:cTn>
                              </p:par>
                            </p:childTnLst>
                          </p:cTn>
                        </p:par>
                      </p:childTnLst>
                    </p:cTn>
                  </p:par>
                  <p:par>
                    <p:cTn id="117" fill="hold">
                      <p:stCondLst>
                        <p:cond delay="indefinite"/>
                      </p:stCondLst>
                      <p:childTnLst>
                        <p:par>
                          <p:cTn id="118" fill="hold">
                            <p:stCondLst>
                              <p:cond delay="0"/>
                            </p:stCondLst>
                            <p:childTnLst>
                              <p:par>
                                <p:cTn id="119" presetID="3" presetClass="entr" presetSubtype="10" fill="hold" grpId="0" nodeType="clickEffect">
                                  <p:stCondLst>
                                    <p:cond delay="0"/>
                                  </p:stCondLst>
                                  <p:childTnLst>
                                    <p:set>
                                      <p:cBhvr>
                                        <p:cTn id="120" dur="1" fill="hold">
                                          <p:stCondLst>
                                            <p:cond delay="0"/>
                                          </p:stCondLst>
                                        </p:cTn>
                                        <p:tgtEl>
                                          <p:spTgt spid="37"/>
                                        </p:tgtEl>
                                        <p:attrNameLst>
                                          <p:attrName>style.visibility</p:attrName>
                                        </p:attrNameLst>
                                      </p:cBhvr>
                                      <p:to>
                                        <p:strVal val="visible"/>
                                      </p:to>
                                    </p:set>
                                    <p:animEffect transition="in" filter="blinds(horizontal)">
                                      <p:cBhvr>
                                        <p:cTn id="12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P spid="11" grpId="0"/>
      <p:bldP spid="18" grpId="0"/>
      <p:bldP spid="7" grpId="0"/>
      <p:bldP spid="14" grpId="0"/>
      <p:bldP spid="15" grpId="0"/>
      <p:bldP spid="16" grpId="0"/>
      <p:bldP spid="19" grpId="0" animBg="1"/>
      <p:bldP spid="20" grpId="0" animBg="1"/>
      <p:bldP spid="21" grpId="0" animBg="1"/>
      <p:bldP spid="22" grpId="0"/>
      <p:bldP spid="23" grpId="0"/>
      <p:bldP spid="25" grpId="0" animBg="1"/>
      <p:bldP spid="26" grpId="0" animBg="1"/>
      <p:bldP spid="27" grpId="0" animBg="1"/>
      <p:bldP spid="29" grpId="0"/>
      <p:bldP spid="30" grpId="0"/>
      <p:bldP spid="31" grpId="0" animBg="1"/>
      <p:bldP spid="32" grpId="0" animBg="1"/>
      <p:bldP spid="33" grpId="0" animBg="1"/>
      <p:bldP spid="34" grpId="0"/>
      <p:bldP spid="35" grpId="0"/>
      <p:bldP spid="36" grpId="0"/>
      <p:bldP spid="37" grpId="0"/>
      <p:bldP spid="38" grpId="0"/>
      <p:bldP spid="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p:nvPr/>
        </p:nvPicPr>
        <p:blipFill>
          <a:blip r:embed="rId1"/>
          <a:srcRect r="52818" b="53852"/>
          <a:stretch>
            <a:fillRect/>
          </a:stretch>
        </p:blipFill>
        <p:spPr>
          <a:xfrm>
            <a:off x="7496810" y="0"/>
            <a:ext cx="4695190" cy="2619375"/>
          </a:xfrm>
          <a:prstGeom prst="rect">
            <a:avLst/>
          </a:prstGeom>
        </p:spPr>
      </p:pic>
      <p:pic>
        <p:nvPicPr>
          <p:cNvPr id="5" name="图片 4"/>
          <p:cNvPicPr/>
          <p:nvPr/>
        </p:nvPicPr>
        <p:blipFill>
          <a:blip r:embed="rId1"/>
          <a:srcRect l="52674" t="49132" b="4177"/>
          <a:stretch>
            <a:fillRect/>
          </a:stretch>
        </p:blipFill>
        <p:spPr>
          <a:xfrm>
            <a:off x="-57150" y="-114300"/>
            <a:ext cx="4010660" cy="2847975"/>
          </a:xfrm>
          <a:prstGeom prst="rect">
            <a:avLst/>
          </a:prstGeom>
        </p:spPr>
      </p:pic>
      <p:sp>
        <p:nvSpPr>
          <p:cNvPr id="31" name="文本框 30"/>
          <p:cNvSpPr txBox="1"/>
          <p:nvPr/>
        </p:nvSpPr>
        <p:spPr>
          <a:xfrm>
            <a:off x="5511165" y="3115945"/>
            <a:ext cx="985520" cy="460375"/>
          </a:xfrm>
          <a:prstGeom prst="rect">
            <a:avLst/>
          </a:prstGeom>
          <a:noFill/>
          <a:ln w="34925">
            <a:solidFill>
              <a:srgbClr val="401BC0"/>
            </a:solidFill>
          </a:ln>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功能</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2" name="左箭头 31"/>
          <p:cNvSpPr/>
          <p:nvPr/>
        </p:nvSpPr>
        <p:spPr>
          <a:xfrm>
            <a:off x="4860290" y="3308350"/>
            <a:ext cx="650875" cy="75565"/>
          </a:xfrm>
          <a:prstGeom prst="lef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3" name="右箭头 32"/>
          <p:cNvSpPr/>
          <p:nvPr/>
        </p:nvSpPr>
        <p:spPr>
          <a:xfrm>
            <a:off x="6496685" y="3308350"/>
            <a:ext cx="632460" cy="7556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nvSpPr>
        <p:spPr>
          <a:xfrm>
            <a:off x="2938145" y="2733675"/>
            <a:ext cx="1922145" cy="460375"/>
          </a:xfrm>
          <a:prstGeom prst="rect">
            <a:avLst/>
          </a:prstGeom>
          <a:noFill/>
        </p:spPr>
        <p:txBody>
          <a:bodyPr wrap="square" rtlCol="0">
            <a:spAutoFit/>
          </a:bodyPr>
          <a:p>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rPr>
              <a:t>:</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粗面内质网</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7" name="文本框 6"/>
          <p:cNvSpPr txBox="1"/>
          <p:nvPr/>
        </p:nvSpPr>
        <p:spPr>
          <a:xfrm>
            <a:off x="3953510" y="617855"/>
            <a:ext cx="446405" cy="1383665"/>
          </a:xfrm>
          <a:prstGeom prst="rect">
            <a:avLst/>
          </a:prstGeom>
          <a:noFill/>
        </p:spPr>
        <p:txBody>
          <a:bodyPr wrap="square" rtlCol="0">
            <a:spAutoFit/>
          </a:bodyPr>
          <a:p>
            <a:r>
              <a:rPr lang="zh-CN" altLang="en-US" sz="28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内</a:t>
            </a:r>
            <a:endParaRPr lang="zh-CN" altLang="en-US" sz="28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a:p>
            <a:r>
              <a:rPr lang="zh-CN" altLang="en-US" sz="28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质</a:t>
            </a:r>
            <a:endParaRPr lang="zh-CN" altLang="en-US" sz="28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a:p>
            <a:r>
              <a:rPr lang="zh-CN" altLang="en-US" sz="28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网</a:t>
            </a:r>
            <a:endParaRPr lang="zh-CN" altLang="en-US" sz="28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p:txBody>
      </p:sp>
      <p:sp>
        <p:nvSpPr>
          <p:cNvPr id="8" name="文本框 7"/>
          <p:cNvSpPr txBox="1"/>
          <p:nvPr/>
        </p:nvSpPr>
        <p:spPr>
          <a:xfrm>
            <a:off x="7129145" y="561340"/>
            <a:ext cx="446405" cy="1568450"/>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高</a:t>
            </a:r>
            <a:endPar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a:p>
            <a:r>
              <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尔</a:t>
            </a:r>
            <a:endPar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a:p>
            <a:r>
              <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基</a:t>
            </a:r>
            <a:endPar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a:p>
            <a:r>
              <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体</a:t>
            </a:r>
            <a:endParaRPr lang="zh-CN" altLang="en-US" sz="2400" b="1">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endParaRPr>
          </a:p>
        </p:txBody>
      </p:sp>
      <p:sp>
        <p:nvSpPr>
          <p:cNvPr id="9" name="文本框 8"/>
          <p:cNvSpPr txBox="1"/>
          <p:nvPr/>
        </p:nvSpPr>
        <p:spPr>
          <a:xfrm>
            <a:off x="165100" y="2619375"/>
            <a:ext cx="3236595" cy="82994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是蛋白质合成、加工场所和运输通道</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0" name="右大括号 9"/>
          <p:cNvSpPr/>
          <p:nvPr/>
        </p:nvSpPr>
        <p:spPr>
          <a:xfrm>
            <a:off x="4685030" y="2906395"/>
            <a:ext cx="112395" cy="2147570"/>
          </a:xfrm>
          <a:prstGeom prst="rightBrace">
            <a:avLst/>
          </a:prstGeom>
          <a:ln w="38100"/>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12" name="文本框 11"/>
          <p:cNvSpPr txBox="1"/>
          <p:nvPr/>
        </p:nvSpPr>
        <p:spPr>
          <a:xfrm>
            <a:off x="335915" y="3383915"/>
            <a:ext cx="4064000" cy="82994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Arial" panose="020B0604020202020204" pitchFamily="34" charset="0"/>
                <a:ea typeface="黑体" panose="02010609060101010101" charset="-122"/>
              </a:rPr>
              <a:t>▲</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加工：使蛋白质具有一定的空间结构</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3" name="文本框 12"/>
          <p:cNvSpPr txBox="1"/>
          <p:nvPr/>
        </p:nvSpPr>
        <p:spPr>
          <a:xfrm>
            <a:off x="2762885" y="4864100"/>
            <a:ext cx="1922145" cy="460375"/>
          </a:xfrm>
          <a:prstGeom prst="rect">
            <a:avLst/>
          </a:prstGeom>
          <a:noFill/>
        </p:spPr>
        <p:txBody>
          <a:bodyPr wrap="square" rtlCol="0">
            <a:spAutoFit/>
          </a:bodyPr>
          <a:p>
            <a:r>
              <a:rPr lang="zh-CN" sz="2400" b="1">
                <a:effectLst>
                  <a:outerShdw blurRad="38100" dist="38100" dir="2700000" algn="tl">
                    <a:srgbClr val="000000">
                      <a:alpha val="43137"/>
                    </a:srgbClr>
                  </a:outerShdw>
                </a:effectLst>
                <a:latin typeface="黑体" panose="02010609060101010101" charset="-122"/>
                <a:ea typeface="黑体" panose="02010609060101010101" charset="-122"/>
              </a:rPr>
              <a:t>光面</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内质网</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4" name="文本框 13"/>
          <p:cNvSpPr txBox="1"/>
          <p:nvPr/>
        </p:nvSpPr>
        <p:spPr>
          <a:xfrm>
            <a:off x="913765" y="4213860"/>
            <a:ext cx="1739265" cy="1568450"/>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脂质合成</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解毒作用</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糖原分解</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参与自噬</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5" name="右大括号 14"/>
          <p:cNvSpPr/>
          <p:nvPr/>
        </p:nvSpPr>
        <p:spPr>
          <a:xfrm>
            <a:off x="2480945" y="4384675"/>
            <a:ext cx="75565" cy="1301750"/>
          </a:xfrm>
          <a:prstGeom prst="rightBrace">
            <a:avLst/>
          </a:prstGeom>
          <a:ln w="31750"/>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16" name="文本框 15"/>
          <p:cNvSpPr txBox="1"/>
          <p:nvPr/>
        </p:nvSpPr>
        <p:spPr>
          <a:xfrm>
            <a:off x="7289165" y="2943225"/>
            <a:ext cx="4064000" cy="829945"/>
          </a:xfrm>
          <a:prstGeom prst="rect">
            <a:avLst/>
          </a:prstGeom>
          <a:noFill/>
        </p:spPr>
        <p:txBody>
          <a:bodyPr wrap="square" rtlCol="0">
            <a:spAutoFit/>
          </a:bodyPr>
          <a:p>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）主要对来自内质网的蛋白质进行加工、分类包装</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17" name="文本框 16"/>
          <p:cNvSpPr txBox="1"/>
          <p:nvPr/>
        </p:nvSpPr>
        <p:spPr>
          <a:xfrm>
            <a:off x="7352665" y="3753485"/>
            <a:ext cx="4064000" cy="46037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Arial" panose="020B0604020202020204" pitchFamily="34" charset="0"/>
                <a:ea typeface="黑体" panose="02010609060101010101" charset="-122"/>
              </a:rPr>
              <a:t>▲</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囊泡运输的运输交通枢纽</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8" name="文本框 17"/>
          <p:cNvSpPr txBox="1"/>
          <p:nvPr/>
        </p:nvSpPr>
        <p:spPr>
          <a:xfrm>
            <a:off x="7419975" y="4310380"/>
            <a:ext cx="4064000" cy="829945"/>
          </a:xfrm>
          <a:prstGeom prst="rect">
            <a:avLst/>
          </a:prstGeom>
          <a:noFill/>
        </p:spPr>
        <p:txBody>
          <a:bodyPr wrap="square" rtlCol="0">
            <a:spAutoFit/>
          </a:bodyPr>
          <a:p>
            <a:r>
              <a:rPr lang="en-US" altLang="zh-CN"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）在植物细胞中与细胞壁的形成有关</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19" name="左大括号 18"/>
          <p:cNvSpPr/>
          <p:nvPr/>
        </p:nvSpPr>
        <p:spPr>
          <a:xfrm>
            <a:off x="7185660" y="3082925"/>
            <a:ext cx="75565" cy="2045970"/>
          </a:xfrm>
          <a:prstGeom prst="leftBrace">
            <a:avLst/>
          </a:prstGeom>
          <a:ln w="38100"/>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20" name="文本框 19"/>
          <p:cNvSpPr txBox="1"/>
          <p:nvPr/>
        </p:nvSpPr>
        <p:spPr>
          <a:xfrm>
            <a:off x="5047615" y="1009015"/>
            <a:ext cx="4064000" cy="521970"/>
          </a:xfrm>
          <a:prstGeom prst="rect">
            <a:avLst/>
          </a:prstGeom>
          <a:noFill/>
        </p:spPr>
        <p:txBody>
          <a:bodyPr wrap="square" rtlCol="0">
            <a:spAutoFit/>
          </a:bodyPr>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单层膜</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blinds(horizontal)">
                                      <p:cBhvr>
                                        <p:cTn id="15" dur="500"/>
                                        <p:tgtEl>
                                          <p:spTgt spid="2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linds(horizontal)">
                                      <p:cBhvr>
                                        <p:cTn id="20" dur="500"/>
                                        <p:tgtEl>
                                          <p:spTgt spid="3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linds(horizontal)">
                                      <p:cBhvr>
                                        <p:cTn id="23" dur="500"/>
                                        <p:tgtEl>
                                          <p:spTgt spid="31"/>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blinds(horizontal)">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linds(horizontal)">
                                      <p:cBhvr>
                                        <p:cTn id="31" dur="500"/>
                                        <p:tgtEl>
                                          <p:spTgt spid="10"/>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linds(horizontal)">
                                      <p:cBhvr>
                                        <p:cTn id="34" dur="500"/>
                                        <p:tgtEl>
                                          <p:spTgt spid="6"/>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linds(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linds(horizontal)">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blinds(horizontal)">
                                      <p:cBhvr>
                                        <p:cTn id="57" dur="500"/>
                                        <p:tgtEl>
                                          <p:spTgt spid="19"/>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linds(horizontal)">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blinds(horizontal)">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blinds(horizontal)">
                                      <p:cBhvr>
                                        <p:cTn id="7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2" grpId="0" animBg="1"/>
      <p:bldP spid="31" grpId="0" animBg="1"/>
      <p:bldP spid="33" grpId="0" animBg="1"/>
      <p:bldP spid="10" grpId="0" animBg="1"/>
      <p:bldP spid="6" grpId="0"/>
      <p:bldP spid="13" grpId="0"/>
      <p:bldP spid="9" grpId="0"/>
      <p:bldP spid="12" grpId="0"/>
      <p:bldP spid="14" grpId="0"/>
      <p:bldP spid="19" grpId="0" animBg="1"/>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p:nvPr/>
        </p:nvPicPr>
        <p:blipFill>
          <a:blip r:embed="rId1"/>
          <a:stretch>
            <a:fillRect/>
          </a:stretch>
        </p:blipFill>
        <p:spPr>
          <a:xfrm>
            <a:off x="58420" y="74295"/>
            <a:ext cx="2348230" cy="2608580"/>
          </a:xfrm>
          <a:prstGeom prst="rect">
            <a:avLst/>
          </a:prstGeom>
        </p:spPr>
      </p:pic>
      <p:pic>
        <p:nvPicPr>
          <p:cNvPr id="5" name="图片 4"/>
          <p:cNvPicPr/>
          <p:nvPr/>
        </p:nvPicPr>
        <p:blipFill>
          <a:blip r:embed="rId2"/>
          <a:srcRect l="17420" t="18049" r="23636" b="14390"/>
          <a:stretch>
            <a:fillRect/>
          </a:stretch>
        </p:blipFill>
        <p:spPr>
          <a:xfrm>
            <a:off x="9783445" y="0"/>
            <a:ext cx="2408555" cy="2110740"/>
          </a:xfrm>
          <a:prstGeom prst="rect">
            <a:avLst/>
          </a:prstGeom>
        </p:spPr>
      </p:pic>
      <p:sp>
        <p:nvSpPr>
          <p:cNvPr id="6" name="文本框 5"/>
          <p:cNvSpPr txBox="1"/>
          <p:nvPr/>
        </p:nvSpPr>
        <p:spPr>
          <a:xfrm>
            <a:off x="9173210" y="147955"/>
            <a:ext cx="521335" cy="1814830"/>
          </a:xfrm>
          <a:prstGeom prst="rect">
            <a:avLst/>
          </a:prstGeom>
          <a:noFill/>
        </p:spPr>
        <p:txBody>
          <a:bodyPr wrap="square" rtlCol="0">
            <a:spAutoFit/>
          </a:bodyPr>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溶</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酶</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体</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a:p>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7" name="文本框 6"/>
          <p:cNvSpPr txBox="1"/>
          <p:nvPr/>
        </p:nvSpPr>
        <p:spPr>
          <a:xfrm>
            <a:off x="2088515" y="74295"/>
            <a:ext cx="1775460" cy="609600"/>
          </a:xfrm>
          <a:prstGeom prst="rect">
            <a:avLst/>
          </a:prstGeom>
          <a:noFill/>
        </p:spPr>
        <p:txBody>
          <a:bodyPr wrap="square" rtlCol="0">
            <a:noAutofit/>
          </a:bodyPr>
          <a:p>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液泡</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1" name="文本框 30"/>
          <p:cNvSpPr txBox="1"/>
          <p:nvPr/>
        </p:nvSpPr>
        <p:spPr>
          <a:xfrm>
            <a:off x="5234940" y="1804670"/>
            <a:ext cx="985520" cy="460375"/>
          </a:xfrm>
          <a:prstGeom prst="rect">
            <a:avLst/>
          </a:prstGeom>
          <a:noFill/>
          <a:ln w="34925">
            <a:solidFill>
              <a:srgbClr val="401BC0"/>
            </a:solidFill>
          </a:ln>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分布</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3" name="右箭头 32"/>
          <p:cNvSpPr/>
          <p:nvPr/>
        </p:nvSpPr>
        <p:spPr>
          <a:xfrm>
            <a:off x="6307455" y="1958340"/>
            <a:ext cx="632460" cy="7556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2" name="左箭头 31"/>
          <p:cNvSpPr/>
          <p:nvPr/>
        </p:nvSpPr>
        <p:spPr>
          <a:xfrm>
            <a:off x="4584065" y="2035175"/>
            <a:ext cx="650875" cy="75565"/>
          </a:xfrm>
          <a:prstGeom prst="lef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nvSpPr>
        <p:spPr>
          <a:xfrm>
            <a:off x="1945005" y="1804670"/>
            <a:ext cx="2734945" cy="532130"/>
          </a:xfrm>
          <a:prstGeom prst="rect">
            <a:avLst/>
          </a:prstGeom>
          <a:noFill/>
        </p:spPr>
        <p:txBody>
          <a:bodyPr wrap="square" rtlCol="0">
            <a:no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主要分布在植物</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 name="文本框 1"/>
          <p:cNvSpPr txBox="1"/>
          <p:nvPr/>
        </p:nvSpPr>
        <p:spPr>
          <a:xfrm>
            <a:off x="7079615" y="1804670"/>
            <a:ext cx="406400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主要分布在动物细胞</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 name="文本框 2"/>
          <p:cNvSpPr txBox="1"/>
          <p:nvPr/>
        </p:nvSpPr>
        <p:spPr>
          <a:xfrm>
            <a:off x="5120005" y="2624455"/>
            <a:ext cx="1190625" cy="460375"/>
          </a:xfrm>
          <a:prstGeom prst="rect">
            <a:avLst/>
          </a:prstGeom>
          <a:noFill/>
          <a:ln w="34925">
            <a:solidFill>
              <a:srgbClr val="401BC0"/>
            </a:solidFill>
          </a:ln>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内含物</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9" name="右箭头 8"/>
          <p:cNvSpPr/>
          <p:nvPr/>
        </p:nvSpPr>
        <p:spPr>
          <a:xfrm>
            <a:off x="6366510" y="2815590"/>
            <a:ext cx="632460" cy="7556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左箭头 9"/>
          <p:cNvSpPr/>
          <p:nvPr/>
        </p:nvSpPr>
        <p:spPr>
          <a:xfrm>
            <a:off x="4335780" y="2793365"/>
            <a:ext cx="650875" cy="75565"/>
          </a:xfrm>
          <a:prstGeom prst="lef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487680" y="2439670"/>
            <a:ext cx="3848100" cy="829945"/>
          </a:xfrm>
          <a:prstGeom prst="rect">
            <a:avLst/>
          </a:prstGeom>
        </p:spPr>
        <p:txBody>
          <a:bodyPr wrap="square">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内有</a:t>
            </a:r>
            <a:r>
              <a:rPr lang="zh-CN" altLang="en-US" sz="2400" b="1">
                <a:solidFill>
                  <a:srgbClr val="401BC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细胞液</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，含糖类、无机盐、</a:t>
            </a:r>
            <a:r>
              <a:rPr lang="zh-CN" altLang="en-US" sz="2400" b="1">
                <a:solidFill>
                  <a:srgbClr val="401BC0"/>
                </a:solidFill>
                <a:effectLst>
                  <a:outerShdw blurRad="38100" dist="38100" dir="2700000" algn="tl">
                    <a:srgbClr val="000000">
                      <a:alpha val="43137"/>
                    </a:srgbClr>
                  </a:outerShdw>
                </a:effectLst>
                <a:highlight>
                  <a:srgbClr val="00FFFF"/>
                </a:highlight>
                <a:latin typeface="黑体" panose="02010609060101010101" charset="-122"/>
                <a:ea typeface="黑体" panose="02010609060101010101" charset="-122"/>
              </a:rPr>
              <a:t>色素</a:t>
            </a:r>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和蛋白质等</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2" name="文本框 11"/>
          <p:cNvSpPr txBox="1"/>
          <p:nvPr/>
        </p:nvSpPr>
        <p:spPr>
          <a:xfrm>
            <a:off x="7172960" y="2624455"/>
            <a:ext cx="3442970" cy="460375"/>
          </a:xfrm>
          <a:prstGeom prst="rect">
            <a:avLst/>
          </a:prstGeom>
        </p:spPr>
        <p:txBody>
          <a:bodyPr wrap="square">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内部含有多种水解酶</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3" name="文本框 12"/>
          <p:cNvSpPr txBox="1"/>
          <p:nvPr/>
        </p:nvSpPr>
        <p:spPr>
          <a:xfrm>
            <a:off x="411480" y="4157980"/>
            <a:ext cx="4064000" cy="46037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Arial" panose="020B0604020202020204" pitchFamily="34" charset="0"/>
                <a:ea typeface="黑体" panose="02010609060101010101" charset="-122"/>
              </a:rPr>
              <a:t>▲</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含多种水解酶</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cxnSp>
        <p:nvCxnSpPr>
          <p:cNvPr id="14" name="直接箭头连接符 13"/>
          <p:cNvCxnSpPr/>
          <p:nvPr/>
        </p:nvCxnSpPr>
        <p:spPr>
          <a:xfrm flipH="1">
            <a:off x="1753870" y="3216910"/>
            <a:ext cx="18415" cy="260350"/>
          </a:xfrm>
          <a:prstGeom prst="straightConnector1">
            <a:avLst/>
          </a:prstGeom>
          <a:ln w="34925" cmpd="sng">
            <a:solidFill>
              <a:schemeClr val="accent1">
                <a:shade val="50000"/>
              </a:schemeClr>
            </a:solidFill>
            <a:prstDash val="solid"/>
            <a:tailEnd type="arrow"/>
          </a:ln>
        </p:spPr>
        <p:style>
          <a:lnRef idx="2">
            <a:schemeClr val="accent1"/>
          </a:lnRef>
          <a:fillRef idx="0">
            <a:srgbClr val="FFFFFF"/>
          </a:fillRef>
          <a:effectRef idx="0">
            <a:srgbClr val="FFFFFF"/>
          </a:effectRef>
          <a:fontRef idx="minor">
            <a:schemeClr val="tx1"/>
          </a:fontRef>
        </p:style>
      </p:cxnSp>
      <p:sp>
        <p:nvSpPr>
          <p:cNvPr id="15" name="文本框 14"/>
          <p:cNvSpPr txBox="1"/>
          <p:nvPr/>
        </p:nvSpPr>
        <p:spPr>
          <a:xfrm>
            <a:off x="324485" y="3452495"/>
            <a:ext cx="4064000" cy="829945"/>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花青素（水溶性），无法进行光合作用</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7" name="文本框 16"/>
          <p:cNvSpPr txBox="1"/>
          <p:nvPr/>
        </p:nvSpPr>
        <p:spPr>
          <a:xfrm>
            <a:off x="5120005" y="4871720"/>
            <a:ext cx="985520" cy="460375"/>
          </a:xfrm>
          <a:prstGeom prst="rect">
            <a:avLst/>
          </a:prstGeom>
          <a:noFill/>
          <a:ln w="34925">
            <a:solidFill>
              <a:srgbClr val="401BC0"/>
            </a:solidFill>
          </a:ln>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rPr>
              <a:t>功能</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8" name="右箭头 17"/>
          <p:cNvSpPr/>
          <p:nvPr/>
        </p:nvSpPr>
        <p:spPr>
          <a:xfrm>
            <a:off x="6300470" y="5064125"/>
            <a:ext cx="632460" cy="7556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左箭头 18"/>
          <p:cNvSpPr/>
          <p:nvPr/>
        </p:nvSpPr>
        <p:spPr>
          <a:xfrm>
            <a:off x="4274185" y="5064125"/>
            <a:ext cx="650875" cy="75565"/>
          </a:xfrm>
          <a:prstGeom prst="lef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456565" y="4697095"/>
            <a:ext cx="3679190" cy="82994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rPr>
              <a:t>调节植物细胞内的环境，使细胞保持坚挺</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1" name="文本框 20"/>
          <p:cNvSpPr txBox="1"/>
          <p:nvPr/>
        </p:nvSpPr>
        <p:spPr>
          <a:xfrm>
            <a:off x="6939915" y="4697412"/>
            <a:ext cx="5080000" cy="829945"/>
          </a:xfrm>
          <a:prstGeom prst="rect">
            <a:avLst/>
          </a:prstGeom>
        </p:spPr>
        <p:txBody>
          <a:bodyPr>
            <a:spAutoFit/>
          </a:bodyPr>
          <a:p>
            <a:r>
              <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能分解衰老、损伤的细胞器，吞噬并杀死侵入细胞的病毒或细菌</a:t>
            </a:r>
            <a:endParaRPr lang="zh-CN" altLang="en-US" sz="24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22" name="文本框 21"/>
          <p:cNvSpPr txBox="1"/>
          <p:nvPr/>
        </p:nvSpPr>
        <p:spPr>
          <a:xfrm>
            <a:off x="7485380" y="4255770"/>
            <a:ext cx="4064000" cy="460375"/>
          </a:xfrm>
          <a:prstGeom prst="rect">
            <a:avLst/>
          </a:prstGeom>
          <a:noFill/>
        </p:spPr>
        <p:txBody>
          <a:bodyPr wrap="square" rtlCol="0">
            <a:spAutoFit/>
          </a:bodyPr>
          <a:p>
            <a:r>
              <a:rPr lang="zh-CN" altLang="en-US" sz="2400" b="1">
                <a:solidFill>
                  <a:srgbClr val="401BC0"/>
                </a:solidFill>
                <a:effectLst>
                  <a:outerShdw blurRad="38100" dist="38100" dir="2700000" algn="tl">
                    <a:srgbClr val="000000">
                      <a:alpha val="43137"/>
                    </a:srgbClr>
                  </a:outerShdw>
                </a:effectLst>
                <a:highlight>
                  <a:srgbClr val="00FFFF"/>
                </a:highlight>
                <a:latin typeface="黑体" panose="02010609060101010101" charset="-122"/>
                <a:ea typeface="黑体" panose="02010609060101010101" charset="-122"/>
              </a:rPr>
              <a:t>自噬、吞噬</a:t>
            </a:r>
            <a:endParaRPr lang="zh-CN" altLang="en-US" sz="2400" b="1">
              <a:solidFill>
                <a:srgbClr val="401BC0"/>
              </a:solidFill>
              <a:effectLst>
                <a:outerShdw blurRad="38100" dist="38100" dir="2700000" algn="tl">
                  <a:srgbClr val="000000">
                    <a:alpha val="43137"/>
                  </a:srgbClr>
                </a:outerShdw>
              </a:effectLst>
              <a:highlight>
                <a:srgbClr val="00FFFF"/>
              </a:highlight>
              <a:latin typeface="黑体" panose="02010609060101010101" charset="-122"/>
              <a:ea typeface="黑体" panose="02010609060101010101" charset="-122"/>
            </a:endParaRPr>
          </a:p>
        </p:txBody>
      </p:sp>
      <p:sp>
        <p:nvSpPr>
          <p:cNvPr id="23" name="文本框 22"/>
          <p:cNvSpPr txBox="1"/>
          <p:nvPr/>
        </p:nvSpPr>
        <p:spPr>
          <a:xfrm>
            <a:off x="641350" y="5464810"/>
            <a:ext cx="4064000" cy="46037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相当于溶酶体的功能</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blinds(horizontal)">
                                      <p:cBhvr>
                                        <p:cTn id="15" dur="500"/>
                                        <p:tgtEl>
                                          <p:spTgt spid="31"/>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linds(horizontal)">
                                      <p:cBhvr>
                                        <p:cTn id="18" dur="500"/>
                                        <p:tgtEl>
                                          <p:spTgt spid="32"/>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linds(horizontal)">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linds(horizontal)">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linds(horizontal)">
                                      <p:cBhvr>
                                        <p:cTn id="34" dur="500"/>
                                        <p:tgtEl>
                                          <p:spTgt spid="3"/>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linds(horizont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linds(horizont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linds(horizontal)">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linds(horizontal)">
                                      <p:cBhvr>
                                        <p:cTn id="55" dur="500"/>
                                        <p:tgtEl>
                                          <p:spTgt spid="14"/>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blinds(horizontal)">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blinds(horizontal)">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blinds(horizontal)">
                                      <p:cBhvr>
                                        <p:cTn id="68" dur="500"/>
                                        <p:tgtEl>
                                          <p:spTgt spid="17"/>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blinds(horizontal)">
                                      <p:cBhvr>
                                        <p:cTn id="71" dur="500"/>
                                        <p:tgtEl>
                                          <p:spTgt spid="19"/>
                                        </p:tgtEl>
                                      </p:cBhvr>
                                    </p:animEffect>
                                  </p:childTnLst>
                                </p:cTn>
                              </p:par>
                              <p:par>
                                <p:cTn id="72" presetID="3" presetClass="entr" presetSubtype="1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blinds(horizontal)">
                                      <p:cBhvr>
                                        <p:cTn id="74" dur="500"/>
                                        <p:tgtEl>
                                          <p:spTgt spid="18"/>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blinds(horizontal)">
                                      <p:cBhvr>
                                        <p:cTn id="79" dur="500"/>
                                        <p:tgtEl>
                                          <p:spTgt spid="20"/>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blinds(horizontal)">
                                      <p:cBhvr>
                                        <p:cTn id="84" dur="500"/>
                                        <p:tgtEl>
                                          <p:spTgt spid="21"/>
                                        </p:tgtEl>
                                      </p:cBhvr>
                                    </p:animEffect>
                                  </p:childTnLst>
                                </p:cTn>
                              </p:par>
                            </p:childTnLst>
                          </p:cTn>
                        </p:par>
                      </p:childTnLst>
                    </p:cTn>
                  </p:par>
                  <p:par>
                    <p:cTn id="85" fill="hold">
                      <p:stCondLst>
                        <p:cond delay="indefinite"/>
                      </p:stCondLst>
                      <p:childTnLst>
                        <p:par>
                          <p:cTn id="86" fill="hold">
                            <p:stCondLst>
                              <p:cond delay="0"/>
                            </p:stCondLst>
                            <p:childTnLst>
                              <p:par>
                                <p:cTn id="87" presetID="3" presetClass="entr" presetSubtype="10" fill="hold" grpId="0"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blinds(horizontal)">
                                      <p:cBhvr>
                                        <p:cTn id="89" dur="500"/>
                                        <p:tgtEl>
                                          <p:spTgt spid="22"/>
                                        </p:tgtEl>
                                      </p:cBhvr>
                                    </p:animEffect>
                                  </p:childTnLst>
                                </p:cTn>
                              </p:par>
                            </p:childTnLst>
                          </p:cTn>
                        </p:par>
                      </p:childTnLst>
                    </p:cTn>
                  </p:par>
                  <p:par>
                    <p:cTn id="90" fill="hold">
                      <p:stCondLst>
                        <p:cond delay="indefinite"/>
                      </p:stCondLst>
                      <p:childTnLst>
                        <p:par>
                          <p:cTn id="91" fill="hold">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blinds(horizontal)">
                                      <p:cBhvr>
                                        <p:cTn id="9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31" grpId="0" animBg="1"/>
      <p:bldP spid="32" grpId="0" animBg="1"/>
      <p:bldP spid="33" grpId="0" animBg="1"/>
      <p:bldP spid="8" grpId="0"/>
      <p:bldP spid="2" grpId="0"/>
      <p:bldP spid="3" grpId="0" animBg="1"/>
      <p:bldP spid="10" grpId="0" animBg="1"/>
      <p:bldP spid="9" grpId="0" animBg="1"/>
      <p:bldP spid="11" grpId="0"/>
      <p:bldP spid="12" grpId="0"/>
      <p:bldP spid="15" grpId="0"/>
      <p:bldP spid="13" grpId="0"/>
      <p:bldP spid="17" grpId="0" animBg="1"/>
      <p:bldP spid="19" grpId="0" animBg="1"/>
      <p:bldP spid="18" grpId="0" animBg="1"/>
      <p:bldP spid="20" grpId="0"/>
      <p:bldP spid="21"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147482612"/>
          <p:cNvPicPr>
            <a:picLocks noChangeAspect="1"/>
          </p:cNvPicPr>
          <p:nvPr/>
        </p:nvPicPr>
        <p:blipFill>
          <a:blip r:embed="rId1"/>
          <a:stretch>
            <a:fillRect/>
          </a:stretch>
        </p:blipFill>
        <p:spPr>
          <a:xfrm>
            <a:off x="2212975" y="247650"/>
            <a:ext cx="6166485" cy="3582035"/>
          </a:xfrm>
          <a:prstGeom prst="rect">
            <a:avLst/>
          </a:prstGeom>
          <a:noFill/>
          <a:ln w="9525">
            <a:noFill/>
          </a:ln>
        </p:spPr>
      </p:pic>
      <p:sp>
        <p:nvSpPr>
          <p:cNvPr id="4" name="文本框 3"/>
          <p:cNvSpPr txBox="1"/>
          <p:nvPr/>
        </p:nvSpPr>
        <p:spPr>
          <a:xfrm>
            <a:off x="8646160" y="0"/>
            <a:ext cx="4064000" cy="460375"/>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大蓝</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P20</a:t>
            </a:r>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形成解题能力</a:t>
            </a:r>
            <a:endPar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873760" y="3829685"/>
            <a:ext cx="9904095" cy="1383665"/>
          </a:xfrm>
          <a:prstGeom prst="rect">
            <a:avLst/>
          </a:prstGeom>
          <a:noFill/>
        </p:spPr>
        <p:txBody>
          <a:bodyPr wrap="square" rtlCol="0">
            <a:spAutoFit/>
          </a:bodyPr>
          <a:p>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）溶酶体的作用？发挥作用的原理？</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）溶酶体的起源</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3</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）溶酶体水解后，其产物的去向</a:t>
            </a:r>
            <a:endPar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6611620" y="4535170"/>
            <a:ext cx="4064000" cy="82994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有用的物质，重新利用</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没用</a:t>
            </a:r>
            <a:r>
              <a:rPr lang="en-US" altLang="zh-CN"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有害物质排出体外</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7" name="左大括号 6"/>
          <p:cNvSpPr/>
          <p:nvPr/>
        </p:nvSpPr>
        <p:spPr>
          <a:xfrm>
            <a:off x="6403975" y="4627880"/>
            <a:ext cx="75565" cy="660400"/>
          </a:xfrm>
          <a:prstGeom prst="leftBrace">
            <a:avLst/>
          </a:prstGeom>
          <a:ln w="38100"/>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8" name="文本框 7"/>
          <p:cNvSpPr txBox="1"/>
          <p:nvPr/>
        </p:nvSpPr>
        <p:spPr>
          <a:xfrm>
            <a:off x="873760" y="5266055"/>
            <a:ext cx="6546850" cy="521970"/>
          </a:xfrm>
          <a:prstGeom prst="rect">
            <a:avLst/>
          </a:prstGeom>
          <a:noFill/>
        </p:spPr>
        <p:txBody>
          <a:bodyPr wrap="square" rtlCol="0">
            <a:spAutoFit/>
          </a:bodyPr>
          <a:p>
            <a:r>
              <a:rPr lang="en-US" altLang="zh-CN"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4</a:t>
            </a:r>
            <a:r>
              <a:rPr lang="zh-CN" altLang="en-US" sz="2800" b="1">
                <a:solidFill>
                  <a:srgbClr val="401BC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）溶酶体自噬与细胞凋亡</a:t>
            </a:r>
            <a:r>
              <a:rPr lang="zh-CN" altLang="en-US" sz="24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书</a:t>
            </a:r>
            <a:r>
              <a:rPr lang="en-US" altLang="zh-CN" sz="24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P126</a:t>
            </a:r>
            <a:endParaRPr lang="en-US" altLang="zh-CN" sz="2400" b="1">
              <a:solidFill>
                <a:schemeClr val="tx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9" name="文本框 8"/>
          <p:cNvSpPr txBox="1"/>
          <p:nvPr/>
        </p:nvSpPr>
        <p:spPr>
          <a:xfrm>
            <a:off x="7113905" y="5753100"/>
            <a:ext cx="2438400" cy="460375"/>
          </a:xfrm>
          <a:prstGeom prst="rect">
            <a:avLst/>
          </a:prstGeom>
          <a:noFill/>
        </p:spPr>
        <p:txBody>
          <a:bodyPr wrap="square" rtlCol="0">
            <a:spAutoFit/>
          </a:bodyPr>
          <a:p>
            <a:r>
              <a:rPr lang="zh-CN" altLang="en-US"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小蓝</a:t>
            </a:r>
            <a:r>
              <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P297 4</a:t>
            </a:r>
            <a:endParaRPr lang="en-US" altLang="zh-CN" sz="2400" b="1">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8379460" y="934720"/>
            <a:ext cx="3448685" cy="829945"/>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分解</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衰老、损伤的细胞器</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0" name="文本框 9"/>
          <p:cNvSpPr txBox="1"/>
          <p:nvPr/>
        </p:nvSpPr>
        <p:spPr>
          <a:xfrm>
            <a:off x="110490" y="934720"/>
            <a:ext cx="2352675" cy="1198880"/>
          </a:xfrm>
          <a:prstGeom prst="rect">
            <a:avLst/>
          </a:prstGeom>
          <a:noFill/>
        </p:spPr>
        <p:txBody>
          <a:bodyPr wrap="square" rtlCol="0">
            <a:spAutoFit/>
          </a:bodyPr>
          <a:p>
            <a:r>
              <a:rPr lang="zh-CN" altLang="en-US" sz="2400" b="1">
                <a:solidFill>
                  <a:srgbClr val="FF000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吞噬</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并</a:t>
            </a:r>
            <a:r>
              <a:rPr lang="zh-CN" altLang="en-US" sz="2400" b="1">
                <a:solidFill>
                  <a:srgbClr val="FF0000"/>
                </a:solidFill>
                <a:effectLst>
                  <a:outerShdw blurRad="38100" dist="38100" dir="2700000" algn="tl">
                    <a:srgbClr val="000000">
                      <a:alpha val="43137"/>
                    </a:srgbClr>
                  </a:outerShdw>
                </a:effectLst>
                <a:highlight>
                  <a:srgbClr val="FFFF00"/>
                </a:highlight>
                <a:latin typeface="黑体" panose="02010609060101010101" charset="-122"/>
                <a:ea typeface="黑体" panose="02010609060101010101" charset="-122"/>
              </a:rPr>
              <a:t>杀死</a:t>
            </a:r>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侵入</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rPr>
              <a:t>细胞的病毒或细胞</a:t>
            </a:r>
            <a:endParaRPr lang="zh-CN" altLang="en-US" sz="24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linds(horizont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blinds(horizontal)">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linds(horizont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linds(horizontal)">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linds(horizontal)">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8" grpId="0"/>
      <p:bldP spid="9" grpId="0"/>
      <p:bldP spid="10" grpId="0"/>
      <p:bldP spid="3"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7588</Words>
  <Application>WPS 演示</Application>
  <PresentationFormat>宽屏</PresentationFormat>
  <Paragraphs>815</Paragraphs>
  <Slides>50</Slides>
  <Notes>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50</vt:i4>
      </vt:variant>
    </vt:vector>
  </HeadingPairs>
  <TitlesOfParts>
    <vt:vector size="61" baseType="lpstr">
      <vt:lpstr>Arial</vt:lpstr>
      <vt:lpstr>宋体</vt:lpstr>
      <vt:lpstr>Wingdings</vt:lpstr>
      <vt:lpstr>Wingdings</vt:lpstr>
      <vt:lpstr>微软雅黑</vt:lpstr>
      <vt:lpstr>黑体</vt:lpstr>
      <vt:lpstr>Arial Unicode MS</vt:lpstr>
      <vt:lpstr>Calibri</vt:lpstr>
      <vt:lpstr>Times New Roman</vt:lpstr>
      <vt:lpstr>Times New Roman</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Administrator</dc:creator>
  <cp:lastModifiedBy>甘甘</cp:lastModifiedBy>
  <cp:revision>181</cp:revision>
  <dcterms:created xsi:type="dcterms:W3CDTF">2019-06-19T02:08:00Z</dcterms:created>
  <dcterms:modified xsi:type="dcterms:W3CDTF">2026-06-18T03:36:51Z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2052-12.1.0.20784</vt:lpwstr>
  </property>
  <property fmtid="{D5CDD505-2E9C-101B-9397-08002B2CF9AE}" pid="3" name="ICV">
    <vt:lpwstr>99678DDE967445EDBFF139704E61AA6B_11</vt:lpwstr>
  </property>
</Properties>
</file>