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77" r:id="rId3"/>
    <p:sldId id="496" r:id="rId4"/>
    <p:sldId id="486" r:id="rId5"/>
    <p:sldId id="487" r:id="rId6"/>
    <p:sldId id="495" r:id="rId7"/>
    <p:sldId id="489" r:id="rId8"/>
    <p:sldId id="490" r:id="rId9"/>
    <p:sldId id="492" r:id="rId10"/>
    <p:sldId id="493" r:id="rId11"/>
    <p:sldId id="491" r:id="rId12"/>
    <p:sldId id="497" r:id="rId13"/>
    <p:sldId id="498" r:id="rId14"/>
    <p:sldId id="494" r:id="rId15"/>
    <p:sldId id="502" r:id="rId16"/>
    <p:sldId id="269" r:id="rId18"/>
    <p:sldId id="503" r:id="rId19"/>
    <p:sldId id="667" r:id="rId20"/>
    <p:sldId id="668" r:id="rId21"/>
    <p:sldId id="669" r:id="rId22"/>
    <p:sldId id="520" r:id="rId23"/>
    <p:sldId id="568" r:id="rId24"/>
    <p:sldId id="505" r:id="rId25"/>
    <p:sldId id="569" r:id="rId26"/>
    <p:sldId id="286" r:id="rId27"/>
    <p:sldId id="515" r:id="rId28"/>
    <p:sldId id="670" r:id="rId29"/>
    <p:sldId id="621" r:id="rId30"/>
    <p:sldId id="620" r:id="rId31"/>
    <p:sldId id="665" r:id="rId32"/>
    <p:sldId id="662" r:id="rId33"/>
    <p:sldId id="287" r:id="rId34"/>
    <p:sldId id="514" r:id="rId35"/>
    <p:sldId id="288" r:id="rId36"/>
    <p:sldId id="666" r:id="rId37"/>
    <p:sldId id="618" r:id="rId38"/>
    <p:sldId id="517" r:id="rId39"/>
    <p:sldId id="291" r:id="rId40"/>
    <p:sldId id="506" r:id="rId41"/>
    <p:sldId id="509" r:id="rId42"/>
    <p:sldId id="510" r:id="rId43"/>
  </p:sldIdLst>
  <p:sldSz cx="12192000" cy="6858000"/>
  <p:notesSz cx="6858000" cy="9144000"/>
  <p:custDataLst>
    <p:tags r:id="rId4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C SYSTEM" initials="M" lastIdx="0"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8" Type="http://schemas.openxmlformats.org/officeDocument/2006/relationships/tags" Target="tags/tag133.xml"/><Relationship Id="rId47" Type="http://schemas.openxmlformats.org/officeDocument/2006/relationships/commentAuthors" Target="commentAuthors.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notesMaster" Target="notesMasters/notesMaster1.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87.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129.xml"/><Relationship Id="rId4" Type="http://schemas.openxmlformats.org/officeDocument/2006/relationships/tags" Target="../tags/tag128.xml"/><Relationship Id="rId3" Type="http://schemas.openxmlformats.org/officeDocument/2006/relationships/tags" Target="../tags/tag127.xml"/><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A5C8DB37-21FE-466F-861C-5865DBFB1088}"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幻灯片图像占位符 1"/>
          <p:cNvSpPr>
            <a:spLocks noGrp="1" noRot="1" noChangeAspect="1" noTextEdit="1"/>
          </p:cNvSpPr>
          <p:nvPr>
            <p:ph type="sldImg"/>
          </p:nvPr>
        </p:nvSpPr>
        <p:spPr>
          <a:ln>
            <a:solidFill>
              <a:srgbClr val="000000">
                <a:alpha val="100000"/>
              </a:srgbClr>
            </a:solidFill>
            <a:miter lim="800000"/>
          </a:ln>
        </p:spPr>
      </p:sp>
      <p:sp>
        <p:nvSpPr>
          <p:cNvPr id="122883" name="备注占位符 2"/>
          <p:cNvSpPr>
            <a:spLocks noGrp="1"/>
          </p:cNvSpPr>
          <p:nvPr>
            <p:ph type="body" idx="1"/>
          </p:nvPr>
        </p:nvSpPr>
        <p:spPr>
          <a:noFill/>
          <a:ln>
            <a:noFill/>
          </a:ln>
        </p:spPr>
        <p:txBody>
          <a:bodyPr wrap="square" lIns="91440" tIns="45720" rIns="91440" bIns="45720" anchor="t" anchorCtr="0"/>
          <a:lstStyle/>
          <a:p>
            <a:pPr lvl="0" eaLnBrk="1" hangingPunct="1"/>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A5C8DB37-21FE-466F-861C-5865DBFB1088}"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单击此处编辑标题</a:t>
            </a:r>
            <a:endParaRPr lang="zh-CN" altLang="en-US"/>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单击此处编辑副标题</a:t>
            </a:r>
            <a:endParaRPr lang="zh-CN" altLang="en-US"/>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endParaRPr lang="zh-CN" altLang="en-US"/>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endParaRPr lang="zh-CN" altLang="en-US"/>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330" y="1555115"/>
            <a:ext cx="5233035" cy="4608195"/>
          </a:xfrm>
        </p:spPr>
        <p:txBody>
          <a:bodyPr vert="horz" lIns="90000" tIns="46800" rIns="90000" bIns="46800" rtlCol="0">
            <a:normAutofit/>
          </a:bodyPr>
          <a:lstStyle>
            <a:lvl1pPr>
              <a:buNone/>
              <a:defRPr sz="1600"/>
            </a:lvl1pPr>
          </a:lstStyle>
          <a:p>
            <a:pPr lvl="0"/>
            <a:endParaRPr>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a:sym typeface="+mn-ea"/>
              </a:rPr>
              <a:t>单击此处编辑标题</a:t>
            </a:r>
            <a:endParaRPr>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image" Target="file:///D:\qq&#25991;&#20214;\712321467\Image\C2C\Image2\%7b75232B38-A165-1FB7-499C-2E1C792CACB5%7d.png" TargetMode="External"/><Relationship Id="rId18" Type="http://schemas.openxmlformats.org/officeDocument/2006/relationships/image" Target="../media/image1.png"/><Relationship Id="rId17" Type="http://schemas.openxmlformats.org/officeDocument/2006/relationships/tags" Target="../tags/tag61.xml"/><Relationship Id="rId16" Type="http://schemas.openxmlformats.org/officeDocument/2006/relationships/tags" Target="../tags/tag60.xml"/><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9D9D9"/>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14"/>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pic>
        <p:nvPicPr>
          <p:cNvPr id="7" name="图片 1073743875" descr="学科网 zxxk.com"/>
          <p:cNvPicPr>
            <a:picLocks noChangeAspect="1"/>
          </p:cNvPicPr>
          <p:nvPr/>
        </p:nvPicPr>
        <p:blipFill>
          <a:blip r:embed="rId18" r:link="rId19"/>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000"/>
    </mc:Choice>
    <mc:Fallback>
      <p:transition spd="slow"/>
    </mc:Fallback>
  </mc:AlternateConten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png"/><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jpeg"/><Relationship Id="rId2" Type="http://schemas.openxmlformats.org/officeDocument/2006/relationships/tags" Target="../tags/tag81.xml"/><Relationship Id="rId1" Type="http://schemas.openxmlformats.org/officeDocument/2006/relationships/tags" Target="../tags/tag80.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2.xml"/></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7.xml"/><Relationship Id="rId2" Type="http://schemas.openxmlformats.org/officeDocument/2006/relationships/tags" Target="../tags/tag84.xml"/><Relationship Id="rId1" Type="http://schemas.openxmlformats.org/officeDocument/2006/relationships/tags" Target="../tags/tag8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3.xml"/><Relationship Id="rId1" Type="http://schemas.openxmlformats.org/officeDocument/2006/relationships/tags" Target="../tags/tag9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9.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0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image" Target="../media/image3.png"/><Relationship Id="rId1" Type="http://schemas.openxmlformats.org/officeDocument/2006/relationships/tags" Target="../tags/tag6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0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0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9" Type="http://schemas.openxmlformats.org/officeDocument/2006/relationships/tags" Target="../tags/tag111.xml"/><Relationship Id="rId8" Type="http://schemas.openxmlformats.org/officeDocument/2006/relationships/tags" Target="../tags/tag110.xml"/><Relationship Id="rId7" Type="http://schemas.openxmlformats.org/officeDocument/2006/relationships/tags" Target="../tags/tag109.xml"/><Relationship Id="rId6" Type="http://schemas.openxmlformats.org/officeDocument/2006/relationships/tags" Target="../tags/tag108.xml"/><Relationship Id="rId5" Type="http://schemas.openxmlformats.org/officeDocument/2006/relationships/tags" Target="../tags/tag107.xml"/><Relationship Id="rId4" Type="http://schemas.openxmlformats.org/officeDocument/2006/relationships/tags" Target="../tags/tag106.xml"/><Relationship Id="rId3" Type="http://schemas.openxmlformats.org/officeDocument/2006/relationships/tags" Target="../tags/tag105.xml"/><Relationship Id="rId21" Type="http://schemas.openxmlformats.org/officeDocument/2006/relationships/slideLayout" Target="../slideLayouts/slideLayout1.xml"/><Relationship Id="rId20" Type="http://schemas.openxmlformats.org/officeDocument/2006/relationships/tags" Target="../tags/tag122.xml"/><Relationship Id="rId2" Type="http://schemas.openxmlformats.org/officeDocument/2006/relationships/tags" Target="../tags/tag104.xml"/><Relationship Id="rId19" Type="http://schemas.openxmlformats.org/officeDocument/2006/relationships/tags" Target="../tags/tag121.xml"/><Relationship Id="rId18" Type="http://schemas.openxmlformats.org/officeDocument/2006/relationships/tags" Target="../tags/tag120.xml"/><Relationship Id="rId17" Type="http://schemas.openxmlformats.org/officeDocument/2006/relationships/tags" Target="../tags/tag119.xml"/><Relationship Id="rId16" Type="http://schemas.openxmlformats.org/officeDocument/2006/relationships/tags" Target="../tags/tag118.xml"/><Relationship Id="rId15" Type="http://schemas.openxmlformats.org/officeDocument/2006/relationships/tags" Target="../tags/tag117.xml"/><Relationship Id="rId14" Type="http://schemas.openxmlformats.org/officeDocument/2006/relationships/tags" Target="../tags/tag116.xml"/><Relationship Id="rId13" Type="http://schemas.openxmlformats.org/officeDocument/2006/relationships/tags" Target="../tags/tag115.xml"/><Relationship Id="rId12" Type="http://schemas.openxmlformats.org/officeDocument/2006/relationships/tags" Target="../tags/tag114.xml"/><Relationship Id="rId11" Type="http://schemas.openxmlformats.org/officeDocument/2006/relationships/tags" Target="../tags/tag113.xml"/><Relationship Id="rId10" Type="http://schemas.openxmlformats.org/officeDocument/2006/relationships/tags" Target="../tags/tag112.xml"/><Relationship Id="rId1" Type="http://schemas.openxmlformats.org/officeDocument/2006/relationships/tags" Target="../tags/tag103.xml"/></Relationships>
</file>

<file path=ppt/slides/_rels/slide36.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12.xml"/><Relationship Id="rId5" Type="http://schemas.openxmlformats.org/officeDocument/2006/relationships/tags" Target="../tags/tag126.xml"/><Relationship Id="rId4" Type="http://schemas.openxmlformats.org/officeDocument/2006/relationships/tags" Target="../tags/tag125.xml"/><Relationship Id="rId3" Type="http://schemas.openxmlformats.org/officeDocument/2006/relationships/tags" Target="../tags/tag124.xml"/><Relationship Id="rId2" Type="http://schemas.openxmlformats.org/officeDocument/2006/relationships/image" Target="../media/image10.jpeg"/><Relationship Id="rId1" Type="http://schemas.openxmlformats.org/officeDocument/2006/relationships/tags" Target="../tags/tag123.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1.xml"/><Relationship Id="rId1" Type="http://schemas.openxmlformats.org/officeDocument/2006/relationships/tags" Target="../tags/tag130.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image" Target="../media/image4.png"/><Relationship Id="rId2" Type="http://schemas.openxmlformats.org/officeDocument/2006/relationships/tags" Target="../tags/tag68.xml"/><Relationship Id="rId1" Type="http://schemas.openxmlformats.org/officeDocument/2006/relationships/tags" Target="../tags/tag67.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2.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image" Target="../media/image5.png"/><Relationship Id="rId1" Type="http://schemas.openxmlformats.org/officeDocument/2006/relationships/tags" Target="../tags/tag7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2290" name="标题 3073"/>
          <p:cNvSpPr>
            <a:spLocks noGrp="1"/>
          </p:cNvSpPr>
          <p:nvPr>
            <p:ph type="ctrTitle"/>
          </p:nvPr>
        </p:nvSpPr>
        <p:spPr>
          <a:xfrm>
            <a:off x="2276475" y="2742248"/>
            <a:ext cx="7772400" cy="1470025"/>
          </a:xfrm>
        </p:spPr>
        <p:txBody>
          <a:bodyPr wrap="square" lIns="91440" tIns="45720" rIns="91440" bIns="45720" anchor="ctr" anchorCtr="0">
            <a:normAutofit fontScale="90000"/>
          </a:bodyPr>
          <a:lstStyle/>
          <a:p>
            <a:pPr defTabSz="914400" eaLnBrk="1" latinLnBrk="0" hangingPunct="1">
              <a:buSzTx/>
              <a:buFontTx/>
              <a:buNone/>
            </a:pPr>
            <a:r>
              <a:rPr kumimoji="0" lang="zh-CN" altLang="zh-CN" sz="9600" kern="1200" baseline="0">
                <a:solidFill>
                  <a:srgbClr val="000000"/>
                </a:solidFill>
                <a:latin typeface="楷体" panose="02010609060101010101" pitchFamily="49" charset="-122"/>
                <a:ea typeface="楷体" panose="02010609060101010101" pitchFamily="49" charset="-122"/>
                <a:cs typeface="+mj-cs"/>
              </a:rPr>
              <a:t>秦腔</a:t>
            </a:r>
            <a:endParaRPr kumimoji="0" lang="zh-CN" altLang="zh-CN" sz="9600" kern="1200" baseline="0">
              <a:solidFill>
                <a:srgbClr val="000000"/>
              </a:solidFill>
              <a:latin typeface="楷体" panose="02010609060101010101" pitchFamily="49" charset="-122"/>
              <a:ea typeface="楷体" panose="02010609060101010101" pitchFamily="49" charset="-122"/>
              <a:cs typeface="+mj-cs"/>
            </a:endParaRPr>
          </a:p>
        </p:txBody>
      </p:sp>
      <p:sp>
        <p:nvSpPr>
          <p:cNvPr id="12291" name="副标题 3074"/>
          <p:cNvSpPr>
            <a:spLocks noGrp="1"/>
          </p:cNvSpPr>
          <p:nvPr>
            <p:ph type="subTitle" idx="1"/>
          </p:nvPr>
        </p:nvSpPr>
        <p:spPr>
          <a:xfrm>
            <a:off x="3115945" y="4919345"/>
            <a:ext cx="6400800" cy="1752600"/>
          </a:xfrm>
        </p:spPr>
        <p:txBody>
          <a:bodyPr wrap="square" lIns="91440" tIns="45720" rIns="91440" bIns="45720" anchor="t" anchorCtr="0"/>
          <a:lstStyle/>
          <a:p>
            <a:pPr defTabSz="914400" eaLnBrk="1" latinLnBrk="0" hangingPunct="1">
              <a:buSzTx/>
            </a:pPr>
            <a:r>
              <a:rPr kumimoji="0" lang="zh-CN" altLang="zh-CN" sz="6000" kern="1200" baseline="0">
                <a:solidFill>
                  <a:srgbClr val="000000"/>
                </a:solidFill>
                <a:latin typeface="楷体" panose="02010609060101010101" pitchFamily="49" charset="-122"/>
                <a:ea typeface="楷体" panose="02010609060101010101" pitchFamily="49" charset="-122"/>
                <a:cs typeface="+mn-cs"/>
              </a:rPr>
              <a:t>贾平凹</a:t>
            </a:r>
            <a:endParaRPr kumimoji="0" lang="zh-CN" altLang="zh-CN" sz="6000" kern="1200" baseline="0">
              <a:solidFill>
                <a:srgbClr val="000000"/>
              </a:solidFill>
              <a:latin typeface="楷体" panose="02010609060101010101" pitchFamily="49" charset="-122"/>
              <a:ea typeface="楷体" panose="02010609060101010101" pitchFamily="49" charset="-122"/>
              <a:cs typeface="+mn-cs"/>
            </a:endParaRPr>
          </a:p>
        </p:txBody>
      </p:sp>
      <p:pic>
        <p:nvPicPr>
          <p:cNvPr id="12292" name="图片 1" descr="图片3"/>
          <p:cNvPicPr>
            <a:picLocks noChangeAspect="1"/>
          </p:cNvPicPr>
          <p:nvPr/>
        </p:nvPicPr>
        <p:blipFill>
          <a:blip r:embed="rId1"/>
          <a:stretch>
            <a:fillRect/>
          </a:stretch>
        </p:blipFill>
        <p:spPr>
          <a:xfrm>
            <a:off x="2138680" y="0"/>
            <a:ext cx="8683625" cy="2517775"/>
          </a:xfrm>
          <a:prstGeom prst="rect">
            <a:avLst/>
          </a:prstGeom>
          <a:noFill/>
          <a:ln w="9525">
            <a:noFill/>
          </a:ln>
        </p:spPr>
      </p:pic>
      <p:sp>
        <p:nvSpPr>
          <p:cNvPr id="2" name="文本框 1"/>
          <p:cNvSpPr txBox="1"/>
          <p:nvPr/>
        </p:nvSpPr>
        <p:spPr>
          <a:xfrm>
            <a:off x="4171315" y="4212590"/>
            <a:ext cx="5288280" cy="706755"/>
          </a:xfrm>
          <a:prstGeom prst="rect">
            <a:avLst/>
          </a:prstGeom>
          <a:noFill/>
        </p:spPr>
        <p:txBody>
          <a:bodyPr wrap="none" rtlCol="0" anchor="t">
            <a:spAutoFit/>
          </a:bodyPr>
          <a:p>
            <a:r>
              <a:rPr lang="en-US" altLang="zh-CN" sz="40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40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赏析散文结构段落</a:t>
            </a:r>
            <a:endParaRPr lang="zh-CN" altLang="en-US" sz="4000" b="1"/>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pic>
        <p:nvPicPr>
          <p:cNvPr id="100" name="图片 99"/>
          <p:cNvPicPr/>
          <p:nvPr/>
        </p:nvPicPr>
        <p:blipFill>
          <a:blip r:embed="rId1"/>
          <a:stretch>
            <a:fillRect/>
          </a:stretch>
        </p:blipFill>
        <p:spPr>
          <a:xfrm>
            <a:off x="212090" y="223520"/>
            <a:ext cx="6804025" cy="5932170"/>
          </a:xfrm>
          <a:prstGeom prst="rect">
            <a:avLst/>
          </a:prstGeom>
          <a:noFill/>
          <a:ln w="9525">
            <a:noFill/>
          </a:ln>
        </p:spPr>
      </p:pic>
      <p:sp>
        <p:nvSpPr>
          <p:cNvPr id="2" name="文本框 1"/>
          <p:cNvSpPr txBox="1"/>
          <p:nvPr/>
        </p:nvSpPr>
        <p:spPr>
          <a:xfrm>
            <a:off x="7101840" y="223520"/>
            <a:ext cx="4897755" cy="6123940"/>
          </a:xfrm>
          <a:prstGeom prst="rect">
            <a:avLst/>
          </a:prstGeom>
          <a:noFill/>
        </p:spPr>
        <p:txBody>
          <a:bodyPr wrap="square" rtlCol="0">
            <a:spAutoFit/>
          </a:bodyPr>
          <a:p>
            <a:r>
              <a:rPr lang="zh-CN" altLang="en-US" sz="2800" b="1"/>
              <a:t>书写笔画顺序：先写穴字头，再写幺、言、幺，接着写长、马、长，左边写月，右边写立刀旁，下面心字底，最后写个走之底。</a:t>
            </a:r>
            <a:endParaRPr lang="zh-CN" altLang="en-US" sz="2800" b="1"/>
          </a:p>
          <a:p>
            <a:endParaRPr lang="zh-CN" altLang="en-US" sz="2800" b="1"/>
          </a:p>
          <a:p>
            <a:r>
              <a:rPr lang="zh-CN" altLang="en-US" sz="2800" b="1"/>
              <a:t>biáng是一种口语化的象声词，有时为口头禅，或童语。此字出于陕西关中的一种小吃。</a:t>
            </a:r>
            <a:endParaRPr lang="zh-CN" altLang="en-US" sz="2800" b="1"/>
          </a:p>
          <a:p>
            <a:endParaRPr lang="zh-CN" altLang="en-US" sz="2800" b="1"/>
          </a:p>
          <a:p>
            <a:r>
              <a:rPr lang="zh-CN" altLang="en-US" sz="2800" b="1"/>
              <a:t>biáng biáng面的名字由来：因为在做这种面时会发出biáng biáng的声音，biáng biáng面因此得名。</a:t>
            </a:r>
            <a:endParaRPr lang="zh-CN" altLang="en-US" sz="2800" b="1"/>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122" name="文本占位符 6146"/>
          <p:cNvSpPr>
            <a:spLocks noGrp="1"/>
          </p:cNvSpPr>
          <p:nvPr>
            <p:ph idx="1"/>
            <p:custDataLst>
              <p:tags r:id="rId1"/>
            </p:custDataLst>
          </p:nvPr>
        </p:nvSpPr>
        <p:spPr>
          <a:xfrm>
            <a:off x="3386455" y="925195"/>
            <a:ext cx="8723630" cy="4395470"/>
          </a:xfrm>
          <a:noFill/>
          <a:ln>
            <a:miter lim="800000"/>
          </a:ln>
        </p:spPr>
        <p:txBody>
          <a:bodyPr vert="horz" wrap="square" lIns="91440" tIns="45720" rIns="91440" bIns="45720" anchor="t" anchorCtr="0">
            <a:no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lvl="0" indent="0" eaLnBrk="1" hangingPunct="1">
              <a:lnSpc>
                <a:spcPct val="100000"/>
              </a:lnSpc>
              <a:spcBef>
                <a:spcPts val="0"/>
              </a:spcBef>
              <a:buNone/>
            </a:pPr>
            <a:r>
              <a:rPr lang="en-US" altLang="zh-CN" sz="2800" b="1">
                <a:latin typeface="黑体" panose="02010609060101010101" charset="-122"/>
                <a:ea typeface="黑体" panose="02010609060101010101" charset="-122"/>
              </a:rPr>
              <a:t>    </a:t>
            </a:r>
            <a:r>
              <a:rPr altLang="zh-CN" sz="24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a:t>
            </a:r>
            <a:r>
              <a:rPr altLang="zh-CN" sz="28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贾平凹，原名贾平娃，陕西丹凤人，1952年2月21日出生。于西北大学中文系毕业，</a:t>
            </a:r>
            <a:r>
              <a:rPr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曾从事过几年文学编辑工作，现为西安市文联专职作家、</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长安</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文学月刊编辑。</a:t>
            </a:r>
            <a:r>
              <a:rPr altLang="zh-CN" sz="28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1982年后从事专业创作。任中国作家协会理事、作协陕西分会副主席等职。</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著有</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小说集</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兵娃</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姐妹本纪</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山地笔记</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野火集</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商州散记</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小月前本</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腊月</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正月</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天狗</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晚唱</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贾平凹获奖中篇小说集</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贾平凹自选集</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长篇小说</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商州</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州河</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浮躁</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废都</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白夜</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自传体长篇</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我是农民</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等。</a:t>
            </a:r>
            <a:r>
              <a:rPr lang="en-US"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散文集</a:t>
            </a:r>
            <a:r>
              <a:rPr lang="en-US" altLang="zh-CN"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月迹</a:t>
            </a:r>
            <a:r>
              <a:rPr lang="en-US" altLang="zh-CN"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心迹</a:t>
            </a:r>
            <a:r>
              <a:rPr lang="en-US" altLang="zh-CN"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爱的踪迹</a:t>
            </a:r>
            <a:r>
              <a:rPr lang="en-US" altLang="zh-CN"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贾平凹散文自选集</a:t>
            </a:r>
            <a:r>
              <a:rPr lang="en-US" altLang="zh-CN"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800" b="1" spc="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诗集</a:t>
            </a:r>
            <a:r>
              <a:rPr lang="en-US" altLang="zh-CN"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空白</a:t>
            </a:r>
            <a:r>
              <a:rPr lang="en-US" altLang="zh-CN"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以及</a:t>
            </a:r>
            <a:r>
              <a:rPr lang="en-US" altLang="zh-CN"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平凹文论集</a:t>
            </a:r>
            <a:r>
              <a:rPr lang="en-US" altLang="zh-CN"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8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等。</a:t>
            </a:r>
            <a:endParaRPr lang="zh-CN" altLang="en-US" sz="2400" b="1">
              <a:latin typeface="黑体" panose="02010609060101010101" charset="-122"/>
              <a:ea typeface="黑体" panose="02010609060101010101" charset="-122"/>
            </a:endParaRPr>
          </a:p>
        </p:txBody>
      </p:sp>
      <p:sp>
        <p:nvSpPr>
          <p:cNvPr id="5123" name="文本框 1"/>
          <p:cNvSpPr/>
          <p:nvPr>
            <p:custDataLst>
              <p:tags r:id="rId2"/>
            </p:custDataLst>
          </p:nvPr>
        </p:nvSpPr>
        <p:spPr>
          <a:xfrm>
            <a:off x="4743450" y="156845"/>
            <a:ext cx="2705100" cy="768350"/>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lvl="0" indent="0" eaLnBrk="1" hangingPunct="1">
              <a:spcBef>
                <a:spcPct val="0"/>
              </a:spcBef>
              <a:buNone/>
            </a:pPr>
            <a:r>
              <a:rPr lang="zh-CN" altLang="zh-CN" sz="4400" b="1"/>
              <a:t>作者简介</a:t>
            </a:r>
            <a:endParaRPr lang="zh-CN" altLang="zh-CN" sz="4400" b="1"/>
          </a:p>
        </p:txBody>
      </p:sp>
      <p:pic>
        <p:nvPicPr>
          <p:cNvPr id="5124" name="图片 3"/>
          <p:cNvPicPr>
            <a:picLocks noChangeAspect="1"/>
          </p:cNvPicPr>
          <p:nvPr>
            <p:custDataLst>
              <p:tags r:id="rId3"/>
            </p:custDataLst>
          </p:nvPr>
        </p:nvPicPr>
        <p:blipFill>
          <a:blip r:embed="rId4"/>
          <a:stretch>
            <a:fillRect/>
          </a:stretch>
        </p:blipFill>
        <p:spPr>
          <a:xfrm>
            <a:off x="156845" y="1323340"/>
            <a:ext cx="3119755" cy="5213350"/>
          </a:xfrm>
          <a:prstGeom prst="rect">
            <a:avLst/>
          </a:prstGeom>
          <a:noFill/>
          <a:ln>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6146" name="文本占位符 20482"/>
          <p:cNvSpPr>
            <a:spLocks noGrp="1"/>
          </p:cNvSpPr>
          <p:nvPr>
            <p:ph idx="1"/>
            <p:custDataLst>
              <p:tags r:id="rId1"/>
            </p:custDataLst>
          </p:nvPr>
        </p:nvSpPr>
        <p:spPr>
          <a:xfrm>
            <a:off x="1635125" y="206375"/>
            <a:ext cx="4881563" cy="4168775"/>
          </a:xfrm>
          <a:prstGeom prst="rect">
            <a:avLst/>
          </a:prstGeom>
        </p:spPr>
        <p:txBody>
          <a:bodyPr vert="horz" wrap="square" lIns="91440" tIns="45720" rIns="91440" bIns="45720" numCol="1" anchor="t" anchorCtr="0" compatLnSpc="1">
            <a:no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marR="0" lvl="0" indent="0" eaLnBrk="1" hangingPunct="1">
              <a:buNone/>
            </a:pPr>
            <a:r>
              <a:rPr lang="en-US" altLang="zh-CN" sz="2800" b="1" spc="0">
                <a:latin typeface="黑体" panose="02010609060101010101" charset="-122"/>
                <a:ea typeface="黑体" panose="02010609060101010101" charset="-122"/>
              </a:rPr>
              <a:t>     </a:t>
            </a:r>
            <a:endParaRPr lang="en-US" altLang="en-US" sz="3600"/>
          </a:p>
        </p:txBody>
      </p:sp>
      <p:pic>
        <p:nvPicPr>
          <p:cNvPr id="6147" name="图片 26627"/>
          <p:cNvPicPr>
            <a:picLocks noChangeAspect="1"/>
          </p:cNvPicPr>
          <p:nvPr>
            <p:custDataLst>
              <p:tags r:id="rId2"/>
            </p:custDataLst>
          </p:nvPr>
        </p:nvPicPr>
        <p:blipFill>
          <a:blip r:embed="rId3"/>
          <a:stretch>
            <a:fillRect/>
          </a:stretch>
        </p:blipFill>
        <p:spPr>
          <a:xfrm>
            <a:off x="7633335" y="206375"/>
            <a:ext cx="4330065" cy="6651625"/>
          </a:xfrm>
          <a:prstGeom prst="rect">
            <a:avLst/>
          </a:prstGeom>
          <a:noFill/>
          <a:ln>
            <a:noFill/>
            <a:miter lim="800000"/>
            <a:headEnd/>
            <a:tailEnd/>
          </a:ln>
        </p:spPr>
      </p:pic>
      <p:sp>
        <p:nvSpPr>
          <p:cNvPr id="2" name="文本框 1"/>
          <p:cNvSpPr txBox="1"/>
          <p:nvPr/>
        </p:nvSpPr>
        <p:spPr>
          <a:xfrm>
            <a:off x="58420" y="64135"/>
            <a:ext cx="7503795" cy="6924040"/>
          </a:xfrm>
          <a:prstGeom prst="rect">
            <a:avLst/>
          </a:prstGeom>
          <a:noFill/>
        </p:spPr>
        <p:txBody>
          <a:bodyPr wrap="square" rtlCol="0">
            <a:spAutoFit/>
          </a:bodyPr>
          <a:p>
            <a:pPr marL="0" lvl="0" indent="0" eaLnBrk="1" hangingPunct="1">
              <a:lnSpc>
                <a:spcPct val="90000"/>
              </a:lnSpc>
              <a:buNone/>
            </a:pPr>
            <a:r>
              <a:rPr lang="en-US" sz="2800" b="1" spc="200">
                <a:ln w="3175">
                  <a:noFill/>
                  <a:prstDash val="dash"/>
                </a:ln>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a:t>
            </a:r>
            <a:r>
              <a:rPr altLang="zh-CN" sz="2800" b="1" spc="200">
                <a:ln w="3175">
                  <a:noFill/>
                  <a:prstDash val="dash"/>
                </a:ln>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贾平凹是我国当代文坛屈指可数的</a:t>
            </a:r>
            <a:r>
              <a:rPr altLang="zh-CN" sz="2800" b="1" spc="20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文学大家和文学奇才</a:t>
            </a:r>
            <a:r>
              <a:rPr altLang="zh-CN" sz="28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，是一位当代中国</a:t>
            </a:r>
            <a:r>
              <a:rPr altLang="zh-CN" sz="2800" b="1" spc="20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最具叛逆性</a:t>
            </a:r>
            <a:r>
              <a:rPr altLang="zh-CN" sz="2800" b="1" spc="2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altLang="zh-CN" sz="2800" b="1" spc="20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最富创造精神</a:t>
            </a:r>
            <a:r>
              <a:rPr altLang="zh-CN" sz="28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的作家，也是当代中国可以进入中国和世界文学史册的为数不多的著名文学家之一。代表作：“</a:t>
            </a:r>
            <a:r>
              <a:rPr altLang="zh-CN" sz="2800" b="1" spc="20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商州系列</a:t>
            </a:r>
            <a:r>
              <a:rPr altLang="zh-CN" sz="28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sz="28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a:t>
            </a:r>
            <a:r>
              <a:rPr altLang="zh-CN" sz="28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包括长篇《商州》《浮躁》以及《鸡窝洼人家》等一些中短篇小说），《废都》《暂坐》争议很大。</a:t>
            </a:r>
            <a:r>
              <a:rPr 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他的</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腊月</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正月</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获中国作协第</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届全国优秀中篇小说奖；</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满月儿</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获</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1978</a:t>
            </a:r>
            <a:r>
              <a:rPr 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年全国优秀短篇小说奖。他还于</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1988</a:t>
            </a:r>
            <a:r>
              <a:rPr 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年获美国飞马文学奖。贾平凹小说描写新时期的西北农村，特别是改革开放后的变革，视野开阔，具有丰富的当代中国社会文化心理内涵，富于地域风土特色，格调清新隽永。</a:t>
            </a:r>
            <a:r>
              <a:rPr lang="zh-CN" altLang="en-US" sz="2800" b="1">
                <a:latin typeface="微软雅黑" panose="020B0503020204020204" pitchFamily="34" charset="-122"/>
                <a:ea typeface="微软雅黑" panose="020B0503020204020204" pitchFamily="34" charset="-122"/>
                <a:cs typeface="华文新魏" panose="02010800040101010101" charset="-122"/>
                <a:sym typeface="+mn-ea"/>
              </a:rPr>
              <a:t>贾平凹的散文无论在思想意蕴、文化趣味还是语言表达上，都倾向吸取中国文学传统因素，</a:t>
            </a:r>
            <a:r>
              <a:rPr lang="zh-CN" altLang="en-US" sz="2800" b="1">
                <a:solidFill>
                  <a:srgbClr val="FF0000"/>
                </a:solidFill>
                <a:latin typeface="微软雅黑" panose="020B0503020204020204" pitchFamily="34" charset="-122"/>
                <a:ea typeface="微软雅黑" panose="020B0503020204020204" pitchFamily="34" charset="-122"/>
                <a:cs typeface="华文新魏" panose="02010800040101010101" charset="-122"/>
                <a:sym typeface="+mn-ea"/>
              </a:rPr>
              <a:t>崇尚简单古朴的风趣和静虚境界</a:t>
            </a:r>
            <a:r>
              <a:rPr lang="zh-CN" altLang="en-US" sz="2800" b="1">
                <a:latin typeface="微软雅黑" panose="020B0503020204020204" pitchFamily="34" charset="-122"/>
                <a:ea typeface="微软雅黑" panose="020B0503020204020204" pitchFamily="34" charset="-122"/>
                <a:cs typeface="华文新魏" panose="02010800040101010101" charset="-122"/>
                <a:sym typeface="+mn-ea"/>
              </a:rPr>
              <a:t>的营造。</a:t>
            </a:r>
            <a:endParaRPr lang="zh-CN" altLang="en-US" b="1">
              <a:latin typeface="微软雅黑" panose="020B0503020204020204" pitchFamily="34" charset="-122"/>
              <a:ea typeface="微软雅黑" panose="020B0503020204020204" pitchFamily="34" charset="-122"/>
              <a:cs typeface="华文新魏" panose="02010800040101010101" charset="-122"/>
              <a:sym typeface="+mn-ea"/>
            </a:endParaRPr>
          </a:p>
          <a:p>
            <a:pPr marL="0" lvl="0" indent="0" eaLnBrk="1" hangingPunct="1">
              <a:lnSpc>
                <a:spcPct val="90000"/>
              </a:lnSpc>
              <a:buNone/>
            </a:pP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5" name="文本框 4"/>
          <p:cNvSpPr txBox="1"/>
          <p:nvPr/>
        </p:nvSpPr>
        <p:spPr>
          <a:xfrm>
            <a:off x="-9525" y="0"/>
            <a:ext cx="12210415" cy="4030980"/>
          </a:xfrm>
          <a:prstGeom prst="rect">
            <a:avLst/>
          </a:prstGeom>
          <a:noFill/>
        </p:spPr>
        <p:txBody>
          <a:bodyPr wrap="square" rtlCol="0">
            <a:spAutoFit/>
          </a:bodyPr>
          <a:p>
            <a:pPr indent="609600" fontAlgn="auto"/>
            <a:r>
              <a:rPr lang="zh-CN" altLang="en-US" sz="2800" b="1" smtClean="0">
                <a:latin typeface="微软雅黑" panose="020B0503020204020204" pitchFamily="34" charset="-122"/>
                <a:ea typeface="微软雅黑" panose="020B0503020204020204" pitchFamily="34" charset="-122"/>
                <a:sym typeface="+mn-ea"/>
              </a:rPr>
              <a:t>对于贾平凹，</a:t>
            </a:r>
            <a:r>
              <a:rPr lang="zh-CN" altLang="en-US" sz="2800" b="1" smtClean="0">
                <a:solidFill>
                  <a:srgbClr val="FF0000"/>
                </a:solidFill>
                <a:latin typeface="微软雅黑" panose="020B0503020204020204" pitchFamily="34" charset="-122"/>
                <a:ea typeface="微软雅黑" panose="020B0503020204020204" pitchFamily="34" charset="-122"/>
                <a:sym typeface="+mn-ea"/>
              </a:rPr>
              <a:t>秦腔是门艺术</a:t>
            </a:r>
            <a:r>
              <a:rPr lang="zh-CN" altLang="en-US" sz="2800" b="1" smtClean="0">
                <a:latin typeface="微软雅黑" panose="020B0503020204020204" pitchFamily="34" charset="-122"/>
                <a:ea typeface="微软雅黑" panose="020B0503020204020204" pitchFamily="34" charset="-122"/>
                <a:sym typeface="+mn-ea"/>
              </a:rPr>
              <a:t>。他对秦腔钟情是从很小的时候就在心里有了</a:t>
            </a:r>
            <a:r>
              <a:rPr lang="zh-CN" altLang="en-US" sz="2800" b="1" smtClean="0">
                <a:solidFill>
                  <a:srgbClr val="C00000"/>
                </a:solidFill>
                <a:latin typeface="微软雅黑" panose="020B0503020204020204" pitchFamily="34" charset="-122"/>
                <a:ea typeface="微软雅黑" panose="020B0503020204020204" pitchFamily="34" charset="-122"/>
                <a:sym typeface="+mn-ea"/>
              </a:rPr>
              <a:t>熏陶</a:t>
            </a:r>
            <a:r>
              <a:rPr lang="zh-CN" altLang="en-US" sz="2800" b="1" smtClean="0">
                <a:latin typeface="微软雅黑" panose="020B0503020204020204" pitchFamily="34" charset="-122"/>
                <a:ea typeface="微软雅黑" panose="020B0503020204020204" pitchFamily="34" charset="-122"/>
                <a:sym typeface="+mn-ea"/>
              </a:rPr>
              <a:t>。三岁记事，他就骑在大伯的脖颈上看戏六岁懂事，自己趴到台角上，听那花旦青旦唱悲戚戚的调子，不觉得就泪流满面，常常挨了舞台监督的脚踹还不动弹。正月十五，三月三，端午中秋寒食节，是秦腔</a:t>
            </a:r>
            <a:r>
              <a:rPr lang="zh-CN" altLang="en-US" sz="2800" b="1" smtClean="0">
                <a:solidFill>
                  <a:srgbClr val="FF0000"/>
                </a:solidFill>
                <a:latin typeface="微软雅黑" panose="020B0503020204020204" pitchFamily="34" charset="-122"/>
                <a:ea typeface="微软雅黑" panose="020B0503020204020204" pitchFamily="34" charset="-122"/>
                <a:sym typeface="+mn-ea"/>
              </a:rPr>
              <a:t>牵着他由春而夏而秋而冬。</a:t>
            </a:r>
            <a:endParaRPr lang="en-US" altLang="zh-CN" sz="2800" b="1" smtClean="0">
              <a:solidFill>
                <a:srgbClr val="00B050"/>
              </a:solidFill>
              <a:latin typeface="微软雅黑" panose="020B0503020204020204" pitchFamily="34" charset="-122"/>
              <a:ea typeface="微软雅黑" panose="020B0503020204020204" pitchFamily="34" charset="-122"/>
            </a:endParaRPr>
          </a:p>
          <a:p>
            <a:pPr indent="609600" fontAlgn="auto"/>
            <a:r>
              <a:rPr lang="zh-CN" altLang="en-US" sz="2800" b="1" smtClean="0">
                <a:latin typeface="微软雅黑" panose="020B0503020204020204" pitchFamily="34" charset="-122"/>
                <a:ea typeface="微软雅黑" panose="020B0503020204020204" pitchFamily="34" charset="-122"/>
                <a:sym typeface="+mn-ea"/>
              </a:rPr>
              <a:t>从秦腔里，他知道了奸臣害忠良，知道了小姐思相公，知道了杨家将的英武，知道了白娘子祝英台的痴情，秦腔故事是他</a:t>
            </a:r>
            <a:r>
              <a:rPr lang="zh-CN" altLang="en-US" sz="2800" b="1" smtClean="0">
                <a:solidFill>
                  <a:srgbClr val="FF0000"/>
                </a:solidFill>
                <a:latin typeface="微软雅黑" panose="020B0503020204020204" pitchFamily="34" charset="-122"/>
                <a:ea typeface="微软雅黑" panose="020B0503020204020204" pitchFamily="34" charset="-122"/>
                <a:sym typeface="+mn-ea"/>
              </a:rPr>
              <a:t>道德启蒙的第一课</a:t>
            </a:r>
            <a:r>
              <a:rPr lang="zh-CN" altLang="en-US" sz="2800" b="1" smtClean="0">
                <a:latin typeface="微软雅黑" panose="020B0503020204020204" pitchFamily="34" charset="-122"/>
                <a:ea typeface="微软雅黑" panose="020B0503020204020204" pitchFamily="34" charset="-122"/>
                <a:sym typeface="+mn-ea"/>
              </a:rPr>
              <a:t>，也在他感慨世事时引用得最多。</a:t>
            </a:r>
            <a:endParaRPr lang="zh-CN" altLang="en-US" sz="3200" b="1" smtClean="0">
              <a:latin typeface="微软雅黑" panose="020B0503020204020204" pitchFamily="34" charset="-122"/>
              <a:ea typeface="微软雅黑" panose="020B0503020204020204" pitchFamily="34" charset="-122"/>
              <a:sym typeface="+mn-ea"/>
            </a:endParaRPr>
          </a:p>
          <a:p>
            <a:pPr indent="609600"/>
            <a:endParaRPr lang="zh-CN" altLang="en-US" sz="3200" b="1">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8" name="TextBox 57"/>
          <p:cNvSpPr txBox="1"/>
          <p:nvPr>
            <p:custDataLst>
              <p:tags r:id="rId1"/>
            </p:custDataLst>
          </p:nvPr>
        </p:nvSpPr>
        <p:spPr>
          <a:xfrm>
            <a:off x="241300" y="506730"/>
            <a:ext cx="7840980" cy="706755"/>
          </a:xfrm>
          <a:prstGeom prst="rect">
            <a:avLst/>
          </a:prstGeom>
          <a:noFill/>
        </p:spPr>
        <p:txBody>
          <a:bodyPr wrap="none" rtlCol="0">
            <a:spAutoFit/>
          </a:bodyPr>
          <a:lstStyle/>
          <a:p>
            <a:pPr algn="l"/>
            <a:r>
              <a:rPr lang="zh-CN" altLang="zh-CN" sz="4000" b="1" smtClean="0">
                <a:solidFill>
                  <a:srgbClr val="FF0000"/>
                </a:solidFill>
                <a:latin typeface="楷体" panose="02010609060101010101" pitchFamily="49" charset="-122"/>
                <a:ea typeface="微软雅黑 Light" panose="020B0502040204020203" charset="-122"/>
                <a:sym typeface="+mn-ea"/>
              </a:rPr>
              <a:t>以《秦腔》为标题，有什么作用？</a:t>
            </a:r>
            <a:endParaRPr lang="zh-CN" altLang="zh-CN" sz="4000" b="1" smtClean="0">
              <a:solidFill>
                <a:srgbClr val="FF0000"/>
              </a:solidFill>
              <a:latin typeface="楷体" panose="02010609060101010101" pitchFamily="49" charset="-122"/>
              <a:ea typeface="微软雅黑 Light" panose="020B0502040204020203" charset="-122"/>
              <a:sym typeface="+mn-ea"/>
            </a:endParaRPr>
          </a:p>
        </p:txBody>
      </p:sp>
      <p:sp>
        <p:nvSpPr>
          <p:cNvPr id="2" name="文本框 1"/>
          <p:cNvSpPr txBox="1"/>
          <p:nvPr>
            <p:custDataLst>
              <p:tags r:id="rId2"/>
            </p:custDataLst>
          </p:nvPr>
        </p:nvSpPr>
        <p:spPr>
          <a:xfrm>
            <a:off x="301625" y="1493520"/>
            <a:ext cx="11387455" cy="3784600"/>
          </a:xfrm>
          <a:prstGeom prst="rect">
            <a:avLst/>
          </a:prstGeom>
          <a:noFill/>
        </p:spPr>
        <p:txBody>
          <a:bodyPr wrap="square" rtlCol="0" anchor="t">
            <a:spAutoFit/>
          </a:bodyPr>
          <a:lstStyle/>
          <a:p>
            <a:pPr>
              <a:lnSpc>
                <a:spcPct val="150000"/>
              </a:lnSpc>
            </a:pPr>
            <a:r>
              <a:rPr lang="en-US" altLang="zh-CN" sz="3200" b="1" smtClean="0">
                <a:solidFill>
                  <a:srgbClr val="FF0000"/>
                </a:solidFill>
                <a:latin typeface="楷体" panose="02010609060101010101" pitchFamily="49" charset="-122"/>
                <a:ea typeface="黑体" panose="02010609060101010101" charset="-122"/>
                <a:sym typeface="+mn-ea"/>
              </a:rPr>
              <a:t>①</a:t>
            </a:r>
            <a:r>
              <a:rPr lang="zh-CN" altLang="zh-CN" sz="3200" b="1" smtClean="0">
                <a:solidFill>
                  <a:srgbClr val="FF0000"/>
                </a:solidFill>
                <a:latin typeface="楷体" panose="02010609060101010101" pitchFamily="49" charset="-122"/>
                <a:ea typeface="黑体" panose="02010609060101010101" charset="-122"/>
                <a:sym typeface="+mn-ea"/>
              </a:rPr>
              <a:t>“秦腔”是文章线索</a:t>
            </a:r>
            <a:r>
              <a:rPr lang="zh-CN" altLang="en-US" sz="3200" b="1" smtClean="0">
                <a:solidFill>
                  <a:srgbClr val="FF0000"/>
                </a:solidFill>
                <a:latin typeface="楷体" panose="02010609060101010101" pitchFamily="49" charset="-122"/>
                <a:ea typeface="黑体" panose="02010609060101010101" charset="-122"/>
                <a:sym typeface="+mn-ea"/>
              </a:rPr>
              <a:t>。</a:t>
            </a:r>
            <a:endParaRPr lang="en-US" altLang="zh-CN" sz="3200" b="1" smtClean="0">
              <a:solidFill>
                <a:srgbClr val="00B0F0"/>
              </a:solidFill>
              <a:latin typeface="楷体" panose="02010609060101010101" pitchFamily="49" charset="-122"/>
              <a:ea typeface="黑体" panose="02010609060101010101" charset="-122"/>
            </a:endParaRPr>
          </a:p>
          <a:p>
            <a:pPr indent="609600" fontAlgn="auto">
              <a:lnSpc>
                <a:spcPct val="150000"/>
              </a:lnSpc>
            </a:pPr>
            <a:r>
              <a:rPr lang="zh-CN" altLang="zh-CN" sz="3200" smtClean="0">
                <a:latin typeface="楷体" panose="02010609060101010101" pitchFamily="49" charset="-122"/>
                <a:ea typeface="黑体" panose="02010609060101010101" charset="-122"/>
                <a:sym typeface="+mn-ea"/>
              </a:rPr>
              <a:t>文章以“秦腔”为核心</a:t>
            </a:r>
            <a:r>
              <a:rPr lang="en-US" altLang="zh-CN" sz="3200" smtClean="0">
                <a:latin typeface="楷体" panose="02010609060101010101" pitchFamily="49" charset="-122"/>
                <a:ea typeface="黑体" panose="02010609060101010101" charset="-122"/>
                <a:sym typeface="+mn-ea"/>
              </a:rPr>
              <a:t>,</a:t>
            </a:r>
            <a:r>
              <a:rPr lang="zh-CN" altLang="zh-CN" sz="3200" smtClean="0">
                <a:latin typeface="楷体" panose="02010609060101010101" pitchFamily="49" charset="-122"/>
                <a:ea typeface="黑体" panose="02010609060101010101" charset="-122"/>
                <a:sym typeface="+mn-ea"/>
              </a:rPr>
              <a:t>按照</a:t>
            </a:r>
            <a:r>
              <a:rPr lang="zh-CN" altLang="zh-CN" sz="3200" b="1" smtClean="0">
                <a:solidFill>
                  <a:srgbClr val="C00000"/>
                </a:solidFill>
                <a:latin typeface="楷体" panose="02010609060101010101" pitchFamily="49" charset="-122"/>
                <a:ea typeface="黑体" panose="02010609060101010101" charset="-122"/>
                <a:sym typeface="+mn-ea"/>
              </a:rPr>
              <a:t>先</a:t>
            </a:r>
            <a:r>
              <a:rPr lang="zh-CN" altLang="zh-CN" sz="3200" smtClean="0">
                <a:latin typeface="楷体" panose="02010609060101010101" pitchFamily="49" charset="-122"/>
                <a:ea typeface="黑体" panose="02010609060101010101" charset="-122"/>
                <a:sym typeface="+mn-ea"/>
              </a:rPr>
              <a:t>介绍秦腔基本信息</a:t>
            </a:r>
            <a:r>
              <a:rPr lang="en-US" altLang="zh-CN" sz="3200" smtClean="0">
                <a:latin typeface="楷体" panose="02010609060101010101" pitchFamily="49" charset="-122"/>
                <a:ea typeface="黑体" panose="02010609060101010101" charset="-122"/>
                <a:sym typeface="+mn-ea"/>
              </a:rPr>
              <a:t>,</a:t>
            </a:r>
            <a:r>
              <a:rPr lang="zh-CN" altLang="zh-CN" sz="3200" b="1" smtClean="0">
                <a:solidFill>
                  <a:srgbClr val="C00000"/>
                </a:solidFill>
                <a:latin typeface="楷体" panose="02010609060101010101" pitchFamily="49" charset="-122"/>
                <a:ea typeface="黑体" panose="02010609060101010101" charset="-122"/>
                <a:sym typeface="+mn-ea"/>
              </a:rPr>
              <a:t>再</a:t>
            </a:r>
            <a:r>
              <a:rPr lang="zh-CN" altLang="zh-CN" sz="3200" smtClean="0">
                <a:latin typeface="楷体" panose="02010609060101010101" pitchFamily="49" charset="-122"/>
                <a:ea typeface="黑体" panose="02010609060101010101" charset="-122"/>
                <a:sym typeface="+mn-ea"/>
              </a:rPr>
              <a:t>详细描写秦腔所形成的特殊文化风俗</a:t>
            </a:r>
            <a:r>
              <a:rPr lang="en-US" altLang="zh-CN" sz="3200" smtClean="0">
                <a:latin typeface="楷体" panose="02010609060101010101" pitchFamily="49" charset="-122"/>
                <a:ea typeface="黑体" panose="02010609060101010101" charset="-122"/>
                <a:sym typeface="+mn-ea"/>
              </a:rPr>
              <a:t>,</a:t>
            </a:r>
            <a:r>
              <a:rPr lang="zh-CN" altLang="zh-CN" sz="3200" b="1" smtClean="0">
                <a:solidFill>
                  <a:srgbClr val="C00000"/>
                </a:solidFill>
                <a:latin typeface="楷体" panose="02010609060101010101" pitchFamily="49" charset="-122"/>
                <a:ea typeface="黑体" panose="02010609060101010101" charset="-122"/>
                <a:sym typeface="+mn-ea"/>
              </a:rPr>
              <a:t>最后</a:t>
            </a:r>
            <a:r>
              <a:rPr lang="zh-CN" altLang="zh-CN" sz="3200" smtClean="0">
                <a:latin typeface="楷体" panose="02010609060101010101" pitchFamily="49" charset="-122"/>
                <a:ea typeface="黑体" panose="02010609060101010101" charset="-122"/>
                <a:sym typeface="+mn-ea"/>
              </a:rPr>
              <a:t>感悟思考秦腔厚重的文化精神和情感内涵安排文章结构。</a:t>
            </a:r>
            <a:endParaRPr lang="zh-CN" altLang="zh-CN" sz="3200" smtClean="0">
              <a:latin typeface="楷体" panose="02010609060101010101" pitchFamily="49" charset="-122"/>
              <a:ea typeface="黑体" panose="02010609060101010101" charset="-122"/>
            </a:endParaRPr>
          </a:p>
          <a:p>
            <a:pPr>
              <a:lnSpc>
                <a:spcPct val="150000"/>
              </a:lnSpc>
            </a:pPr>
            <a:r>
              <a:rPr lang="en-US" altLang="zh-CN" sz="3200" b="1" smtClean="0">
                <a:solidFill>
                  <a:srgbClr val="FF0000"/>
                </a:solidFill>
                <a:latin typeface="楷体" panose="02010609060101010101" pitchFamily="49" charset="-122"/>
                <a:ea typeface="黑体" panose="02010609060101010101" charset="-122"/>
                <a:sym typeface="+mn-ea"/>
              </a:rPr>
              <a:t>②</a:t>
            </a:r>
            <a:r>
              <a:rPr lang="zh-CN" altLang="zh-CN" sz="3200" b="1" smtClean="0">
                <a:solidFill>
                  <a:srgbClr val="FF0000"/>
                </a:solidFill>
                <a:latin typeface="楷体" panose="02010609060101010101" pitchFamily="49" charset="-122"/>
                <a:ea typeface="黑体" panose="02010609060101010101" charset="-122"/>
                <a:sym typeface="+mn-ea"/>
              </a:rPr>
              <a:t>揭示文章的内容，并暗示文章的主旨</a:t>
            </a:r>
            <a:r>
              <a:rPr lang="zh-CN" altLang="zh-CN" sz="3200" smtClean="0">
                <a:solidFill>
                  <a:srgbClr val="FF0000"/>
                </a:solidFill>
                <a:latin typeface="楷体" panose="02010609060101010101" pitchFamily="49" charset="-122"/>
                <a:ea typeface="黑体" panose="02010609060101010101" charset="-122"/>
                <a:sym typeface="+mn-ea"/>
              </a:rPr>
              <a:t>。</a:t>
            </a:r>
            <a:endParaRPr lang="zh-CN" altLang="zh-CN" sz="3200" smtClean="0">
              <a:solidFill>
                <a:srgbClr val="FF0000"/>
              </a:solidFill>
              <a:latin typeface="楷体" panose="02010609060101010101" pitchFamily="49" charset="-122"/>
              <a:ea typeface="黑体" panose="0201060906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75778" name="Text Box 2"/>
          <p:cNvSpPr txBox="1"/>
          <p:nvPr/>
        </p:nvSpPr>
        <p:spPr>
          <a:xfrm>
            <a:off x="463550" y="844550"/>
            <a:ext cx="11026775" cy="5262245"/>
          </a:xfrm>
          <a:prstGeom prst="rect">
            <a:avLst/>
          </a:prstGeom>
          <a:noFill/>
          <a:ln w="28575" cap="flat" cmpd="sng">
            <a:solidFill>
              <a:srgbClr val="41719C"/>
            </a:solidFill>
            <a:prstDash val="solid"/>
            <a:round/>
            <a:headEnd type="none" w="med" len="med"/>
            <a:tailEnd type="none" w="med" len="med"/>
          </a:ln>
        </p:spPr>
        <p:txBody>
          <a:bodyPr>
            <a:spAutoFit/>
          </a:bodyPr>
          <a:lstStyle/>
          <a:p>
            <a:pPr indent="609600" algn="just" eaLnBrk="0" hangingPunct="0">
              <a:lnSpc>
                <a:spcPct val="150000"/>
              </a:lnSpc>
            </a:pPr>
            <a:r>
              <a:rPr lang="zh-CN" altLang="en-US" sz="3200" b="1">
                <a:solidFill>
                  <a:srgbClr val="FF0000"/>
                </a:solidFill>
                <a:latin typeface="宋体" panose="02010600030101010101" pitchFamily="2" charset="-122"/>
                <a:sym typeface="Arial" panose="020B0604020202020204" pitchFamily="34" charset="0"/>
              </a:rPr>
              <a:t>第一部分（1-</a:t>
            </a:r>
            <a:r>
              <a:rPr lang="en-US" altLang="zh-CN" sz="3200" b="1">
                <a:solidFill>
                  <a:srgbClr val="FF0000"/>
                </a:solidFill>
                <a:latin typeface="宋体" panose="02010600030101010101" pitchFamily="2" charset="-122"/>
                <a:sym typeface="Arial" panose="020B0604020202020204" pitchFamily="34" charset="0"/>
              </a:rPr>
              <a:t>3</a:t>
            </a:r>
            <a:r>
              <a:rPr lang="zh-CN" altLang="en-US" sz="3200" b="1">
                <a:solidFill>
                  <a:srgbClr val="FF0000"/>
                </a:solidFill>
                <a:latin typeface="宋体" panose="02010600030101010101" pitchFamily="2" charset="-122"/>
                <a:sym typeface="Arial" panose="020B0604020202020204" pitchFamily="34" charset="0"/>
              </a:rPr>
              <a:t>段）：</a:t>
            </a:r>
            <a:r>
              <a:rPr lang="zh-CN" sz="32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总体介绍秦腔的起源和对秦地人们的影响。</a:t>
            </a:r>
            <a:r>
              <a:rPr lang="zh-CN" altLang="en-US" sz="3200" b="1">
                <a:solidFill>
                  <a:schemeClr val="tx1"/>
                </a:solidFill>
                <a:latin typeface="微软雅黑" panose="020B0503020204020204" pitchFamily="34" charset="-122"/>
                <a:ea typeface="微软雅黑" panose="020B0503020204020204" pitchFamily="34" charset="-122"/>
                <a:sym typeface="+mn-ea"/>
              </a:rPr>
              <a:t>通过比较道出秦腔</a:t>
            </a:r>
            <a:r>
              <a:rPr lang="zh-CN" altLang="en-US" sz="3200" b="1">
                <a:latin typeface="微软雅黑" panose="020B0503020204020204" pitchFamily="34" charset="-122"/>
                <a:ea typeface="微软雅黑" panose="020B0503020204020204" pitchFamily="34" charset="-122"/>
                <a:sym typeface="+mn-ea"/>
              </a:rPr>
              <a:t>高亢宏大的特点，指出它的生成与风土人情密不可分。</a:t>
            </a:r>
            <a:endParaRPr lang="zh-CN" altLang="en-US" sz="3200" b="1">
              <a:solidFill>
                <a:srgbClr val="1633E0"/>
              </a:solidFill>
              <a:latin typeface="微软雅黑" panose="020B0503020204020204" pitchFamily="34" charset="-122"/>
              <a:ea typeface="微软雅黑" panose="020B0503020204020204" pitchFamily="34" charset="-122"/>
              <a:sym typeface="Arial" panose="020B0604020202020204" pitchFamily="34" charset="0"/>
            </a:endParaRPr>
          </a:p>
          <a:p>
            <a:pPr indent="609600" algn="just" eaLnBrk="0" hangingPunct="0">
              <a:lnSpc>
                <a:spcPct val="150000"/>
              </a:lnSpc>
            </a:pPr>
            <a:r>
              <a:rPr lang="zh-CN" altLang="en-US" sz="3200" b="1">
                <a:solidFill>
                  <a:srgbClr val="FF0000"/>
                </a:solidFill>
                <a:latin typeface="宋体" panose="02010600030101010101" pitchFamily="2" charset="-122"/>
                <a:sym typeface="Arial" panose="020B0604020202020204" pitchFamily="34" charset="0"/>
              </a:rPr>
              <a:t>第二部分（</a:t>
            </a:r>
            <a:r>
              <a:rPr lang="en-US" altLang="zh-CN" sz="3200" b="1">
                <a:solidFill>
                  <a:srgbClr val="FF0000"/>
                </a:solidFill>
                <a:latin typeface="宋体" panose="02010600030101010101" pitchFamily="2" charset="-122"/>
                <a:sym typeface="Arial" panose="020B0604020202020204" pitchFamily="34" charset="0"/>
              </a:rPr>
              <a:t>4</a:t>
            </a:r>
            <a:r>
              <a:rPr lang="zh-CN" altLang="en-US" sz="3200" b="1">
                <a:solidFill>
                  <a:srgbClr val="FF0000"/>
                </a:solidFill>
                <a:latin typeface="宋体" panose="02010600030101010101" pitchFamily="2" charset="-122"/>
                <a:sym typeface="Arial" panose="020B0604020202020204" pitchFamily="34" charset="0"/>
              </a:rPr>
              <a:t>-</a:t>
            </a:r>
            <a:r>
              <a:rPr lang="en-US" altLang="zh-CN" sz="3200" b="1">
                <a:solidFill>
                  <a:srgbClr val="FF0000"/>
                </a:solidFill>
                <a:latin typeface="宋体" panose="02010600030101010101" pitchFamily="2" charset="-122"/>
                <a:sym typeface="Arial" panose="020B0604020202020204" pitchFamily="34" charset="0"/>
              </a:rPr>
              <a:t>9</a:t>
            </a:r>
            <a:r>
              <a:rPr lang="zh-CN" altLang="en-US" sz="3200" b="1">
                <a:solidFill>
                  <a:srgbClr val="FF0000"/>
                </a:solidFill>
                <a:latin typeface="宋体" panose="02010600030101010101" pitchFamily="2" charset="-122"/>
                <a:sym typeface="Arial" panose="020B0604020202020204" pitchFamily="34" charset="0"/>
              </a:rPr>
              <a:t>段）：</a:t>
            </a:r>
            <a:r>
              <a:rPr lang="zh-CN" sz="32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交代排演、演出的过程，突出人们对秦腔的热爱。</a:t>
            </a:r>
            <a:r>
              <a:rPr lang="zh-CN" altLang="en-US" sz="3200" b="1">
                <a:solidFill>
                  <a:schemeClr val="tx1"/>
                </a:solidFill>
                <a:latin typeface="微软雅黑" panose="020B0503020204020204" pitchFamily="34" charset="-122"/>
                <a:ea typeface="微软雅黑" panose="020B0503020204020204" pitchFamily="34" charset="-122"/>
                <a:sym typeface="+mn-ea"/>
              </a:rPr>
              <a:t>神情毕现地表现了秦人对秦腔的喜爱与痴迷。</a:t>
            </a:r>
            <a:endParaRPr lang="zh-CN" sz="32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609600" algn="just" eaLnBrk="0" hangingPunct="0">
              <a:lnSpc>
                <a:spcPct val="150000"/>
              </a:lnSpc>
            </a:pPr>
            <a:r>
              <a:rPr lang="zh-CN" altLang="en-US" sz="3200" b="1">
                <a:solidFill>
                  <a:srgbClr val="FF0000"/>
                </a:solidFill>
                <a:latin typeface="宋体" panose="02010600030101010101" pitchFamily="2" charset="-122"/>
                <a:sym typeface="Arial" panose="020B0604020202020204" pitchFamily="34" charset="0"/>
              </a:rPr>
              <a:t>第三部分（1</a:t>
            </a:r>
            <a:r>
              <a:rPr lang="en-US" altLang="zh-CN" sz="3200" b="1">
                <a:solidFill>
                  <a:srgbClr val="FF0000"/>
                </a:solidFill>
                <a:latin typeface="宋体" panose="02010600030101010101" pitchFamily="2" charset="-122"/>
                <a:sym typeface="Arial" panose="020B0604020202020204" pitchFamily="34" charset="0"/>
              </a:rPr>
              <a:t>0</a:t>
            </a:r>
            <a:r>
              <a:rPr lang="zh-CN" altLang="en-US" sz="3200" b="1">
                <a:solidFill>
                  <a:srgbClr val="FF0000"/>
                </a:solidFill>
                <a:latin typeface="宋体" panose="02010600030101010101" pitchFamily="2" charset="-122"/>
                <a:sym typeface="Arial" panose="020B0604020202020204" pitchFamily="34" charset="0"/>
              </a:rPr>
              <a:t>段）：</a:t>
            </a:r>
            <a:r>
              <a:rPr lang="zh-CN" sz="32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总结秦腔对秦人的意义。</a:t>
            </a:r>
            <a:endParaRPr lang="zh-CN" altLang="en-US" sz="32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4754" name="文本框 1"/>
          <p:cNvSpPr txBox="1"/>
          <p:nvPr/>
        </p:nvSpPr>
        <p:spPr>
          <a:xfrm>
            <a:off x="0" y="-317"/>
            <a:ext cx="6613525" cy="922337"/>
          </a:xfrm>
          <a:prstGeom prst="rect">
            <a:avLst/>
          </a:prstGeom>
          <a:noFill/>
          <a:ln w="9525">
            <a:noFill/>
          </a:ln>
        </p:spPr>
        <p:txBody>
          <a:bodyPr>
            <a:spAutoFit/>
          </a:bodyPr>
          <a:p>
            <a:pPr algn="ctr"/>
            <a:r>
              <a:rPr lang="zh-CN" altLang="en-US" sz="5400" b="1">
                <a:solidFill>
                  <a:srgbClr val="FF0000"/>
                </a:solidFill>
                <a:latin typeface="思源宋体 CN Medium" pitchFamily="18" charset="-122"/>
                <a:ea typeface="思源宋体 CN Medium" pitchFamily="18" charset="-122"/>
              </a:rPr>
              <a:t>结</a:t>
            </a:r>
            <a:r>
              <a:rPr lang="en-US" altLang="zh-CN" sz="5400" b="1">
                <a:solidFill>
                  <a:srgbClr val="FF0000"/>
                </a:solidFill>
                <a:latin typeface="思源宋体 CN Medium" pitchFamily="18" charset="-122"/>
                <a:ea typeface="思源宋体 CN Medium" pitchFamily="18" charset="-122"/>
              </a:rPr>
              <a:t> </a:t>
            </a:r>
            <a:r>
              <a:rPr lang="zh-CN" altLang="en-US" sz="5400" b="1">
                <a:solidFill>
                  <a:srgbClr val="FF0000"/>
                </a:solidFill>
                <a:latin typeface="思源宋体 CN Medium" pitchFamily="18" charset="-122"/>
                <a:ea typeface="思源宋体 CN Medium" pitchFamily="18" charset="-122"/>
              </a:rPr>
              <a:t>构</a:t>
            </a:r>
            <a:r>
              <a:rPr lang="en-US" altLang="zh-CN" sz="5400" b="1">
                <a:solidFill>
                  <a:srgbClr val="FF0000"/>
                </a:solidFill>
                <a:latin typeface="思源宋体 CN Medium" pitchFamily="18" charset="-122"/>
                <a:ea typeface="思源宋体 CN Medium" pitchFamily="18" charset="-122"/>
              </a:rPr>
              <a:t> </a:t>
            </a:r>
            <a:r>
              <a:rPr lang="zh-CN" altLang="en-US" sz="5400" b="1">
                <a:solidFill>
                  <a:srgbClr val="FF0000"/>
                </a:solidFill>
                <a:latin typeface="思源宋体 CN Medium" pitchFamily="18" charset="-122"/>
                <a:ea typeface="思源宋体 CN Medium" pitchFamily="18" charset="-122"/>
              </a:rPr>
              <a:t>梳</a:t>
            </a:r>
            <a:r>
              <a:rPr lang="en-US" altLang="zh-CN" sz="5400" b="1">
                <a:solidFill>
                  <a:srgbClr val="FF0000"/>
                </a:solidFill>
                <a:latin typeface="思源宋体 CN Medium" pitchFamily="18" charset="-122"/>
                <a:ea typeface="思源宋体 CN Medium" pitchFamily="18" charset="-122"/>
              </a:rPr>
              <a:t> </a:t>
            </a:r>
            <a:r>
              <a:rPr lang="zh-CN" altLang="en-US" sz="5400" b="1">
                <a:solidFill>
                  <a:srgbClr val="FF0000"/>
                </a:solidFill>
                <a:latin typeface="思源宋体 CN Medium" pitchFamily="18" charset="-122"/>
                <a:ea typeface="思源宋体 CN Medium" pitchFamily="18" charset="-122"/>
              </a:rPr>
              <a:t>理</a:t>
            </a:r>
            <a:endParaRPr lang="zh-CN" altLang="en-US" sz="5400" b="1">
              <a:solidFill>
                <a:srgbClr val="FF0000"/>
              </a:solidFill>
              <a:latin typeface="思源宋体 CN Medium" pitchFamily="18" charset="-122"/>
              <a:ea typeface="思源宋体 CN Medium" pitchFamily="18"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9458" name="标题 1"/>
          <p:cNvSpPr>
            <a:spLocks noGrp="1"/>
          </p:cNvSpPr>
          <p:nvPr>
            <p:ph type="title"/>
          </p:nvPr>
        </p:nvSpPr>
        <p:spPr>
          <a:xfrm>
            <a:off x="196920" y="146120"/>
            <a:ext cx="10969200" cy="705600"/>
          </a:xfrm>
        </p:spPr>
        <p:txBody>
          <a:bodyPr wrap="square" lIns="91440" tIns="45720" rIns="91440" bIns="45720" anchor="ctr" anchorCtr="0"/>
          <a:lstStyle/>
          <a:p>
            <a:pPr eaLnBrk="1" hangingPunct="1"/>
            <a:r>
              <a:rPr lang="zh-CN" altLang="en-US"/>
              <a:t>阅读1—</a:t>
            </a:r>
            <a:r>
              <a:rPr lang="en-US" altLang="zh-CN"/>
              <a:t>3</a:t>
            </a:r>
            <a:r>
              <a:rPr lang="zh-CN" altLang="en-US"/>
              <a:t>段</a:t>
            </a:r>
            <a:endParaRPr lang="zh-CN" altLang="en-US"/>
          </a:p>
        </p:txBody>
      </p:sp>
      <p:sp>
        <p:nvSpPr>
          <p:cNvPr id="19459" name="内容占位符 2"/>
          <p:cNvSpPr>
            <a:spLocks noGrp="1"/>
          </p:cNvSpPr>
          <p:nvPr>
            <p:ph idx="1"/>
          </p:nvPr>
        </p:nvSpPr>
        <p:spPr>
          <a:xfrm>
            <a:off x="38100" y="851535"/>
            <a:ext cx="11935460" cy="4759325"/>
          </a:xfrm>
        </p:spPr>
        <p:txBody>
          <a:bodyPr wrap="square" lIns="91440" tIns="45720" rIns="91440" bIns="45720" anchor="t" anchorCtr="0">
            <a:noAutofit/>
          </a:bodyPr>
          <a:lstStyle/>
          <a:p>
            <a:pPr marL="0" indent="0">
              <a:lnSpc>
                <a:spcPct val="100000"/>
              </a:lnSpc>
              <a:buNone/>
            </a:pPr>
            <a:r>
              <a:rPr lang="en-US" altLang="zh-CN" sz="3200" b="1">
                <a:solidFill>
                  <a:srgbClr val="FF0000"/>
                </a:solidFill>
                <a:effectLst>
                  <a:outerShdw blurRad="38100" dist="38100" dir="2700000" algn="tl">
                    <a:srgbClr val="000000">
                      <a:alpha val="43137"/>
                    </a:srgbClr>
                  </a:outerShdw>
                </a:effectLst>
              </a:rPr>
              <a:t>1</a:t>
            </a:r>
            <a:r>
              <a:rPr lang="zh-CN" altLang="en-US" sz="3200" b="1">
                <a:solidFill>
                  <a:srgbClr val="FF0000"/>
                </a:solidFill>
                <a:effectLst>
                  <a:outerShdw blurRad="38100" dist="38100" dir="2700000" algn="tl">
                    <a:srgbClr val="000000">
                      <a:alpha val="43137"/>
                    </a:srgbClr>
                  </a:outerShdw>
                </a:effectLst>
              </a:rPr>
              <a:t>、概括秦地、秦腔、秦人的特点。</a:t>
            </a:r>
            <a:endParaRPr lang="zh-CN" altLang="en-US" sz="3200" b="1">
              <a:effectLst>
                <a:outerShdw blurRad="38100" dist="38100" dir="2700000" algn="tl">
                  <a:srgbClr val="000000">
                    <a:alpha val="43137"/>
                  </a:srgbClr>
                </a:outerShdw>
              </a:effectLst>
            </a:endParaRPr>
          </a:p>
          <a:p>
            <a:pPr marL="0" indent="0">
              <a:lnSpc>
                <a:spcPct val="100000"/>
              </a:lnSpc>
              <a:buNone/>
            </a:pPr>
            <a:endParaRPr lang="zh-CN" altLang="en-US" sz="3200" b="1">
              <a:effectLst>
                <a:outerShdw blurRad="38100" dist="38100" dir="2700000" algn="tl">
                  <a:srgbClr val="000000">
                    <a:alpha val="43137"/>
                  </a:srgbClr>
                </a:outerShdw>
              </a:effectLst>
            </a:endParaRPr>
          </a:p>
          <a:p>
            <a:pPr marL="0" indent="0">
              <a:lnSpc>
                <a:spcPct val="100000"/>
              </a:lnSpc>
              <a:buNone/>
            </a:pPr>
            <a:endParaRPr lang="zh-CN" altLang="en-US" sz="2800" b="1">
              <a:effectLst>
                <a:outerShdw blurRad="38100" dist="38100" dir="2700000" algn="tl">
                  <a:srgbClr val="000000">
                    <a:alpha val="43137"/>
                  </a:srgbClr>
                </a:outerShdw>
              </a:effectLst>
            </a:endParaRPr>
          </a:p>
          <a:p>
            <a:pPr marL="0" indent="0">
              <a:lnSpc>
                <a:spcPct val="100000"/>
              </a:lnSpc>
              <a:buNone/>
            </a:pPr>
            <a:endParaRPr lang="zh-CN" altLang="en-US" sz="2800" b="1">
              <a:effectLst>
                <a:outerShdw blurRad="38100" dist="38100" dir="2700000" algn="tl">
                  <a:srgbClr val="000000">
                    <a:alpha val="43137"/>
                  </a:srgbClr>
                </a:outerShdw>
              </a:effectLst>
            </a:endParaRPr>
          </a:p>
          <a:p>
            <a:pPr marL="0" lvl="0" indent="0">
              <a:lnSpc>
                <a:spcPct val="100000"/>
              </a:lnSpc>
              <a:buNone/>
            </a:pPr>
            <a:endParaRPr lang="zh-CN" altLang="en-US" sz="2800" b="1">
              <a:effectLst>
                <a:outerShdw blurRad="38100" dist="38100" dir="2700000" algn="tl">
                  <a:srgbClr val="000000">
                    <a:alpha val="43137"/>
                  </a:srgbClr>
                </a:outerShdw>
              </a:effectLst>
            </a:endParaRPr>
          </a:p>
        </p:txBody>
      </p:sp>
      <p:sp>
        <p:nvSpPr>
          <p:cNvPr id="5" name="文本框 4"/>
          <p:cNvSpPr txBox="1"/>
          <p:nvPr>
            <p:custDataLst>
              <p:tags r:id="rId1"/>
            </p:custDataLst>
          </p:nvPr>
        </p:nvSpPr>
        <p:spPr>
          <a:xfrm>
            <a:off x="196850" y="1536065"/>
            <a:ext cx="11906250" cy="2997200"/>
          </a:xfrm>
          <a:prstGeom prst="rect">
            <a:avLst/>
          </a:prstGeom>
          <a:noFill/>
          <a:ln w="3175">
            <a:noFill/>
            <a:prstDash val="dash"/>
          </a:ln>
        </p:spPr>
        <p:txBody>
          <a:bodyPr wrap="square" lIns="63500" tIns="25400" rIns="63500" bIns="25400" rtlCol="0" anchor="ctr"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lvl="0" indent="-285750" algn="l" fontAlgn="ctr">
              <a:lnSpc>
                <a:spcPct val="120000"/>
              </a:lnSpc>
              <a:spcBef>
                <a:spcPct val="0"/>
              </a:spcBef>
              <a:spcAft>
                <a:spcPts val="800"/>
              </a:spcAft>
              <a:buFont typeface="Wingdings" panose="05000000000000000000" charset="0"/>
            </a:pPr>
            <a:r>
              <a:rPr lang="zh-CN" altLang="en-US" sz="3200" b="1" spc="120">
                <a:ln w="3175">
                  <a:noFill/>
                  <a:prstDash val="dash"/>
                </a:ln>
                <a:solidFill>
                  <a:srgbClr val="FF0000"/>
                </a:solidFill>
                <a:latin typeface="微软雅黑" panose="020B0503020204020204" pitchFamily="34" charset="-122"/>
                <a:ea typeface="黑体" panose="02010609060101010101" charset="-122"/>
                <a:cs typeface="微软雅黑" panose="020B0503020204020204" pitchFamily="34" charset="-122"/>
                <a:sym typeface="+mn-ea"/>
              </a:rPr>
              <a:t>秦地</a:t>
            </a:r>
            <a:r>
              <a:rPr lang="zh-CN" altLang="en-US" sz="3200" b="1" spc="120">
                <a:ln w="3175">
                  <a:noFill/>
                  <a:prstDash val="dash"/>
                </a:ln>
                <a:solidFill>
                  <a:schemeClr val="dk1">
                    <a:lumMod val="75000"/>
                    <a:lumOff val="25000"/>
                  </a:schemeClr>
                </a:solidFill>
                <a:latin typeface="微软雅黑" panose="020B0503020204020204" pitchFamily="34" charset="-122"/>
                <a:ea typeface="黑体" panose="02010609060101010101" charset="-122"/>
                <a:cs typeface="微软雅黑" panose="020B0503020204020204" pitchFamily="34" charset="-122"/>
                <a:sym typeface="+mn-ea"/>
              </a:rPr>
              <a:t>：八百里秦川，辽阔厚重，广漠旷远。</a:t>
            </a:r>
            <a:endParaRPr lang="zh-CN" altLang="en-US" sz="3200" b="1" spc="120">
              <a:ln w="3175">
                <a:noFill/>
                <a:prstDash val="dash"/>
              </a:ln>
              <a:solidFill>
                <a:schemeClr val="dk1">
                  <a:lumMod val="75000"/>
                  <a:lumOff val="25000"/>
                </a:schemeClr>
              </a:solidFill>
              <a:latin typeface="微软雅黑" panose="020B0503020204020204" pitchFamily="34" charset="-122"/>
              <a:ea typeface="黑体" panose="02010609060101010101" charset="-122"/>
              <a:cs typeface="微软雅黑" panose="020B0503020204020204" pitchFamily="34" charset="-122"/>
            </a:endParaRPr>
          </a:p>
          <a:p>
            <a:pPr lvl="0" indent="-285750" algn="l" fontAlgn="ctr">
              <a:lnSpc>
                <a:spcPct val="120000"/>
              </a:lnSpc>
              <a:spcBef>
                <a:spcPct val="0"/>
              </a:spcBef>
              <a:spcAft>
                <a:spcPts val="800"/>
              </a:spcAft>
              <a:buFont typeface="Wingdings" panose="05000000000000000000" charset="0"/>
            </a:pPr>
            <a:r>
              <a:rPr lang="zh-CN" altLang="en-US" sz="3200" b="1" spc="120">
                <a:ln w="3175">
                  <a:noFill/>
                  <a:prstDash val="dash"/>
                </a:ln>
                <a:solidFill>
                  <a:srgbClr val="FF0000"/>
                </a:solidFill>
                <a:latin typeface="微软雅黑" panose="020B0503020204020204" pitchFamily="34" charset="-122"/>
                <a:ea typeface="黑体" panose="02010609060101010101" charset="-122"/>
                <a:cs typeface="微软雅黑" panose="020B0503020204020204" pitchFamily="34" charset="-122"/>
                <a:sym typeface="+mn-ea"/>
              </a:rPr>
              <a:t>秦人</a:t>
            </a:r>
            <a:r>
              <a:rPr lang="zh-CN" altLang="en-US" sz="3200" b="1" spc="120">
                <a:ln w="3175">
                  <a:noFill/>
                  <a:prstDash val="dash"/>
                </a:ln>
                <a:solidFill>
                  <a:schemeClr val="dk1">
                    <a:lumMod val="75000"/>
                    <a:lumOff val="25000"/>
                  </a:schemeClr>
                </a:solidFill>
                <a:latin typeface="微软雅黑" panose="020B0503020204020204" pitchFamily="34" charset="-122"/>
                <a:ea typeface="黑体" panose="02010609060101010101" charset="-122"/>
                <a:cs typeface="微软雅黑" panose="020B0503020204020204" pitchFamily="34" charset="-122"/>
                <a:sym typeface="+mn-ea"/>
              </a:rPr>
              <a:t>：民性敦厚、直率，勤劳质朴，能吃大苦，敢爱敢恨，能享大乐。</a:t>
            </a:r>
            <a:endParaRPr lang="zh-CN" altLang="en-US" sz="3200" b="1" spc="120">
              <a:ln w="3175">
                <a:noFill/>
                <a:prstDash val="dash"/>
              </a:ln>
              <a:solidFill>
                <a:schemeClr val="dk1">
                  <a:lumMod val="75000"/>
                  <a:lumOff val="25000"/>
                </a:schemeClr>
              </a:solidFill>
              <a:latin typeface="微软雅黑" panose="020B0503020204020204" pitchFamily="34" charset="-122"/>
              <a:ea typeface="黑体" panose="02010609060101010101" charset="-122"/>
              <a:cs typeface="微软雅黑" panose="020B0503020204020204" pitchFamily="34" charset="-122"/>
            </a:endParaRPr>
          </a:p>
          <a:p>
            <a:pPr lvl="0" indent="-285750" algn="l" fontAlgn="ctr">
              <a:lnSpc>
                <a:spcPct val="120000"/>
              </a:lnSpc>
              <a:spcBef>
                <a:spcPct val="0"/>
              </a:spcBef>
              <a:spcAft>
                <a:spcPts val="800"/>
              </a:spcAft>
              <a:buFont typeface="Wingdings" panose="05000000000000000000" charset="0"/>
            </a:pPr>
            <a:r>
              <a:rPr lang="zh-CN" altLang="en-US" sz="3200" b="1" spc="120">
                <a:ln w="3175">
                  <a:noFill/>
                  <a:prstDash val="dash"/>
                </a:ln>
                <a:solidFill>
                  <a:srgbClr val="FF0000"/>
                </a:solidFill>
                <a:latin typeface="微软雅黑" panose="020B0503020204020204" pitchFamily="34" charset="-122"/>
                <a:ea typeface="黑体" panose="02010609060101010101" charset="-122"/>
                <a:cs typeface="微软雅黑" panose="020B0503020204020204" pitchFamily="34" charset="-122"/>
                <a:sym typeface="+mn-ea"/>
              </a:rPr>
              <a:t>秦腔</a:t>
            </a:r>
            <a:r>
              <a:rPr lang="zh-CN" altLang="en-US" sz="3200" b="1" spc="120">
                <a:ln w="3175">
                  <a:noFill/>
                  <a:prstDash val="dash"/>
                </a:ln>
                <a:solidFill>
                  <a:schemeClr val="dk1">
                    <a:lumMod val="75000"/>
                    <a:lumOff val="25000"/>
                  </a:schemeClr>
                </a:solidFill>
                <a:latin typeface="微软雅黑" panose="020B0503020204020204" pitchFamily="34" charset="-122"/>
                <a:ea typeface="黑体" panose="02010609060101010101" charset="-122"/>
                <a:cs typeface="微软雅黑" panose="020B0503020204020204" pitchFamily="34" charset="-122"/>
                <a:sym typeface="+mn-ea"/>
              </a:rPr>
              <a:t>：大吼大叫，高亢激越，雄浑奔放，具有极强的震撼力和感染力。</a:t>
            </a:r>
            <a:endParaRPr lang="zh-CN" altLang="en-US" sz="3200" b="1" spc="120">
              <a:ln w="3175">
                <a:noFill/>
                <a:prstDash val="dash"/>
              </a:ln>
              <a:solidFill>
                <a:schemeClr val="dk1">
                  <a:lumMod val="75000"/>
                  <a:lumOff val="25000"/>
                </a:schemeClr>
              </a:solidFill>
              <a:latin typeface="微软雅黑" panose="020B0503020204020204" pitchFamily="34" charset="-122"/>
              <a:ea typeface="黑体" panose="02010609060101010101" charset="-122"/>
              <a:cs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 name="Text Box 2"/>
          <p:cNvSpPr txBox="1"/>
          <p:nvPr/>
        </p:nvSpPr>
        <p:spPr>
          <a:xfrm>
            <a:off x="417830" y="1048385"/>
            <a:ext cx="11603990" cy="3784600"/>
          </a:xfrm>
          <a:prstGeom prst="rect">
            <a:avLst/>
          </a:prstGeom>
          <a:noFill/>
          <a:ln w="28575" cap="flat" cmpd="sng">
            <a:solidFill>
              <a:srgbClr val="41719C"/>
            </a:solidFill>
            <a:prstDash val="solid"/>
            <a:round/>
            <a:headEnd type="none" w="med" len="med"/>
            <a:tailEnd type="none" w="med" len="med"/>
          </a:ln>
        </p:spPr>
        <p:txBody>
          <a:bodyPr wrap="square">
            <a:spAutoFit/>
          </a:bodyPr>
          <a:lstStyle/>
          <a:p>
            <a:pPr indent="609600" eaLnBrk="0" hangingPunct="0">
              <a:lnSpc>
                <a:spcPct val="150000"/>
              </a:lnSpc>
            </a:pPr>
            <a:r>
              <a:rPr lang="zh-CN" altLang="en-US" sz="3200" b="1">
                <a:solidFill>
                  <a:srgbClr val="1633E0"/>
                </a:solidFill>
                <a:latin typeface="宋体" panose="02010600030101010101" pitchFamily="2" charset="-122"/>
                <a:sym typeface="Arial" panose="020B0604020202020204" pitchFamily="34" charset="0"/>
              </a:rPr>
              <a:t>秦地：八百里秦川大地，原来竟是：一抹黄褐的平原；辽阔的地平线上，一处一处用木椽夹打成一尺多宽墙的土屋，粗笨而庄重；冲天而起的白杨，苦楝，紫槐，枝干粗壮如桶，叶却小似铜钱，迎风正反翻覆……你立即就会明白了：这里的地理构造竟与秦腔的旋律维妙维肖的统</a:t>
            </a:r>
            <a:r>
              <a:rPr lang="zh-CN" altLang="en-US" sz="3200" b="1">
                <a:solidFill>
                  <a:srgbClr val="1633E0"/>
                </a:solidFill>
                <a:latin typeface="宋体" panose="02010600030101010101" pitchFamily="2" charset="-122"/>
                <a:sym typeface="Arial" panose="020B0604020202020204" pitchFamily="34" charset="0"/>
              </a:rPr>
              <a:t>一</a:t>
            </a:r>
            <a:r>
              <a:rPr lang="zh-CN" altLang="en-US" sz="3200" b="1">
                <a:solidFill>
                  <a:srgbClr val="1633E0"/>
                </a:solidFill>
                <a:latin typeface="宋体" panose="02010600030101010101" pitchFamily="2" charset="-122"/>
                <a:sym typeface="Arial" panose="020B0604020202020204" pitchFamily="34" charset="0"/>
              </a:rPr>
              <a:t>! </a:t>
            </a:r>
            <a:endParaRPr lang="zh-CN" altLang="en-US" sz="3200" b="1">
              <a:solidFill>
                <a:srgbClr val="1633E0"/>
              </a:solidFill>
              <a:latin typeface="宋体" panose="02010600030101010101" pitchFamily="2" charset="-122"/>
              <a:sym typeface="Arial" panose="020B0604020202020204" pitchFamily="34" charset="0"/>
            </a:endParaRPr>
          </a:p>
        </p:txBody>
      </p:sp>
      <p:sp>
        <p:nvSpPr>
          <p:cNvPr id="86018" name="文本框 2"/>
          <p:cNvSpPr txBox="1"/>
          <p:nvPr/>
        </p:nvSpPr>
        <p:spPr>
          <a:xfrm>
            <a:off x="1258570" y="5152390"/>
            <a:ext cx="6929438" cy="1014413"/>
          </a:xfrm>
          <a:prstGeom prst="rect">
            <a:avLst/>
          </a:prstGeom>
          <a:noFill/>
          <a:ln w="9525">
            <a:noFill/>
          </a:ln>
        </p:spPr>
        <p:txBody>
          <a:bodyPr>
            <a:spAutoFit/>
          </a:bodyPr>
          <a:p>
            <a:pPr algn="ctr">
              <a:lnSpc>
                <a:spcPct val="150000"/>
              </a:lnSpc>
            </a:pPr>
            <a:r>
              <a:rPr lang="zh-CN" altLang="en-US" sz="4000" b="1">
                <a:solidFill>
                  <a:srgbClr val="FF0000"/>
                </a:solidFill>
                <a:latin typeface="宋体" panose="02010600030101010101" pitchFamily="2" charset="-122"/>
              </a:rPr>
              <a:t>秦地：空旷平坦，厚重实在 </a:t>
            </a:r>
            <a:endParaRPr lang="zh-CN" altLang="en-US" sz="4000" b="1">
              <a:solidFill>
                <a:srgbClr val="FF0000"/>
              </a:solidFill>
              <a:latin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 name="Text Box 2"/>
          <p:cNvSpPr txBox="1"/>
          <p:nvPr/>
        </p:nvSpPr>
        <p:spPr>
          <a:xfrm>
            <a:off x="379413" y="186690"/>
            <a:ext cx="11096625" cy="5262245"/>
          </a:xfrm>
          <a:prstGeom prst="rect">
            <a:avLst/>
          </a:prstGeom>
          <a:noFill/>
          <a:ln w="28575" cap="flat" cmpd="sng">
            <a:solidFill>
              <a:srgbClr val="41719C"/>
            </a:solidFill>
            <a:prstDash val="solid"/>
            <a:round/>
            <a:headEnd type="none" w="med" len="med"/>
            <a:tailEnd type="none" w="med" len="med"/>
          </a:ln>
        </p:spPr>
        <p:txBody>
          <a:bodyPr>
            <a:spAutoFit/>
          </a:bodyPr>
          <a:lstStyle/>
          <a:p>
            <a:pPr indent="609600" eaLnBrk="0" hangingPunct="0">
              <a:lnSpc>
                <a:spcPct val="150000"/>
              </a:lnSpc>
            </a:pPr>
            <a:r>
              <a:rPr lang="zh-CN" altLang="en-US" sz="3200" b="1">
                <a:solidFill>
                  <a:srgbClr val="1633E0"/>
                </a:solidFill>
                <a:latin typeface="宋体" panose="02010600030101010101" pitchFamily="2" charset="-122"/>
                <a:sym typeface="Arial" panose="020B0604020202020204" pitchFamily="34" charset="0"/>
              </a:rPr>
              <a:t>活脱脱的一群秦始皇兵马俑的复出：高个，浓眉，眼和眼间隔略远，手和脚一样粗大，上身又稍稍见长于下身。当他们背着沉重的三角形状的犁铧，赶着山包一样团块组合式的秦川公牛，端着脑袋般大小的耀州瓷碗，蹲在立的卧的石磙子碌碡上吃着牛肉泡馍，你不禁又要改变起世界观了：啊，这是块多么空旷而实在的土地，在这块土地挖爬滚打的人群是多么“二愣”的民众。</a:t>
            </a:r>
            <a:endParaRPr lang="zh-CN" altLang="en-US" sz="3200" b="1">
              <a:solidFill>
                <a:srgbClr val="1633E0"/>
              </a:solidFill>
              <a:latin typeface="宋体" panose="02010600030101010101" pitchFamily="2" charset="-122"/>
              <a:sym typeface="Arial" panose="020B0604020202020204" pitchFamily="34" charset="0"/>
            </a:endParaRPr>
          </a:p>
        </p:txBody>
      </p:sp>
      <p:sp>
        <p:nvSpPr>
          <p:cNvPr id="88066" name="文本框 2"/>
          <p:cNvSpPr txBox="1"/>
          <p:nvPr/>
        </p:nvSpPr>
        <p:spPr>
          <a:xfrm>
            <a:off x="1787843" y="5648960"/>
            <a:ext cx="7607300" cy="1014413"/>
          </a:xfrm>
          <a:prstGeom prst="rect">
            <a:avLst/>
          </a:prstGeom>
          <a:noFill/>
          <a:ln w="9525">
            <a:noFill/>
          </a:ln>
        </p:spPr>
        <p:txBody>
          <a:bodyPr>
            <a:spAutoFit/>
          </a:bodyPr>
          <a:p>
            <a:pPr algn="ctr">
              <a:lnSpc>
                <a:spcPct val="150000"/>
              </a:lnSpc>
            </a:pPr>
            <a:r>
              <a:rPr lang="zh-CN" altLang="en-US" sz="4000" b="1">
                <a:solidFill>
                  <a:srgbClr val="FF0000"/>
                </a:solidFill>
                <a:latin typeface="微软雅黑" panose="020B0503020204020204" pitchFamily="34" charset="-122"/>
                <a:ea typeface="微软雅黑" panose="020B0503020204020204" pitchFamily="34" charset="-122"/>
              </a:rPr>
              <a:t>秦人：“二愣”粗犷，朴实豪放</a:t>
            </a:r>
            <a:endParaRPr lang="zh-CN" altLang="en-US" sz="4000" b="1">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 name="Text Box 2"/>
          <p:cNvSpPr txBox="1"/>
          <p:nvPr/>
        </p:nvSpPr>
        <p:spPr>
          <a:xfrm>
            <a:off x="1099503" y="1631315"/>
            <a:ext cx="10277475" cy="3044825"/>
          </a:xfrm>
          <a:prstGeom prst="rect">
            <a:avLst/>
          </a:prstGeom>
          <a:noFill/>
          <a:ln w="28575" cap="flat" cmpd="sng">
            <a:solidFill>
              <a:srgbClr val="41719C"/>
            </a:solidFill>
            <a:prstDash val="solid"/>
            <a:round/>
            <a:headEnd type="none" w="med" len="med"/>
            <a:tailEnd type="none" w="med" len="med"/>
          </a:ln>
        </p:spPr>
        <p:txBody>
          <a:bodyPr>
            <a:spAutoFit/>
          </a:bodyPr>
          <a:lstStyle/>
          <a:p>
            <a:pPr indent="609600" eaLnBrk="0" hangingPunct="0">
              <a:lnSpc>
                <a:spcPct val="150000"/>
              </a:lnSpc>
            </a:pPr>
            <a:r>
              <a:rPr lang="en-US" altLang="zh-CN" sz="3200" b="1">
                <a:solidFill>
                  <a:srgbClr val="1633E0"/>
                </a:solidFill>
                <a:latin typeface="宋体" panose="02010600030101010101" pitchFamily="2" charset="-122"/>
                <a:sym typeface="Arial" panose="020B0604020202020204" pitchFamily="34" charset="0"/>
              </a:rPr>
              <a:t> </a:t>
            </a:r>
            <a:r>
              <a:rPr lang="zh-CN" altLang="en-US" sz="3200" b="1">
                <a:solidFill>
                  <a:srgbClr val="1633E0"/>
                </a:solidFill>
                <a:latin typeface="宋体" panose="02010600030101010101" pitchFamily="2" charset="-122"/>
                <a:sym typeface="Arial" panose="020B0604020202020204" pitchFamily="34" charset="0"/>
              </a:rPr>
              <a:t>那晚霞烧起的黄昏里，落日在地平线上欲去不去的痛苦的妊娠，五里一村，十里一镇， 高音喇叭里传播的秦腔互相交织，冲撞，这秦腔原来是秦川的天籁，地籁，人籁的共鸣啊！ </a:t>
            </a:r>
            <a:endParaRPr lang="zh-CN" altLang="en-US" sz="3200" b="1">
              <a:solidFill>
                <a:srgbClr val="1633E0"/>
              </a:solidFill>
              <a:latin typeface="宋体" panose="02010600030101010101" pitchFamily="2" charset="-122"/>
              <a:sym typeface="Arial" panose="020B0604020202020204" pitchFamily="34" charset="0"/>
            </a:endParaRPr>
          </a:p>
        </p:txBody>
      </p:sp>
      <p:sp>
        <p:nvSpPr>
          <p:cNvPr id="90114" name="文本框 2"/>
          <p:cNvSpPr txBox="1"/>
          <p:nvPr/>
        </p:nvSpPr>
        <p:spPr>
          <a:xfrm>
            <a:off x="1781175" y="5137150"/>
            <a:ext cx="6864350" cy="1014413"/>
          </a:xfrm>
          <a:prstGeom prst="rect">
            <a:avLst/>
          </a:prstGeom>
          <a:noFill/>
          <a:ln w="9525">
            <a:noFill/>
          </a:ln>
        </p:spPr>
        <p:txBody>
          <a:bodyPr>
            <a:spAutoFit/>
          </a:bodyPr>
          <a:p>
            <a:pPr algn="ctr">
              <a:lnSpc>
                <a:spcPct val="150000"/>
              </a:lnSpc>
            </a:pPr>
            <a:r>
              <a:rPr lang="zh-CN" altLang="en-US" sz="4000" b="1">
                <a:solidFill>
                  <a:srgbClr val="FF0000"/>
                </a:solidFill>
                <a:latin typeface="微软雅黑" panose="020B0503020204020204" pitchFamily="34" charset="-122"/>
                <a:ea typeface="微软雅黑" panose="020B0503020204020204" pitchFamily="34" charset="-122"/>
              </a:rPr>
              <a:t>秦腔：高亢激昂，沧桑悲凉 </a:t>
            </a:r>
            <a:endParaRPr lang="zh-CN" altLang="en-US" sz="4000" b="1">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098" name="标题 4097"/>
          <p:cNvSpPr>
            <a:spLocks noGrp="1"/>
          </p:cNvSpPr>
          <p:nvPr>
            <p:ph type="title"/>
            <p:custDataLst>
              <p:tags r:id="rId1"/>
            </p:custDataLst>
          </p:nvPr>
        </p:nvSpPr>
        <p:spPr>
          <a:xfrm>
            <a:off x="1714500" y="352425"/>
            <a:ext cx="8964613" cy="1139825"/>
          </a:xfrm>
          <a:noFill/>
          <a:ln>
            <a:miter lim="800000"/>
          </a:ln>
        </p:spPr>
        <p:txBody>
          <a:bodyPr vert="horz" wrap="square" lIns="91440" tIns="45720" rIns="91440" bIns="45720" anchor="ctr" anchorCtr="0">
            <a:noAutofit/>
          </a:bodyPr>
          <a:lstStyle>
            <a:lvl1pPr marL="0" indent="0" algn="ctr" defTabSz="914400" rtl="0" eaLnBrk="0" fontAlgn="base" hangingPunct="0">
              <a:lnSpc>
                <a:spcPct val="100000"/>
              </a:lnSpc>
              <a:spcBef>
                <a:spcPct val="0"/>
              </a:spcBef>
              <a:spcAft>
                <a:spcPct val="0"/>
              </a:spcAft>
              <a:buClrTx/>
              <a:buSzTx/>
              <a:buFontTx/>
              <a:buNone/>
              <a:defRPr kumimoji="0" lang="zh-CN" altLang="en-US" sz="4400" b="0" i="0" u="none" kern="1200" baseline="0">
                <a:solidFill>
                  <a:schemeClr val="tx2"/>
                </a:solidFill>
                <a:latin typeface="Arial" panose="020B0604020202020204" pitchFamily="34" charset="0"/>
                <a:ea typeface="宋体" panose="02010600030101010101" pitchFamily="2" charset="-122"/>
                <a:cs typeface="+mj-cs"/>
              </a:defRPr>
            </a:lvl1pPr>
          </a:lstStyle>
          <a:p>
            <a:pPr lvl="0" eaLnBrk="1" hangingPunct="1"/>
            <a:r>
              <a:rPr lang="zh-CN" altLang="en-US" sz="3200" b="1">
                <a:solidFill>
                  <a:srgbClr val="FF3300"/>
                </a:solidFill>
                <a:ea typeface="黑体" panose="02010609060101010101" charset="-122"/>
              </a:rPr>
              <a:t>第七届茅盾文学奖长篇小说</a:t>
            </a:r>
            <a:r>
              <a:rPr lang="en-US" altLang="zh-CN" sz="3200" b="1">
                <a:solidFill>
                  <a:srgbClr val="FF3300"/>
                </a:solidFill>
                <a:ea typeface="黑体" panose="02010609060101010101" charset="-122"/>
              </a:rPr>
              <a:t>《</a:t>
            </a:r>
            <a:r>
              <a:rPr lang="zh-CN" altLang="en-US" sz="3200" b="1">
                <a:solidFill>
                  <a:srgbClr val="FF3300"/>
                </a:solidFill>
                <a:ea typeface="黑体" panose="02010609060101010101" charset="-122"/>
              </a:rPr>
              <a:t>秦腔</a:t>
            </a:r>
            <a:r>
              <a:rPr lang="en-US" altLang="zh-CN" sz="3200" b="1">
                <a:solidFill>
                  <a:srgbClr val="FF3300"/>
                </a:solidFill>
                <a:ea typeface="黑体" panose="02010609060101010101" charset="-122"/>
              </a:rPr>
              <a:t>》</a:t>
            </a:r>
            <a:r>
              <a:rPr lang="zh-CN" altLang="en-US" sz="3200" b="1">
                <a:solidFill>
                  <a:srgbClr val="FF3300"/>
                </a:solidFill>
                <a:ea typeface="黑体" panose="02010609060101010101" charset="-122"/>
              </a:rPr>
              <a:t>授奖辞</a:t>
            </a:r>
            <a:endParaRPr lang="zh-CN" altLang="en-US" sz="3200" b="1">
              <a:solidFill>
                <a:srgbClr val="FF3300"/>
              </a:solidFill>
              <a:ea typeface="黑体" panose="02010609060101010101" charset="-122"/>
            </a:endParaRPr>
          </a:p>
        </p:txBody>
      </p:sp>
      <p:sp>
        <p:nvSpPr>
          <p:cNvPr id="4099" name="文本占位符 4098"/>
          <p:cNvSpPr>
            <a:spLocks noGrp="1"/>
          </p:cNvSpPr>
          <p:nvPr>
            <p:ph idx="1"/>
            <p:custDataLst>
              <p:tags r:id="rId2"/>
            </p:custDataLst>
          </p:nvPr>
        </p:nvSpPr>
        <p:spPr>
          <a:xfrm>
            <a:off x="936625" y="1492250"/>
            <a:ext cx="10716260" cy="4111625"/>
          </a:xfrm>
          <a:noFill/>
          <a:ln>
            <a:miter lim="800000"/>
          </a:ln>
        </p:spPr>
        <p:txBody>
          <a:bodyPr vert="horz" wrap="square" lIns="91440" tIns="45720" rIns="91440" bIns="45720" anchor="t" anchorCtr="0">
            <a:no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lvl="0" indent="0" eaLnBrk="1" hangingPunct="1">
              <a:buNone/>
            </a:pPr>
            <a:r>
              <a:rPr lang="en-US" altLang="zh-CN" sz="2800">
                <a:ea typeface="黑体" panose="02010609060101010101" charset="-122"/>
              </a:rPr>
              <a:t>       </a:t>
            </a:r>
            <a:r>
              <a:rPr lang="zh-CN" altLang="en-US">
                <a:ea typeface="黑体" panose="02010609060101010101" charset="-122"/>
              </a:rPr>
              <a:t>贾平凹的写作，既传统又现代，既写实又高远，语言朴拙、憨厚，内心却波澜万丈。他的</a:t>
            </a:r>
            <a:r>
              <a:rPr lang="en-US" altLang="zh-CN">
                <a:ea typeface="黑体" panose="02010609060101010101" charset="-122"/>
              </a:rPr>
              <a:t>《</a:t>
            </a:r>
            <a:r>
              <a:rPr lang="zh-CN" altLang="en-US">
                <a:ea typeface="黑体" panose="02010609060101010101" charset="-122"/>
              </a:rPr>
              <a:t>秦腔</a:t>
            </a:r>
            <a:r>
              <a:rPr lang="en-US" altLang="zh-CN">
                <a:ea typeface="黑体" panose="02010609060101010101" charset="-122"/>
              </a:rPr>
              <a:t>》</a:t>
            </a:r>
            <a:r>
              <a:rPr lang="zh-CN" altLang="en-US">
                <a:ea typeface="黑体" panose="02010609060101010101" charset="-122"/>
              </a:rPr>
              <a:t>，以精微的叙事，绵密的细节，成功地仿写了一种日常生活的本真状态，并对变化中的乡土中国所面临的矛盾、迷茫，作了充满赤子情怀的记述和解读。他笔下的喧嚣，藏着哀伤，热闹的背后，是一片寂寥，或许，坚固的东西都烟消云散之后，我们所面对的只能是巨大的沉默。</a:t>
            </a:r>
            <a:r>
              <a:rPr lang="en-US" altLang="zh-CN">
                <a:ea typeface="黑体" panose="02010609060101010101" charset="-122"/>
              </a:rPr>
              <a:t>《</a:t>
            </a:r>
            <a:r>
              <a:rPr lang="zh-CN" altLang="en-US">
                <a:ea typeface="黑体" panose="02010609060101010101" charset="-122"/>
              </a:rPr>
              <a:t>秦腔</a:t>
            </a:r>
            <a:r>
              <a:rPr lang="en-US" altLang="zh-CN">
                <a:ea typeface="黑体" panose="02010609060101010101" charset="-122"/>
              </a:rPr>
              <a:t>》</a:t>
            </a:r>
            <a:r>
              <a:rPr lang="zh-CN" altLang="en-US">
                <a:ea typeface="黑体" panose="02010609060101010101" charset="-122"/>
              </a:rPr>
              <a:t>这声喟叹，是当代小说写作的一记重音，也是这个大时代的生动写照。</a:t>
            </a:r>
            <a:endParaRPr lang="zh-CN" altLang="en-US">
              <a:ea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0" name="文本框 9"/>
          <p:cNvSpPr txBox="1"/>
          <p:nvPr>
            <p:custDataLst>
              <p:tags r:id="rId1"/>
            </p:custDataLst>
          </p:nvPr>
        </p:nvSpPr>
        <p:spPr>
          <a:xfrm>
            <a:off x="609600" y="609600"/>
            <a:ext cx="10972800" cy="771525"/>
          </a:xfrm>
          <a:prstGeom prst="rect">
            <a:avLst/>
          </a:prstGeom>
          <a:noFill/>
        </p:spPr>
        <p:txBody>
          <a:bodyPr wrap="square" lIns="63500" tIns="25400" rIns="63500" bIns="25400" rtlCol="0" anchor="t" anchorCtr="0">
            <a:normAutofit/>
          </a:bodyPr>
          <a:lstStyle/>
          <a:p>
            <a:pPr marL="0" indent="0" algn="l">
              <a:lnSpc>
                <a:spcPct val="100000"/>
              </a:lnSpc>
              <a:spcBef>
                <a:spcPct val="0"/>
              </a:spcBef>
              <a:spcAft>
                <a:spcPct val="0"/>
              </a:spcAft>
              <a:buSzTx/>
              <a:buNone/>
            </a:pPr>
            <a:r>
              <a:rPr lang="en-US" altLang="zh-CN"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rPr>
              <a:t>2</a:t>
            </a:r>
            <a:r>
              <a:rPr lang="zh-CN" altLang="en-US"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rPr>
              <a:t>、他们之间有着怎样的联系？</a:t>
            </a:r>
            <a:endParaRPr lang="zh-CN" altLang="en-US"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endParaRPr>
          </a:p>
        </p:txBody>
      </p:sp>
      <p:sp>
        <p:nvSpPr>
          <p:cNvPr id="5" name="文本框 4"/>
          <p:cNvSpPr txBox="1"/>
          <p:nvPr>
            <p:custDataLst>
              <p:tags r:id="rId2"/>
            </p:custDataLst>
          </p:nvPr>
        </p:nvSpPr>
        <p:spPr>
          <a:xfrm>
            <a:off x="355600" y="1565275"/>
            <a:ext cx="11480800" cy="4407535"/>
          </a:xfrm>
          <a:prstGeom prst="rect">
            <a:avLst/>
          </a:prstGeom>
          <a:noFill/>
          <a:ln w="3175">
            <a:noFill/>
            <a:prstDash val="dash"/>
          </a:ln>
        </p:spPr>
        <p:txBody>
          <a:bodyPr wrap="square" lIns="63500" tIns="25400" rIns="63500" bIns="25400" rtlCol="0" anchor="ctr"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lvl="0" indent="-285750" algn="l" fontAlgn="ctr">
              <a:lnSpc>
                <a:spcPct val="120000"/>
              </a:lnSpc>
              <a:spcBef>
                <a:spcPct val="0"/>
              </a:spcBef>
              <a:spcAft>
                <a:spcPts val="800"/>
              </a:spcAft>
              <a:buFont typeface="Wingdings" panose="05000000000000000000" charset="0"/>
            </a:pPr>
            <a:r>
              <a:rPr lang="zh-CN" altLang="en-US" sz="3200" b="1" spc="120">
                <a:ln w="3175">
                  <a:noFill/>
                  <a:prstDash val="dash"/>
                </a:ln>
                <a:solidFill>
                  <a:srgbClr val="FF0000"/>
                </a:solidFill>
                <a:latin typeface="微软雅黑" panose="020B0503020204020204" pitchFamily="34" charset="-122"/>
                <a:ea typeface="黑体" panose="02010609060101010101" charset="-122"/>
                <a:cs typeface="微软雅黑" panose="020B0503020204020204" pitchFamily="34" charset="-122"/>
                <a:sym typeface="+mn-ea"/>
              </a:rPr>
              <a:t>一方水土养育一方人。</a:t>
            </a:r>
            <a:r>
              <a:rPr lang="zh-CN" altLang="en-US" sz="3200" b="1" spc="120">
                <a:ln w="3175">
                  <a:noFill/>
                  <a:prstDash val="dash"/>
                </a:ln>
                <a:solidFill>
                  <a:schemeClr val="dk1">
                    <a:lumMod val="75000"/>
                    <a:lumOff val="25000"/>
                  </a:schemeClr>
                </a:solidFill>
                <a:latin typeface="微软雅黑" panose="020B0503020204020204" pitchFamily="34" charset="-122"/>
                <a:ea typeface="黑体" panose="02010609060101010101" charset="-122"/>
                <a:cs typeface="微软雅黑" panose="020B0503020204020204" pitchFamily="34" charset="-122"/>
                <a:sym typeface="+mn-ea"/>
              </a:rPr>
              <a:t>辽阔厚重，广漠旷远的秦川大地，养育了秦人，给了他们旺盛的生命力，也给了他们敦厚、直率的性情和勤劳质朴、敢爱敢恨的品格。</a:t>
            </a:r>
            <a:endParaRPr lang="zh-CN" altLang="en-US" sz="3200" b="1" spc="120">
              <a:ln w="3175">
                <a:noFill/>
                <a:prstDash val="dash"/>
              </a:ln>
              <a:solidFill>
                <a:schemeClr val="dk1">
                  <a:lumMod val="75000"/>
                  <a:lumOff val="25000"/>
                </a:schemeClr>
              </a:solidFill>
              <a:latin typeface="微软雅黑" panose="020B0503020204020204" pitchFamily="34" charset="-122"/>
              <a:ea typeface="黑体" panose="02010609060101010101" charset="-122"/>
              <a:cs typeface="微软雅黑" panose="020B0503020204020204" pitchFamily="34" charset="-122"/>
              <a:sym typeface="+mn-ea"/>
            </a:endParaRPr>
          </a:p>
          <a:p>
            <a:pPr lvl="0" indent="-285750" algn="l" fontAlgn="ctr">
              <a:lnSpc>
                <a:spcPct val="120000"/>
              </a:lnSpc>
              <a:spcBef>
                <a:spcPct val="0"/>
              </a:spcBef>
              <a:spcAft>
                <a:spcPts val="800"/>
              </a:spcAft>
              <a:buFont typeface="Wingdings" panose="05000000000000000000" charset="0"/>
            </a:pPr>
            <a:r>
              <a:rPr lang="zh-CN" altLang="en-US" sz="3200" b="1" spc="120">
                <a:ln w="3175">
                  <a:noFill/>
                  <a:prstDash val="dash"/>
                </a:ln>
                <a:solidFill>
                  <a:srgbClr val="FF0000"/>
                </a:solidFill>
                <a:latin typeface="微软雅黑" panose="020B0503020204020204" pitchFamily="34" charset="-122"/>
                <a:ea typeface="黑体" panose="02010609060101010101" charset="-122"/>
                <a:cs typeface="微软雅黑" panose="020B0503020204020204" pitchFamily="34" charset="-122"/>
                <a:sym typeface="+mn-ea"/>
              </a:rPr>
              <a:t>一方水土一方人形成一种文化</a:t>
            </a:r>
            <a:r>
              <a:rPr lang="zh-CN" altLang="en-US" sz="3200" b="1" spc="120">
                <a:ln w="3175">
                  <a:noFill/>
                  <a:prstDash val="dash"/>
                </a:ln>
                <a:solidFill>
                  <a:schemeClr val="dk1">
                    <a:lumMod val="75000"/>
                    <a:lumOff val="25000"/>
                  </a:schemeClr>
                </a:solidFill>
                <a:latin typeface="微软雅黑" panose="020B0503020204020204" pitchFamily="34" charset="-122"/>
                <a:ea typeface="黑体" panose="02010609060101010101" charset="-122"/>
                <a:cs typeface="微软雅黑" panose="020B0503020204020204" pitchFamily="34" charset="-122"/>
                <a:sym typeface="+mn-ea"/>
              </a:rPr>
              <a:t>。秦地的辽阔厚重，与秦人的直率豪放、秦腔的激越奔放形成一种高度的内在统一。这样的秦地，这样的秦人，才创造出高亢激越、雄浑奔放的秦腔。秦腔只能诞生在秦地，也只有秦腔才能承载秦人的喜怒哀乐，表达他们对真善美的追求。</a:t>
            </a:r>
            <a:endParaRPr lang="zh-CN" altLang="en-US" sz="3200" b="1" spc="120">
              <a:ln w="3175">
                <a:noFill/>
                <a:prstDash val="dash"/>
              </a:ln>
              <a:solidFill>
                <a:schemeClr val="dk1">
                  <a:lumMod val="75000"/>
                  <a:lumOff val="25000"/>
                </a:schemeClr>
              </a:solidFill>
              <a:latin typeface="微软雅黑" panose="020B0503020204020204" pitchFamily="34" charset="-122"/>
              <a:ea typeface="黑体" panose="02010609060101010101" charset="-122"/>
              <a:cs typeface="微软雅黑" panose="020B0503020204020204" pitchFamily="34" charset="-122"/>
              <a:sym typeface="+mn-ea"/>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4" name="文本框 3"/>
          <p:cNvSpPr txBox="1"/>
          <p:nvPr/>
        </p:nvSpPr>
        <p:spPr>
          <a:xfrm>
            <a:off x="-23495" y="11430"/>
            <a:ext cx="12226925" cy="5002530"/>
          </a:xfrm>
          <a:prstGeom prst="rect">
            <a:avLst/>
          </a:prstGeom>
          <a:noFill/>
        </p:spPr>
        <p:txBody>
          <a:bodyPr wrap="square" rtlCol="0" anchor="t">
            <a:spAutoFit/>
          </a:bodyPr>
          <a:p>
            <a:pPr marL="0" lvl="0" indent="0">
              <a:lnSpc>
                <a:spcPct val="100000"/>
              </a:lnSpc>
              <a:buNone/>
            </a:pPr>
            <a:r>
              <a:rPr lang="zh-CN" altLang="en-US"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sym typeface="+mn-ea"/>
              </a:rPr>
              <a:t>2、作者开头极力描写秦川大地，用意何在?</a:t>
            </a:r>
            <a:endParaRPr lang="zh-CN" altLang="en-US"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endParaRPr>
          </a:p>
          <a:p>
            <a:pPr marL="0" lvl="0" indent="0">
              <a:lnSpc>
                <a:spcPct val="100000"/>
              </a:lnSpc>
              <a:buNone/>
            </a:pPr>
            <a:r>
              <a:rPr lang="zh-CN" altLang="en-US" b="1">
                <a:sym typeface="+mn-ea"/>
              </a:rPr>
              <a:t>      </a:t>
            </a:r>
            <a:r>
              <a:rPr lang="zh-CN" altLang="en-US" sz="3200" b="1" spc="120" smtClean="0">
                <a:ln w="3175">
                  <a:noFill/>
                  <a:prstDash val="dash"/>
                </a:ln>
                <a:solidFill>
                  <a:schemeClr val="dk1">
                    <a:lumMod val="75000"/>
                    <a:lumOff val="25000"/>
                  </a:schemeClr>
                </a:solidFill>
                <a:effectLst/>
                <a:latin typeface="微软雅黑" panose="020B0503020204020204" pitchFamily="34" charset="-122"/>
                <a:ea typeface="黑体" panose="02010609060101010101" charset="-122"/>
                <a:cs typeface="微软雅黑" panose="020B0503020204020204" pitchFamily="34" charset="-122"/>
                <a:sym typeface="+mn-ea"/>
              </a:rPr>
              <a:t> 目的是想说明秦川的地理构造与秦腔的旋律的统一。</a:t>
            </a:r>
            <a:endParaRPr lang="zh-CN" altLang="en-US" sz="3200" b="1" spc="120" smtClean="0">
              <a:ln w="3175">
                <a:noFill/>
                <a:prstDash val="dash"/>
              </a:ln>
              <a:solidFill>
                <a:schemeClr val="dk1">
                  <a:lumMod val="75000"/>
                  <a:lumOff val="25000"/>
                </a:schemeClr>
              </a:solidFill>
              <a:effectLst/>
              <a:latin typeface="微软雅黑" panose="020B0503020204020204" pitchFamily="34" charset="-122"/>
              <a:ea typeface="黑体" panose="02010609060101010101" charset="-122"/>
              <a:cs typeface="微软雅黑" panose="020B0503020204020204" pitchFamily="34" charset="-122"/>
              <a:sym typeface="+mn-ea"/>
            </a:endParaRPr>
          </a:p>
          <a:p>
            <a:pPr marL="0" lvl="0" indent="0">
              <a:lnSpc>
                <a:spcPct val="100000"/>
              </a:lnSpc>
              <a:buNone/>
            </a:pPr>
            <a:endParaRPr kumimoji="0" lang="zh-CN" altLang="en-US" sz="3200" b="1" i="0" spc="120" smtClean="0">
              <a:ln w="3175">
                <a:noFill/>
                <a:prstDash val="dash"/>
              </a:ln>
              <a:solidFill>
                <a:schemeClr val="dk1">
                  <a:lumMod val="75000"/>
                  <a:lumOff val="25000"/>
                </a:schemeClr>
              </a:solidFill>
              <a:effectLst/>
              <a:latin typeface="微软雅黑" panose="020B0503020204020204" pitchFamily="34" charset="-122"/>
              <a:ea typeface="黑体" panose="02010609060101010101" charset="-122"/>
              <a:cs typeface="微软雅黑" panose="020B0503020204020204" pitchFamily="34" charset="-122"/>
              <a:sym typeface="+mn-ea"/>
            </a:endParaRPr>
          </a:p>
          <a:p>
            <a:pPr marL="0" lvl="0" indent="0">
              <a:lnSpc>
                <a:spcPct val="100000"/>
              </a:lnSpc>
              <a:buNone/>
            </a:pPr>
            <a:r>
              <a:rPr lang="en-US" altLang="zh-CN"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sym typeface="+mn-ea"/>
              </a:rPr>
              <a:t>3</a:t>
            </a:r>
            <a:r>
              <a:rPr lang="zh-CN" altLang="en-US"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sym typeface="+mn-ea"/>
              </a:rPr>
              <a:t>、秦腔为什么成为秦川人的热爱？</a:t>
            </a:r>
            <a:endParaRPr lang="zh-CN" altLang="en-US"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sym typeface="+mn-ea"/>
            </a:endParaRPr>
          </a:p>
          <a:p>
            <a:pPr marL="0" lvl="0" indent="0">
              <a:lnSpc>
                <a:spcPct val="100000"/>
              </a:lnSpc>
              <a:buNone/>
            </a:pPr>
            <a:r>
              <a:rPr lang="zh-CN" altLang="en-US" sz="3200" b="1" spc="120" smtClean="0">
                <a:ln w="3175">
                  <a:noFill/>
                  <a:prstDash val="dash"/>
                </a:ln>
                <a:solidFill>
                  <a:schemeClr val="dk1">
                    <a:lumMod val="75000"/>
                    <a:lumOff val="25000"/>
                  </a:schemeClr>
                </a:solidFill>
                <a:effectLst/>
                <a:latin typeface="微软雅黑" panose="020B0503020204020204" pitchFamily="34" charset="-122"/>
                <a:ea typeface="黑体" panose="02010609060101010101" charset="-122"/>
                <a:cs typeface="微软雅黑" panose="020B0503020204020204" pitchFamily="34" charset="-122"/>
                <a:sym typeface="+mn-ea"/>
              </a:rPr>
              <a:t>     是他们大苦中的大乐：解乏、教子、找乐、消愁。</a:t>
            </a:r>
            <a:endParaRPr kumimoji="0" lang="en-US" altLang="zh-CN" sz="32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0" lvl="0" indent="0">
              <a:lnSpc>
                <a:spcPct val="100000"/>
              </a:lnSpc>
              <a:buNone/>
            </a:pPr>
            <a:endParaRPr kumimoji="0" lang="zh-CN" altLang="en-US" sz="3200" b="1" i="0"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sym typeface="+mn-ea"/>
            </a:endParaRPr>
          </a:p>
          <a:p>
            <a:pPr marL="0" lvl="0" indent="0">
              <a:lnSpc>
                <a:spcPct val="100000"/>
              </a:lnSpc>
              <a:buNone/>
            </a:pPr>
            <a:r>
              <a:rPr lang="en-US" altLang="zh-CN"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sym typeface="+mn-ea"/>
              </a:rPr>
              <a:t>4</a:t>
            </a:r>
            <a:r>
              <a:rPr lang="zh-CN" altLang="en-US"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sym typeface="+mn-ea"/>
              </a:rPr>
              <a:t>、第三段的环境描写有何作用？</a:t>
            </a:r>
            <a:endParaRPr lang="en-US" altLang="zh-CN" sz="3200" b="1"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lvl="0" indent="0">
              <a:lnSpc>
                <a:spcPct val="100000"/>
              </a:lnSpc>
              <a:buNone/>
            </a:pPr>
            <a:r>
              <a:rPr lang="zh-CN" altLang="en-US" sz="3200" b="1" spc="120" smtClean="0">
                <a:ln w="3175">
                  <a:noFill/>
                  <a:prstDash val="dash"/>
                </a:ln>
                <a:solidFill>
                  <a:schemeClr val="dk1">
                    <a:lumMod val="75000"/>
                    <a:lumOff val="25000"/>
                  </a:schemeClr>
                </a:solidFill>
                <a:effectLst/>
                <a:latin typeface="微软雅黑" panose="020B0503020204020204" pitchFamily="34" charset="-122"/>
                <a:ea typeface="黑体" panose="02010609060101010101" charset="-122"/>
                <a:cs typeface="微软雅黑" panose="020B0503020204020204" pitchFamily="34" charset="-122"/>
                <a:sym typeface="+mn-ea"/>
              </a:rPr>
              <a:t>      突出秦地的历史悠久，渲染了苍凉悠远的意境，衬托秦腔的雄壮厚重。</a:t>
            </a:r>
            <a:endParaRPr lang="zh-CN" altLang="en-US" sz="3200" b="1" spc="120" smtClean="0">
              <a:ln w="3175">
                <a:noFill/>
                <a:prstDash val="dash"/>
              </a:ln>
              <a:solidFill>
                <a:schemeClr val="dk1">
                  <a:lumMod val="75000"/>
                  <a:lumOff val="25000"/>
                </a:schemeClr>
              </a:solidFill>
              <a:effectLst/>
              <a:latin typeface="微软雅黑" panose="020B0503020204020204" pitchFamily="34" charset="-122"/>
              <a:ea typeface="黑体" panose="02010609060101010101" charset="-122"/>
              <a:cs typeface="微软雅黑" panose="020B0503020204020204" pitchFamily="34" charset="-122"/>
              <a:sym typeface="+mn-ea"/>
            </a:endParaRPr>
          </a:p>
          <a:p>
            <a:pPr marL="0" lvl="0" indent="0">
              <a:lnSpc>
                <a:spcPct val="100000"/>
              </a:lnSpc>
              <a:buNone/>
            </a:pPr>
            <a:endParaRPr lang="zh-CN" altLang="en-US" sz="3200"/>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11" name="Title 6"/>
          <p:cNvSpPr txBox="1"/>
          <p:nvPr>
            <p:custDataLst>
              <p:tags r:id="rId1"/>
            </p:custDataLst>
          </p:nvPr>
        </p:nvSpPr>
        <p:spPr>
          <a:xfrm>
            <a:off x="546735" y="2162175"/>
            <a:ext cx="6235700" cy="2851785"/>
          </a:xfrm>
          <a:prstGeom prst="rect">
            <a:avLst/>
          </a:prstGeom>
          <a:noFill/>
          <a:ln w="3175">
            <a:noFill/>
            <a:prstDash val="dash"/>
          </a:ln>
        </p:spPr>
        <p:txBody>
          <a:bodyPr wrap="square" lIns="63500" tIns="25400" rIns="63500" bIns="25400" anchor="b"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514350" marR="0" lvl="0" indent="-514350" algn="l" defTabSz="913765" rtl="0" eaLnBrk="1" fontAlgn="auto" latinLnBrk="0" hangingPunct="1">
              <a:lnSpc>
                <a:spcPct val="100000"/>
              </a:lnSpc>
              <a:spcBef>
                <a:spcPct val="0"/>
              </a:spcBef>
              <a:spcAft>
                <a:spcPct val="0"/>
              </a:spcAft>
              <a:buSzTx/>
              <a:buFont typeface="+mj-lt"/>
              <a:buAutoNum type="arabicPeriod"/>
            </a:pPr>
            <a:endParaRPr kumimoji="0" lang="en-US" altLang="zh-CN" sz="28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3765" rtl="0" eaLnBrk="1" fontAlgn="auto" latinLnBrk="0" hangingPunct="1">
              <a:lnSpc>
                <a:spcPct val="100000"/>
              </a:lnSpc>
              <a:spcBef>
                <a:spcPct val="0"/>
              </a:spcBef>
              <a:spcAft>
                <a:spcPct val="0"/>
              </a:spcAft>
              <a:buSzTx/>
              <a:buFont typeface="+mj-lt"/>
            </a:pPr>
            <a:endParaRPr kumimoji="0" lang="en-US" altLang="zh-CN" sz="2800" b="1" i="0" spc="120" noProof="0">
              <a:ln w="3175">
                <a:noFill/>
                <a:prstDash val="dash"/>
              </a:ln>
              <a:solidFill>
                <a:schemeClr val="dk1"/>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R="0" lvl="0" indent="0" algn="l" defTabSz="913765" rtl="0" eaLnBrk="1" fontAlgn="auto" latinLnBrk="0" hangingPunct="1">
              <a:lnSpc>
                <a:spcPct val="100000"/>
              </a:lnSpc>
              <a:spcBef>
                <a:spcPct val="0"/>
              </a:spcBef>
              <a:spcAft>
                <a:spcPct val="0"/>
              </a:spcAft>
              <a:buSzTx/>
              <a:buFont typeface="+mj-lt"/>
            </a:pPr>
            <a:endParaRPr kumimoji="0" lang="zh-CN" altLang="en-US" sz="2800" b="1" i="0" spc="200" noProof="0">
              <a:ln w="3175">
                <a:noFill/>
                <a:prstDash val="dash"/>
              </a:ln>
              <a:solidFill>
                <a:schemeClr val="dk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81915" y="129540"/>
            <a:ext cx="11991340" cy="1101090"/>
          </a:xfrm>
          <a:prstGeom prst="rect">
            <a:avLst/>
          </a:prstGeom>
          <a:noFill/>
        </p:spPr>
        <p:txBody>
          <a:bodyPr wrap="square" rtlCol="0" anchor="t">
            <a:spAutoFit/>
          </a:bodyPr>
          <a:p>
            <a:r>
              <a:rPr lang="zh-CN" altLang="en-US"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sym typeface="+mn-ea"/>
              </a:rPr>
              <a:t>5、为何秦人对秦腔有着这样的情感？结合全文，找出其中原因。（用原文回答）</a:t>
            </a:r>
            <a:endParaRPr lang="zh-CN" altLang="en-US"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endParaRPr>
          </a:p>
        </p:txBody>
      </p:sp>
      <p:sp>
        <p:nvSpPr>
          <p:cNvPr id="3" name="内容占位符 2"/>
          <p:cNvSpPr>
            <a:spLocks noGrp="1"/>
          </p:cNvSpPr>
          <p:nvPr>
            <p:custDataLst>
              <p:tags r:id="rId2"/>
            </p:custDataLst>
          </p:nvPr>
        </p:nvSpPr>
        <p:spPr>
          <a:xfrm>
            <a:off x="-28575" y="1230630"/>
            <a:ext cx="12211685" cy="5175250"/>
          </a:xfrm>
          <a:prstGeom prst="rect">
            <a:avLst/>
          </a:prstGeom>
        </p:spPr>
        <p:txBody>
          <a:bodyPr vert="horz" lIns="90000" tIns="46800" rIns="90000" bIns="46800" rtlCol="0">
            <a:noAutofit/>
          </a:bodyPr>
          <a:lst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zh-CN" altLang="en-US" sz="2800" b="1">
                <a:solidFill>
                  <a:srgbClr val="0070C0"/>
                </a:solidFill>
                <a:latin typeface="黑体" panose="02010609060101010101" charset="-122"/>
                <a:ea typeface="黑体" panose="02010609060101010101" charset="-122"/>
                <a:sym typeface="宋体" panose="02010600030101010101" pitchFamily="2" charset="-122"/>
              </a:rPr>
              <a:t>（1）</a:t>
            </a:r>
            <a:r>
              <a:rPr lang="en-US" altLang="zh-CN" sz="2800" b="1">
                <a:solidFill>
                  <a:srgbClr val="0070C0"/>
                </a:solidFill>
                <a:latin typeface="黑体" panose="02010609060101010101" charset="-122"/>
                <a:ea typeface="黑体" panose="02010609060101010101" charset="-122"/>
              </a:rPr>
              <a:t>“</a:t>
            </a:r>
            <a:r>
              <a:rPr lang="zh-CN" altLang="en-US" sz="2800" b="1">
                <a:solidFill>
                  <a:srgbClr val="0070C0"/>
                </a:solidFill>
                <a:latin typeface="黑体" panose="02010609060101010101" charset="-122"/>
                <a:ea typeface="黑体" panose="02010609060101010101" charset="-122"/>
              </a:rPr>
              <a:t>唱秦腔成了做人最体面的事，任何一个乡下男女，</a:t>
            </a:r>
            <a:r>
              <a:rPr lang="zh-CN" altLang="en-US" sz="2800" b="1">
                <a:solidFill>
                  <a:srgbClr val="FF0000"/>
                </a:solidFill>
                <a:latin typeface="黑体" panose="02010609060101010101" charset="-122"/>
                <a:ea typeface="黑体" panose="02010609060101010101" charset="-122"/>
              </a:rPr>
              <a:t>只有</a:t>
            </a:r>
            <a:r>
              <a:rPr lang="zh-CN" altLang="en-US" sz="2800" b="1">
                <a:solidFill>
                  <a:srgbClr val="0070C0"/>
                </a:solidFill>
                <a:latin typeface="黑体" panose="02010609060101010101" charset="-122"/>
                <a:ea typeface="黑体" panose="02010609060101010101" charset="-122"/>
              </a:rPr>
              <a:t>唱秦腔，</a:t>
            </a:r>
            <a:r>
              <a:rPr lang="zh-CN" altLang="en-US" sz="2800" b="1">
                <a:solidFill>
                  <a:srgbClr val="FF0000"/>
                </a:solidFill>
                <a:latin typeface="黑体" panose="02010609060101010101" charset="-122"/>
                <a:ea typeface="黑体" panose="02010609060101010101" charset="-122"/>
              </a:rPr>
              <a:t>才有</a:t>
            </a:r>
            <a:r>
              <a:rPr lang="zh-CN" altLang="en-US" sz="2800" b="1">
                <a:solidFill>
                  <a:srgbClr val="0070C0"/>
                </a:solidFill>
                <a:latin typeface="黑体" panose="02010609060101010101" charset="-122"/>
                <a:ea typeface="黑体" panose="02010609060101010101" charset="-122"/>
              </a:rPr>
              <a:t>出人头地的可能</a:t>
            </a:r>
            <a:r>
              <a:rPr lang="en-US" altLang="zh-CN" sz="2800" b="1">
                <a:solidFill>
                  <a:srgbClr val="0070C0"/>
                </a:solidFill>
                <a:latin typeface="黑体" panose="02010609060101010101" charset="-122"/>
                <a:ea typeface="黑体" panose="02010609060101010101" charset="-122"/>
              </a:rPr>
              <a:t>”</a:t>
            </a:r>
            <a:r>
              <a:rPr lang="zh-CN" altLang="en-US" sz="2800" b="1">
                <a:solidFill>
                  <a:srgbClr val="0070C0"/>
                </a:solidFill>
                <a:latin typeface="黑体" panose="02010609060101010101" charset="-122"/>
                <a:ea typeface="黑体" panose="02010609060101010101" charset="-122"/>
              </a:rPr>
              <a:t>。（第一段末尾，</a:t>
            </a:r>
            <a:r>
              <a:rPr lang="en-US" altLang="en-US" sz="2800" b="1">
                <a:solidFill>
                  <a:srgbClr val="FF0000"/>
                </a:solidFill>
                <a:latin typeface="黑体" panose="02010609060101010101" charset="-122"/>
                <a:ea typeface="黑体" panose="02010609060101010101" charset="-122"/>
                <a:sym typeface="+mn-ea"/>
              </a:rPr>
              <a:t>秦腔和秦人的紧密联系</a:t>
            </a:r>
            <a:r>
              <a:rPr lang="zh-CN" altLang="en-US" sz="2800" b="1">
                <a:solidFill>
                  <a:srgbClr val="0070C0"/>
                </a:solidFill>
                <a:latin typeface="黑体" panose="02010609060101010101" charset="-122"/>
                <a:ea typeface="黑体" panose="02010609060101010101" charset="-122"/>
              </a:rPr>
              <a:t>）</a:t>
            </a:r>
            <a:endParaRPr lang="zh-CN" altLang="en-US" sz="2800" b="1">
              <a:solidFill>
                <a:srgbClr val="0070C0"/>
              </a:solidFill>
              <a:latin typeface="黑体" panose="02010609060101010101" charset="-122"/>
              <a:ea typeface="黑体" panose="02010609060101010101" charset="-122"/>
            </a:endParaRPr>
          </a:p>
          <a:p>
            <a:pPr marL="0" indent="0">
              <a:lnSpc>
                <a:spcPct val="100000"/>
              </a:lnSpc>
              <a:buNone/>
            </a:pPr>
            <a:r>
              <a:rPr lang="zh-CN" altLang="en-US" sz="2800" b="1">
                <a:solidFill>
                  <a:srgbClr val="0070C0"/>
                </a:solidFill>
                <a:latin typeface="黑体" panose="02010609060101010101" charset="-122"/>
                <a:ea typeface="黑体" panose="02010609060101010101" charset="-122"/>
                <a:sym typeface="宋体" panose="02010600030101010101" pitchFamily="2" charset="-122"/>
              </a:rPr>
              <a:t>（2）</a:t>
            </a:r>
            <a:r>
              <a:rPr lang="zh-CN" altLang="zh-CN" sz="2800" b="1" smtClean="0">
                <a:solidFill>
                  <a:srgbClr val="0070C0"/>
                </a:solidFill>
                <a:latin typeface="黑体" panose="02010609060101010101" charset="-122"/>
                <a:ea typeface="黑体" panose="02010609060101010101" charset="-122"/>
                <a:sym typeface="+mn-ea"/>
              </a:rPr>
              <a:t>农民是</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sym typeface="+mn-ea"/>
              </a:rPr>
              <a:t>世上</a:t>
            </a:r>
            <a:r>
              <a:rPr lang="zh-CN" altLang="zh-CN" sz="2800" b="1" smtClean="0">
                <a:solidFill>
                  <a:srgbClr val="0070C0"/>
                </a:solidFill>
                <a:latin typeface="黑体" panose="02010609060101010101" charset="-122"/>
                <a:ea typeface="黑体" panose="02010609060101010101" charset="-122"/>
                <a:sym typeface="+mn-ea"/>
              </a:rPr>
              <a:t>最劳苦的人，尤其是在这块平原上，生时落草在黄土炕上</a:t>
            </a:r>
            <a:r>
              <a:rPr lang="en-US" altLang="zh-CN" sz="2800" b="1" smtClean="0">
                <a:solidFill>
                  <a:srgbClr val="0070C0"/>
                </a:solidFill>
                <a:latin typeface="黑体" panose="02010609060101010101" charset="-122"/>
                <a:ea typeface="黑体" panose="02010609060101010101" charset="-122"/>
                <a:sym typeface="+mn-ea"/>
              </a:rPr>
              <a:t>,</a:t>
            </a:r>
            <a:r>
              <a:rPr lang="zh-CN" altLang="zh-CN" sz="2800" b="1" smtClean="0">
                <a:solidFill>
                  <a:srgbClr val="0070C0"/>
                </a:solidFill>
                <a:latin typeface="黑体" panose="02010609060101010101" charset="-122"/>
                <a:ea typeface="黑体" panose="02010609060101010101" charset="-122"/>
                <a:sym typeface="+mn-ea"/>
              </a:rPr>
              <a:t>死了被埋在黄土堆下；</a:t>
            </a:r>
            <a:r>
              <a:rPr lang="zh-CN" altLang="zh-CN" sz="2800" b="1" smtClean="0">
                <a:solidFill>
                  <a:srgbClr val="FF0000"/>
                </a:solidFill>
                <a:latin typeface="黑体" panose="02010609060101010101" charset="-122"/>
                <a:ea typeface="黑体" panose="02010609060101010101" charset="-122"/>
                <a:sym typeface="+mn-ea"/>
              </a:rPr>
              <a:t>秦腔是他们大苦中的大乐。</a:t>
            </a:r>
            <a:endParaRPr lang="zh-CN" altLang="zh-CN" sz="2800" b="1" smtClean="0">
              <a:solidFill>
                <a:srgbClr val="FF0000"/>
              </a:solidFill>
              <a:latin typeface="黑体" panose="02010609060101010101" charset="-122"/>
              <a:ea typeface="黑体" panose="02010609060101010101" charset="-122"/>
              <a:sym typeface="+mn-ea"/>
            </a:endParaRPr>
          </a:p>
          <a:p>
            <a:pPr marL="0" indent="0">
              <a:lnSpc>
                <a:spcPct val="100000"/>
              </a:lnSpc>
              <a:buNone/>
            </a:pPr>
            <a:r>
              <a:rPr lang="zh-CN" altLang="zh-CN" sz="2800" b="1" smtClean="0">
                <a:solidFill>
                  <a:srgbClr val="FF0000"/>
                </a:solidFill>
                <a:latin typeface="黑体" panose="02010609060101010101" charset="-122"/>
                <a:ea typeface="黑体" panose="02010609060101010101" charset="-122"/>
                <a:sym typeface="+mn-ea"/>
              </a:rPr>
              <a:t>    </a:t>
            </a:r>
            <a:r>
              <a:rPr lang="zh-CN" altLang="en-US" sz="2800" b="1" smtClean="0">
                <a:solidFill>
                  <a:srgbClr val="0070C0"/>
                </a:solidFill>
                <a:latin typeface="黑体" panose="02010609060101010101" charset="-122"/>
                <a:ea typeface="黑体" panose="02010609060101010101" charset="-122"/>
                <a:sym typeface="+mn-ea"/>
              </a:rPr>
              <a:t>秦腔与他们，要</a:t>
            </a:r>
            <a:r>
              <a:rPr lang="zh-CN" altLang="zh-CN" sz="2800" b="1" smtClean="0">
                <a:solidFill>
                  <a:srgbClr val="0070C0"/>
                </a:solidFill>
                <a:latin typeface="黑体" panose="02010609060101010101" charset="-122"/>
                <a:ea typeface="黑体" panose="02010609060101010101" charset="-122"/>
                <a:sym typeface="+mn-ea"/>
              </a:rPr>
              <a:t>和“西凤”白酒、长线辣子、大叶卷烟、牛肉泡馍一样成为</a:t>
            </a:r>
            <a:r>
              <a:rPr lang="zh-CN" altLang="zh-CN" sz="2800" b="1" smtClean="0">
                <a:solidFill>
                  <a:srgbClr val="FF0000"/>
                </a:solidFill>
                <a:latin typeface="黑体" panose="02010609060101010101" charset="-122"/>
                <a:ea typeface="黑体" panose="02010609060101010101" charset="-122"/>
                <a:sym typeface="+mn-ea"/>
              </a:rPr>
              <a:t>生命的五大要素</a:t>
            </a:r>
            <a:r>
              <a:rPr lang="zh-CN" altLang="zh-CN" sz="2800" b="1" smtClean="0">
                <a:solidFill>
                  <a:srgbClr val="0070C0"/>
                </a:solidFill>
                <a:latin typeface="黑体" panose="02010609060101010101" charset="-122"/>
                <a:ea typeface="黑体" panose="02010609060101010101" charset="-122"/>
                <a:sym typeface="+mn-ea"/>
              </a:rPr>
              <a:t>。</a:t>
            </a:r>
            <a:endParaRPr lang="zh-CN" altLang="zh-CN" sz="2800" b="1" smtClean="0">
              <a:solidFill>
                <a:srgbClr val="0070C0"/>
              </a:solidFill>
              <a:latin typeface="黑体" panose="02010609060101010101" charset="-122"/>
              <a:ea typeface="黑体" panose="02010609060101010101" charset="-122"/>
              <a:sym typeface="+mn-ea"/>
            </a:endParaRPr>
          </a:p>
          <a:p>
            <a:pPr marL="0" indent="0">
              <a:lnSpc>
                <a:spcPct val="100000"/>
              </a:lnSpc>
              <a:buNone/>
            </a:pPr>
            <a:r>
              <a:rPr lang="zh-CN" altLang="en-US" sz="2800" b="1" smtClean="0">
                <a:solidFill>
                  <a:srgbClr val="0070C0"/>
                </a:solidFill>
                <a:latin typeface="黑体" panose="02010609060101010101" charset="-122"/>
                <a:ea typeface="黑体" panose="02010609060101010101" charset="-122"/>
                <a:sym typeface="宋体" panose="02010600030101010101" pitchFamily="2" charset="-122"/>
              </a:rPr>
              <a:t>    有了秦腔，生活便有了乐趣，高兴了，唱“快板”，高兴得</a:t>
            </a:r>
            <a:r>
              <a:rPr lang="zh-CN" altLang="en-US" sz="2800" b="1" smtClean="0">
                <a:solidFill>
                  <a:srgbClr val="FF0000"/>
                </a:solidFill>
                <a:latin typeface="黑体" panose="02010609060101010101" charset="-122"/>
                <a:ea typeface="黑体" panose="02010609060101010101" charset="-122"/>
                <a:sym typeface="宋体" panose="02010600030101010101" pitchFamily="2" charset="-122"/>
              </a:rPr>
              <a:t>像被烈性炸药爆炸了一样</a:t>
            </a:r>
            <a:r>
              <a:rPr lang="zh-CN" altLang="en-US" sz="2800" b="1" smtClean="0">
                <a:solidFill>
                  <a:srgbClr val="0070C0"/>
                </a:solidFill>
                <a:latin typeface="黑体" panose="02010609060101010101" charset="-122"/>
                <a:ea typeface="黑体" panose="02010609060101010101" charset="-122"/>
                <a:sym typeface="宋体" panose="02010600030101010101" pitchFamily="2" charset="-122"/>
              </a:rPr>
              <a:t>，要把</a:t>
            </a:r>
            <a:r>
              <a:rPr lang="zh-CN" altLang="en-US" sz="2800" b="1" smtClean="0">
                <a:solidFill>
                  <a:srgbClr val="FF0000"/>
                </a:solidFill>
                <a:latin typeface="黑体" panose="02010609060101010101" charset="-122"/>
                <a:ea typeface="黑体" panose="02010609060101010101" charset="-122"/>
                <a:sym typeface="宋体" panose="02010600030101010101" pitchFamily="2" charset="-122"/>
              </a:rPr>
              <a:t>整个身心粉碎</a:t>
            </a:r>
            <a:r>
              <a:rPr lang="zh-CN" altLang="en-US" sz="2800" b="1" smtClean="0">
                <a:solidFill>
                  <a:srgbClr val="0070C0"/>
                </a:solidFill>
                <a:latin typeface="黑体" panose="02010609060101010101" charset="-122"/>
                <a:ea typeface="黑体" panose="02010609060101010101" charset="-122"/>
                <a:sym typeface="宋体" panose="02010600030101010101" pitchFamily="2" charset="-122"/>
              </a:rPr>
              <a:t>在天空！痛苦了，唱“慢板”，揪心裂肠的唱腔却表现了多么有情有味的美来，美给了别人的享受，美也</a:t>
            </a:r>
            <a:r>
              <a:rPr lang="zh-CN" altLang="en-US" sz="2800" b="1" smtClean="0">
                <a:solidFill>
                  <a:srgbClr val="FF0000"/>
                </a:solidFill>
                <a:latin typeface="黑体" panose="02010609060101010101" charset="-122"/>
                <a:ea typeface="黑体" panose="02010609060101010101" charset="-122"/>
                <a:sym typeface="宋体" panose="02010600030101010101" pitchFamily="2" charset="-122"/>
              </a:rPr>
              <a:t>熨平</a:t>
            </a:r>
            <a:r>
              <a:rPr lang="zh-CN" altLang="en-US" sz="2800" b="1" smtClean="0">
                <a:solidFill>
                  <a:srgbClr val="0070C0"/>
                </a:solidFill>
                <a:latin typeface="黑体" panose="02010609060101010101" charset="-122"/>
                <a:ea typeface="黑体" panose="02010609060101010101" charset="-122"/>
                <a:sym typeface="宋体" panose="02010600030101010101" pitchFamily="2" charset="-122"/>
              </a:rPr>
              <a:t>了自己心中</a:t>
            </a:r>
            <a:r>
              <a:rPr lang="zh-CN" altLang="en-US" sz="2800" b="1" smtClean="0">
                <a:solidFill>
                  <a:srgbClr val="FF0000"/>
                </a:solidFill>
                <a:latin typeface="黑体" panose="02010609060101010101" charset="-122"/>
                <a:ea typeface="黑体" panose="02010609060101010101" charset="-122"/>
                <a:sym typeface="宋体" panose="02010600030101010101" pitchFamily="2" charset="-122"/>
              </a:rPr>
              <a:t>愁苦的皱纹</a:t>
            </a:r>
            <a:r>
              <a:rPr lang="zh-CN" altLang="en-US" sz="2800" b="1" smtClean="0">
                <a:solidFill>
                  <a:srgbClr val="0070C0"/>
                </a:solidFill>
                <a:latin typeface="黑体" panose="02010609060101010101" charset="-122"/>
                <a:ea typeface="黑体" panose="02010609060101010101" charset="-122"/>
                <a:sym typeface="宋体" panose="02010600030101010101" pitchFamily="2" charset="-122"/>
              </a:rPr>
              <a:t>。（</a:t>
            </a:r>
            <a:r>
              <a:rPr lang="en-US" altLang="en-US" sz="2800" b="1">
                <a:solidFill>
                  <a:schemeClr val="tx1"/>
                </a:solidFill>
                <a:latin typeface="黑体" panose="02010609060101010101" charset="-122"/>
                <a:ea typeface="黑体" panose="02010609060101010101" charset="-122"/>
                <a:sym typeface="+mn-ea"/>
              </a:rPr>
              <a:t>运用了</a:t>
            </a:r>
            <a:r>
              <a:rPr lang="en-US" altLang="en-US" sz="2800" b="1">
                <a:solidFill>
                  <a:srgbClr val="FF0000"/>
                </a:solidFill>
                <a:latin typeface="黑体" panose="02010609060101010101" charset="-122"/>
                <a:ea typeface="黑体" panose="02010609060101010101" charset="-122"/>
                <a:sym typeface="+mn-ea"/>
              </a:rPr>
              <a:t>夸张</a:t>
            </a:r>
            <a:r>
              <a:rPr lang="en-US" altLang="en-US" sz="2800" b="1">
                <a:solidFill>
                  <a:schemeClr val="tx1"/>
                </a:solidFill>
                <a:latin typeface="黑体" panose="02010609060101010101" charset="-122"/>
                <a:ea typeface="黑体" panose="02010609060101010101" charset="-122"/>
                <a:sym typeface="+mn-ea"/>
              </a:rPr>
              <a:t>，把唱秦腔“快板”所流露来的高兴狂喜之情表现得淋漓尽致</a:t>
            </a:r>
            <a:r>
              <a:rPr lang="zh-CN" altLang="en-US" sz="2800" b="1">
                <a:solidFill>
                  <a:schemeClr val="tx1"/>
                </a:solidFill>
                <a:latin typeface="黑体" panose="02010609060101010101" charset="-122"/>
                <a:ea typeface="黑体" panose="02010609060101010101" charset="-122"/>
                <a:sym typeface="+mn-ea"/>
              </a:rPr>
              <a:t>；</a:t>
            </a:r>
            <a:r>
              <a:rPr lang="en-US" altLang="en-US" sz="2800" b="1">
                <a:solidFill>
                  <a:schemeClr val="tx1"/>
                </a:solidFill>
                <a:latin typeface="黑体" panose="02010609060101010101" charset="-122"/>
                <a:ea typeface="黑体" panose="02010609060101010101" charset="-122"/>
                <a:sym typeface="+mn-ea"/>
              </a:rPr>
              <a:t>用</a:t>
            </a:r>
            <a:r>
              <a:rPr lang="en-US" altLang="en-US" sz="2800" b="1">
                <a:solidFill>
                  <a:srgbClr val="FF0000"/>
                </a:solidFill>
                <a:latin typeface="黑体" panose="02010609060101010101" charset="-122"/>
                <a:ea typeface="黑体" panose="02010609060101010101" charset="-122"/>
                <a:sym typeface="+mn-ea"/>
              </a:rPr>
              <a:t>比喻</a:t>
            </a:r>
            <a:r>
              <a:rPr lang="en-US" altLang="en-US" sz="2800" b="1">
                <a:solidFill>
                  <a:schemeClr val="tx1"/>
                </a:solidFill>
                <a:latin typeface="黑体" panose="02010609060101010101" charset="-122"/>
                <a:ea typeface="黑体" panose="02010609060101010101" charset="-122"/>
                <a:sym typeface="+mn-ea"/>
              </a:rPr>
              <a:t>和</a:t>
            </a:r>
            <a:r>
              <a:rPr lang="en-US" altLang="en-US" sz="2800" b="1">
                <a:solidFill>
                  <a:srgbClr val="FF0000"/>
                </a:solidFill>
                <a:latin typeface="黑体" panose="02010609060101010101" charset="-122"/>
                <a:ea typeface="黑体" panose="02010609060101010101" charset="-122"/>
                <a:sym typeface="+mn-ea"/>
              </a:rPr>
              <a:t>移就</a:t>
            </a:r>
            <a:r>
              <a:rPr lang="en-US" altLang="en-US" sz="2800" b="1">
                <a:solidFill>
                  <a:schemeClr val="tx1"/>
                </a:solidFill>
                <a:latin typeface="黑体" panose="02010609060101010101" charset="-122"/>
                <a:ea typeface="黑体" panose="02010609060101010101" charset="-122"/>
                <a:sym typeface="+mn-ea"/>
              </a:rPr>
              <a:t>的修辞手法，极为</a:t>
            </a:r>
            <a:endParaRPr lang="zh-CN" altLang="zh-CN" sz="2800" b="1" smtClean="0">
              <a:solidFill>
                <a:srgbClr val="0070C0"/>
              </a:solidFill>
              <a:latin typeface="黑体" panose="02010609060101010101" charset="-122"/>
              <a:ea typeface="黑体" panose="02010609060101010101" charset="-122"/>
              <a:sym typeface="+mn-ea"/>
            </a:endParaRPr>
          </a:p>
          <a:p>
            <a:pPr marL="0" indent="0">
              <a:lnSpc>
                <a:spcPct val="100000"/>
              </a:lnSpc>
              <a:buNone/>
            </a:pPr>
            <a:endParaRPr lang="zh-CN" altLang="en-US" sz="2800" b="1" smtClean="0">
              <a:solidFill>
                <a:srgbClr val="0070C0"/>
              </a:solidFill>
              <a:latin typeface="黑体" panose="02010609060101010101" charset="-122"/>
              <a:ea typeface="黑体" panose="0201060906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3" name="文本框 2"/>
          <p:cNvSpPr txBox="1"/>
          <p:nvPr/>
        </p:nvSpPr>
        <p:spPr>
          <a:xfrm>
            <a:off x="0" y="34290"/>
            <a:ext cx="12178665" cy="2225040"/>
          </a:xfrm>
          <a:prstGeom prst="rect">
            <a:avLst/>
          </a:prstGeom>
          <a:noFill/>
        </p:spPr>
        <p:txBody>
          <a:bodyPr wrap="square" rtlCol="0">
            <a:spAutoFit/>
          </a:bodyPr>
          <a:p>
            <a:pPr marL="0" indent="0">
              <a:lnSpc>
                <a:spcPct val="100000"/>
              </a:lnSpc>
              <a:buNone/>
            </a:pPr>
            <a:r>
              <a:rPr lang="en-US" altLang="en-US" sz="2800" b="1">
                <a:latin typeface="黑体" panose="02010609060101010101" charset="-122"/>
                <a:ea typeface="黑体" panose="02010609060101010101" charset="-122"/>
                <a:sym typeface="+mn-ea"/>
              </a:rPr>
              <a:t>形象地表现了秦腔“慢板”对秦人心灵的抚慰作用，增添了语言的情趣。</a:t>
            </a:r>
            <a:r>
              <a:rPr lang="zh-CN" altLang="en-US" sz="2800" b="1" smtClean="0">
                <a:solidFill>
                  <a:srgbClr val="0070C0"/>
                </a:solidFill>
                <a:latin typeface="黑体" panose="02010609060101010101" charset="-122"/>
                <a:ea typeface="黑体" panose="02010609060101010101" charset="-122"/>
                <a:sym typeface="宋体" panose="02010600030101010101" pitchFamily="2" charset="-122"/>
              </a:rPr>
              <a:t>）</a:t>
            </a:r>
            <a:endParaRPr lang="zh-CN" altLang="en-US" sz="2800" b="1" smtClean="0">
              <a:solidFill>
                <a:srgbClr val="0070C0"/>
              </a:solidFill>
              <a:latin typeface="黑体" panose="02010609060101010101" charset="-122"/>
              <a:ea typeface="黑体" panose="02010609060101010101" charset="-122"/>
              <a:sym typeface="宋体" panose="02010600030101010101" pitchFamily="2" charset="-122"/>
            </a:endParaRPr>
          </a:p>
          <a:p>
            <a:pPr marL="0" indent="0">
              <a:lnSpc>
                <a:spcPct val="100000"/>
              </a:lnSpc>
              <a:buNone/>
            </a:pPr>
            <a:r>
              <a:rPr lang="zh-CN" altLang="zh-CN" sz="2800" b="1" smtClean="0">
                <a:solidFill>
                  <a:srgbClr val="0070C0"/>
                </a:solidFill>
                <a:latin typeface="黑体" panose="02010609060101010101" charset="-122"/>
                <a:ea typeface="黑体" panose="02010609060101010101" charset="-122"/>
                <a:sym typeface="+mn-ea"/>
              </a:rPr>
              <a:t>（第二段，</a:t>
            </a:r>
            <a:r>
              <a:rPr lang="en-US" altLang="en-US" sz="2800" b="1">
                <a:solidFill>
                  <a:srgbClr val="FF0000"/>
                </a:solidFill>
                <a:latin typeface="黑体" panose="02010609060101010101" charset="-122"/>
                <a:ea typeface="黑体" panose="02010609060101010101" charset="-122"/>
                <a:sym typeface="+mn-ea"/>
              </a:rPr>
              <a:t>秦腔承载了秦人的喜怒哀乐，是秦人</a:t>
            </a:r>
            <a:r>
              <a:rPr lang="en-US" altLang="zh-CN" sz="2800" b="1">
                <a:solidFill>
                  <a:srgbClr val="FF0000"/>
                </a:solidFill>
                <a:latin typeface="黑体" panose="02010609060101010101" charset="-122"/>
                <a:ea typeface="黑体" panose="02010609060101010101" charset="-122"/>
                <a:sym typeface="+mn-ea"/>
              </a:rPr>
              <a:t>“</a:t>
            </a:r>
            <a:r>
              <a:rPr lang="en-US" altLang="en-US" sz="2800" b="1">
                <a:solidFill>
                  <a:srgbClr val="FF0000"/>
                </a:solidFill>
                <a:latin typeface="黑体" panose="02010609060101010101" charset="-122"/>
                <a:ea typeface="黑体" panose="02010609060101010101" charset="-122"/>
                <a:sym typeface="+mn-ea"/>
              </a:rPr>
              <a:t>最高的艺术享受</a:t>
            </a:r>
            <a:r>
              <a:rPr lang="en-US" altLang="zh-CN" sz="2800" b="1">
                <a:solidFill>
                  <a:srgbClr val="FF0000"/>
                </a:solidFill>
                <a:latin typeface="黑体" panose="02010609060101010101" charset="-122"/>
                <a:ea typeface="黑体" panose="02010609060101010101" charset="-122"/>
                <a:sym typeface="+mn-ea"/>
              </a:rPr>
              <a:t>”</a:t>
            </a:r>
            <a:r>
              <a:rPr lang="zh-CN" altLang="zh-CN" sz="2800" b="1" smtClean="0">
                <a:solidFill>
                  <a:srgbClr val="0070C0"/>
                </a:solidFill>
                <a:latin typeface="黑体" panose="02010609060101010101" charset="-122"/>
                <a:ea typeface="黑体" panose="02010609060101010101" charset="-122"/>
                <a:sym typeface="+mn-ea"/>
              </a:rPr>
              <a:t>）</a:t>
            </a:r>
            <a:endParaRPr lang="en-US" altLang="en-US" sz="2800" b="1">
              <a:effectLst>
                <a:outerShdw blurRad="38100" dist="38100" dir="2700000" algn="tl">
                  <a:srgbClr val="000000">
                    <a:alpha val="43137"/>
                  </a:srgbClr>
                </a:outerShdw>
              </a:effectLst>
              <a:latin typeface="黑体" panose="02010609060101010101" charset="-122"/>
              <a:ea typeface="黑体" panose="02010609060101010101" charset="-122"/>
              <a:sym typeface="宋体" panose="02010600030101010101" pitchFamily="2" charset="-122"/>
            </a:endParaRPr>
          </a:p>
          <a:p>
            <a:pPr marL="0" indent="0">
              <a:lnSpc>
                <a:spcPct val="100000"/>
              </a:lnSpc>
              <a:buNone/>
            </a:pPr>
            <a:endParaRPr lang="en-US" altLang="en-US" sz="2800" b="1">
              <a:effectLst>
                <a:outerShdw blurRad="38100" dist="38100" dir="2700000" algn="tl">
                  <a:srgbClr val="000000">
                    <a:alpha val="43137"/>
                  </a:srgbClr>
                </a:outerShdw>
              </a:effectLst>
              <a:latin typeface="黑体" panose="02010609060101010101" charset="-122"/>
              <a:ea typeface="黑体" panose="02010609060101010101" charset="-122"/>
              <a:sym typeface="宋体" panose="02010600030101010101" pitchFamily="2" charset="-122"/>
            </a:endParaRPr>
          </a:p>
          <a:p>
            <a:pPr marL="0" indent="0">
              <a:lnSpc>
                <a:spcPct val="100000"/>
              </a:lnSpc>
              <a:buNone/>
            </a:pPr>
            <a:r>
              <a:rPr lang="zh-CN" altLang="en-US" sz="2800" b="1" spc="150">
                <a:solidFill>
                  <a:srgbClr val="0070C0"/>
                </a:solidFill>
                <a:uFillTx/>
                <a:latin typeface="黑体" panose="02010609060101010101" charset="-122"/>
                <a:ea typeface="黑体" panose="02010609060101010101" charset="-122"/>
                <a:sym typeface="宋体" panose="02010600030101010101" pitchFamily="2" charset="-122"/>
              </a:rPr>
              <a:t>（3）</a:t>
            </a:r>
            <a:r>
              <a:rPr lang="zh-CN" altLang="en-US" sz="2800" b="1" smtClean="0">
                <a:solidFill>
                  <a:srgbClr val="0070C0"/>
                </a:solidFill>
                <a:latin typeface="黑体" panose="02010609060101010101" charset="-122"/>
                <a:ea typeface="黑体" panose="02010609060101010101" charset="-122"/>
                <a:sym typeface="+mn-ea"/>
              </a:rPr>
              <a:t>广漠旷远的八百里秦川，</a:t>
            </a:r>
            <a:r>
              <a:rPr lang="zh-CN" altLang="en-US" sz="2800" b="1" smtClean="0">
                <a:solidFill>
                  <a:srgbClr val="FF0000"/>
                </a:solidFill>
                <a:latin typeface="黑体" panose="02010609060101010101" charset="-122"/>
                <a:ea typeface="黑体" panose="02010609060101010101" charset="-122"/>
                <a:sym typeface="+mn-ea"/>
              </a:rPr>
              <a:t>只有</a:t>
            </a:r>
            <a:r>
              <a:rPr lang="zh-CN" altLang="en-US" sz="2800" b="1" smtClean="0">
                <a:solidFill>
                  <a:srgbClr val="0070C0"/>
                </a:solidFill>
                <a:latin typeface="黑体" panose="02010609060101010101" charset="-122"/>
                <a:ea typeface="黑体" panose="02010609060101010101" charset="-122"/>
                <a:sym typeface="+mn-ea"/>
              </a:rPr>
              <a:t>这秦腔，也</a:t>
            </a:r>
            <a:r>
              <a:rPr lang="zh-CN" altLang="en-US" sz="2800" b="1" smtClean="0">
                <a:solidFill>
                  <a:srgbClr val="FF0000"/>
                </a:solidFill>
                <a:latin typeface="黑体" panose="02010609060101010101" charset="-122"/>
                <a:ea typeface="黑体" panose="02010609060101010101" charset="-122"/>
                <a:sym typeface="+mn-ea"/>
              </a:rPr>
              <a:t>只能有</a:t>
            </a:r>
            <a:r>
              <a:rPr lang="zh-CN" altLang="en-US" sz="2800" b="1" smtClean="0">
                <a:solidFill>
                  <a:srgbClr val="0070C0"/>
                </a:solidFill>
                <a:latin typeface="黑体" panose="02010609060101010101" charset="-122"/>
                <a:ea typeface="黑体" panose="02010609060101010101" charset="-122"/>
                <a:sym typeface="+mn-ea"/>
              </a:rPr>
              <a:t>这秦腔，八百里秦川的劳作农民</a:t>
            </a:r>
            <a:r>
              <a:rPr lang="zh-CN" altLang="en-US" sz="2800" b="1" smtClean="0">
                <a:solidFill>
                  <a:srgbClr val="FF0000"/>
                </a:solidFill>
                <a:latin typeface="黑体" panose="02010609060101010101" charset="-122"/>
                <a:ea typeface="黑体" panose="02010609060101010101" charset="-122"/>
                <a:sym typeface="+mn-ea"/>
              </a:rPr>
              <a:t>只有</a:t>
            </a:r>
            <a:r>
              <a:rPr lang="zh-CN" altLang="en-US" sz="2800" b="1" smtClean="0">
                <a:solidFill>
                  <a:srgbClr val="0070C0"/>
                </a:solidFill>
                <a:latin typeface="黑体" panose="02010609060101010101" charset="-122"/>
                <a:ea typeface="黑体" panose="02010609060101010101" charset="-122"/>
                <a:sym typeface="+mn-ea"/>
              </a:rPr>
              <a:t>也</a:t>
            </a:r>
            <a:r>
              <a:rPr lang="zh-CN" altLang="en-US" sz="2800" b="1" smtClean="0">
                <a:solidFill>
                  <a:srgbClr val="FF0000"/>
                </a:solidFill>
                <a:latin typeface="黑体" panose="02010609060101010101" charset="-122"/>
                <a:ea typeface="黑体" panose="02010609060101010101" charset="-122"/>
                <a:sym typeface="+mn-ea"/>
              </a:rPr>
              <a:t>只能有</a:t>
            </a:r>
            <a:r>
              <a:rPr lang="zh-CN" altLang="en-US" sz="2800" b="1" smtClean="0">
                <a:solidFill>
                  <a:srgbClr val="0070C0"/>
                </a:solidFill>
                <a:latin typeface="黑体" panose="02010609060101010101" charset="-122"/>
                <a:ea typeface="黑体" panose="02010609060101010101" charset="-122"/>
                <a:sym typeface="+mn-ea"/>
              </a:rPr>
              <a:t>这秦腔使他们喜怒哀乐。</a:t>
            </a:r>
            <a:r>
              <a:rPr lang="zh-CN" altLang="zh-CN" sz="2800" b="1" smtClean="0">
                <a:solidFill>
                  <a:srgbClr val="002060"/>
                </a:solidFill>
                <a:latin typeface="黑体" panose="02010609060101010101" charset="-122"/>
                <a:ea typeface="黑体" panose="02010609060101010101" charset="-122"/>
                <a:sym typeface="+mn-ea"/>
              </a:rPr>
              <a:t>（第十段开头）</a:t>
            </a:r>
            <a:endParaRPr lang="zh-CN" altLang="en-US" sz="2800">
              <a:latin typeface="黑体" panose="02010609060101010101" charset="-122"/>
              <a:ea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标题 1"/>
          <p:cNvSpPr>
            <a:spLocks noGrp="1"/>
          </p:cNvSpPr>
          <p:nvPr>
            <p:ph type="title"/>
          </p:nvPr>
        </p:nvSpPr>
        <p:spPr>
          <a:xfrm>
            <a:off x="313760" y="252165"/>
            <a:ext cx="10969200" cy="705600"/>
          </a:xfrm>
        </p:spPr>
        <p:txBody>
          <a:bodyPr wrap="square" lIns="91440" tIns="45720" rIns="91440" bIns="45720" anchor="ctr" anchorCtr="0"/>
          <a:lstStyle/>
          <a:p>
            <a:pPr eaLnBrk="1" hangingPunct="1"/>
            <a:r>
              <a:rPr lang="zh-CN" altLang="en-US">
                <a:sym typeface="宋体" panose="02010600030101010101" pitchFamily="2" charset="-122"/>
              </a:rPr>
              <a:t>阅读</a:t>
            </a:r>
            <a:r>
              <a:rPr lang="en-US" altLang="zh-CN">
                <a:sym typeface="宋体" panose="02010600030101010101" pitchFamily="2" charset="-122"/>
              </a:rPr>
              <a:t>4</a:t>
            </a:r>
            <a:r>
              <a:rPr lang="zh-CN" altLang="en-US">
                <a:sym typeface="宋体" panose="02010600030101010101" pitchFamily="2" charset="-122"/>
              </a:rPr>
              <a:t>—</a:t>
            </a:r>
            <a:r>
              <a:rPr lang="en-US" altLang="zh-CN">
                <a:sym typeface="宋体" panose="02010600030101010101" pitchFamily="2" charset="-122"/>
              </a:rPr>
              <a:t>9</a:t>
            </a:r>
            <a:r>
              <a:rPr lang="zh-CN" altLang="en-US">
                <a:sym typeface="宋体" panose="02010600030101010101" pitchFamily="2" charset="-122"/>
              </a:rPr>
              <a:t>段</a:t>
            </a:r>
            <a:endParaRPr lang="zh-CN" altLang="en-US"/>
          </a:p>
        </p:txBody>
      </p:sp>
      <p:sp>
        <p:nvSpPr>
          <p:cNvPr id="21507" name="内容占位符 2"/>
          <p:cNvSpPr>
            <a:spLocks noGrp="1"/>
          </p:cNvSpPr>
          <p:nvPr>
            <p:ph idx="1"/>
          </p:nvPr>
        </p:nvSpPr>
        <p:spPr>
          <a:xfrm>
            <a:off x="313690" y="957580"/>
            <a:ext cx="11559540" cy="4527550"/>
          </a:xfrm>
        </p:spPr>
        <p:txBody>
          <a:bodyPr wrap="square" lIns="91440" tIns="45720" rIns="91440" bIns="45720" anchor="t" anchorCtr="0"/>
          <a:lstStyle/>
          <a:p>
            <a:pPr marL="0" indent="0" eaLnBrk="1" hangingPunct="1">
              <a:buNone/>
            </a:pPr>
            <a:r>
              <a:rPr lang="en-US" altLang="zh-CN" sz="3200" b="1"/>
              <a:t>      </a:t>
            </a:r>
            <a:r>
              <a:rPr lang="zh-CN" altLang="zh-CN" sz="3200" b="1">
                <a:solidFill>
                  <a:schemeClr val="tx1"/>
                </a:solidFill>
              </a:rPr>
              <a:t>作者是如何具体表现秦川人对秦腔的痴迷的？</a:t>
            </a:r>
            <a:endParaRPr lang="zh-CN" altLang="zh-CN" sz="3200" b="1">
              <a:solidFill>
                <a:schemeClr val="tx1"/>
              </a:solidFill>
            </a:endParaRPr>
          </a:p>
          <a:p>
            <a:pPr marL="0" indent="0" eaLnBrk="1" hangingPunct="1">
              <a:buNone/>
            </a:pPr>
            <a:r>
              <a:rPr lang="zh-CN" altLang="zh-CN" sz="3200" b="1">
                <a:solidFill>
                  <a:schemeClr val="tx1"/>
                </a:solidFill>
              </a:rPr>
              <a:t> </a:t>
            </a:r>
            <a:r>
              <a:rPr lang="en-US" altLang="zh-CN" sz="3200" b="1">
                <a:solidFill>
                  <a:schemeClr val="tx1"/>
                </a:solidFill>
              </a:rPr>
              <a:t>   </a:t>
            </a:r>
            <a:r>
              <a:rPr lang="zh-CN" altLang="zh-CN" sz="3200" b="1">
                <a:solidFill>
                  <a:schemeClr val="tx1"/>
                </a:solidFill>
              </a:rPr>
              <a:t>（从内容和手法两方面思考）</a:t>
            </a:r>
            <a:endParaRPr lang="zh-CN" altLang="zh-CN" sz="3200" b="1">
              <a:solidFill>
                <a:schemeClr val="tx1"/>
              </a:solidFill>
            </a:endParaRPr>
          </a:p>
        </p:txBody>
      </p:sp>
      <p:pic>
        <p:nvPicPr>
          <p:cNvPr id="21508" name="图片 3" descr="($TKYZ_%1_J5DDVM2799IVW"/>
          <p:cNvPicPr>
            <a:picLocks noChangeAspect="1"/>
          </p:cNvPicPr>
          <p:nvPr/>
        </p:nvPicPr>
        <p:blipFill>
          <a:blip r:embed="rId1"/>
          <a:stretch>
            <a:fillRect/>
          </a:stretch>
        </p:blipFill>
        <p:spPr>
          <a:xfrm>
            <a:off x="945515" y="2359025"/>
            <a:ext cx="10453370" cy="426656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2" name="Title 6"/>
          <p:cNvSpPr txBox="1"/>
          <p:nvPr>
            <p:custDataLst>
              <p:tags r:id="rId1"/>
            </p:custDataLst>
          </p:nvPr>
        </p:nvSpPr>
        <p:spPr>
          <a:xfrm>
            <a:off x="90170" y="121285"/>
            <a:ext cx="12113260" cy="530225"/>
          </a:xfrm>
          <a:prstGeom prst="rect">
            <a:avLst/>
          </a:prstGeom>
          <a:noFill/>
          <a:ln w="3175">
            <a:noFill/>
            <a:prstDash val="dash"/>
          </a:ln>
        </p:spPr>
        <p:txBody>
          <a:bodyPr wrap="square" lIns="63500" tIns="25400" rIns="63500" bIns="25400" anchor="b" anchorCtr="0">
            <a:normAutofit fontScale="90000"/>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00000"/>
              </a:lnSpc>
              <a:spcBef>
                <a:spcPct val="0"/>
              </a:spcBef>
              <a:spcAft>
                <a:spcPct val="0"/>
              </a:spcAft>
              <a:buSzTx/>
              <a:buFontTx/>
              <a:buNone/>
            </a:pPr>
            <a:r>
              <a:rPr kumimoji="0" lang="zh-CN" altLang="en-US" sz="3200" b="1" i="0"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cs typeface="+mn-cs"/>
                <a:sym typeface="+mn-ea"/>
              </a:rPr>
              <a:t>1、研读第4段，思考作者从哪些角度表现秦人对秦腔的痴迷的？</a:t>
            </a:r>
            <a:endParaRPr kumimoji="0" lang="zh-CN" altLang="en-US" sz="3200" b="1" i="0"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cs typeface="+mn-cs"/>
              <a:sym typeface="+mn-ea"/>
            </a:endParaRPr>
          </a:p>
        </p:txBody>
      </p:sp>
      <p:sp>
        <p:nvSpPr>
          <p:cNvPr id="14" name="Title 6"/>
          <p:cNvSpPr txBox="1"/>
          <p:nvPr>
            <p:custDataLst>
              <p:tags r:id="rId2"/>
            </p:custDataLst>
          </p:nvPr>
        </p:nvSpPr>
        <p:spPr>
          <a:xfrm>
            <a:off x="384797" y="651525"/>
            <a:ext cx="10972222" cy="1685303"/>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355600" lvl="0" indent="-355600" algn="l" fontAlgn="ctr">
              <a:lnSpc>
                <a:spcPct val="100000"/>
              </a:lnSpc>
              <a:spcBef>
                <a:spcPct val="0"/>
              </a:spcBef>
              <a:spcAft>
                <a:spcPts val="800"/>
              </a:spcAft>
              <a:buSzTx/>
              <a:buFont typeface="Wingdings" panose="05000000000000000000" charset="0"/>
              <a:buChar char="l"/>
            </a:pPr>
            <a:r>
              <a:rPr lang="zh-CN" altLang="en-US" sz="2800" b="1" spc="12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排练的演员：</a:t>
            </a:r>
            <a:r>
              <a:rPr lang="zh-CN" altLang="en-US" sz="2800" b="1" spc="12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来源广泛，全员参与。以家庭为例,写在秦腔面前人人平等,进一步表明秦川人喜爱秦腔的程度之深。</a:t>
            </a:r>
            <a:endParaRPr lang="zh-CN" altLang="en-US" sz="2800" b="1" spc="12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55600" lvl="0" indent="-355600" algn="l" fontAlgn="ctr">
              <a:lnSpc>
                <a:spcPct val="100000"/>
              </a:lnSpc>
              <a:spcBef>
                <a:spcPct val="0"/>
              </a:spcBef>
              <a:spcAft>
                <a:spcPts val="800"/>
              </a:spcAft>
              <a:buSzTx/>
              <a:buFont typeface="Wingdings" panose="05000000000000000000" charset="0"/>
              <a:buChar char="l"/>
            </a:pPr>
            <a:r>
              <a:rPr lang="en-US" altLang="zh-CN" sz="2800" b="1" spc="12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排演的艰辛</a:t>
            </a:r>
            <a:r>
              <a:rPr lang="zh-CN" altLang="en-US" sz="2800" b="1" spc="12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spc="12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夏天蚊子多，冬天寒冷，衬</a:t>
            </a:r>
            <a:r>
              <a:rPr lang="en-US" altLang="zh-CN" sz="2800" b="1" spc="12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托对秦腔的热爱。</a:t>
            </a:r>
            <a:endParaRPr lang="en-US" altLang="zh-CN" sz="2800" b="1" spc="12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55600" lvl="0" indent="-355600" algn="l" fontAlgn="ctr">
              <a:lnSpc>
                <a:spcPct val="100000"/>
              </a:lnSpc>
              <a:spcBef>
                <a:spcPct val="0"/>
              </a:spcBef>
              <a:spcAft>
                <a:spcPts val="800"/>
              </a:spcAft>
              <a:buSzTx/>
              <a:buFont typeface="Wingdings" panose="05000000000000000000" charset="0"/>
              <a:buChar char="l"/>
            </a:pPr>
            <a:r>
              <a:rPr lang="en-US" altLang="zh-CN" sz="2800" b="1" spc="12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排演的观众</a:t>
            </a:r>
            <a:r>
              <a:rPr lang="zh-CN" altLang="en-US" sz="2800" b="1" spc="12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800" b="1" spc="12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数量</a:t>
            </a:r>
            <a:r>
              <a:rPr lang="zh-CN" altLang="en-US" sz="2800" b="1" spc="12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多</a:t>
            </a:r>
            <a:r>
              <a:rPr lang="en-US" altLang="zh-CN" sz="2800" b="1" spc="12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、年龄跨度大、</a:t>
            </a:r>
            <a:r>
              <a:rPr lang="zh-CN" altLang="en-US" sz="2800" b="1" spc="12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观看时间长,观众的殷勤备至，生动地展现出秦川人对秦腔的喜爱程度之深。</a:t>
            </a:r>
            <a:endParaRPr lang="zh-CN" altLang="en-US" sz="2800" b="1" spc="12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55600" lvl="0" indent="-355600" algn="l" fontAlgn="ctr">
              <a:lnSpc>
                <a:spcPct val="100000"/>
              </a:lnSpc>
              <a:spcBef>
                <a:spcPct val="0"/>
              </a:spcBef>
              <a:spcAft>
                <a:spcPts val="800"/>
              </a:spcAft>
              <a:buSzTx/>
              <a:buFont typeface="Wingdings" panose="05000000000000000000" charset="0"/>
              <a:buChar char="l"/>
            </a:pPr>
            <a:endParaRPr kumimoji="0" lang="zh-CN" altLang="en-US" sz="2800" b="1" i="0" u="none" strike="noStrike" cap="none" spc="120" normalizeH="0" baseline="0" smtClean="0">
              <a:ln w="3175">
                <a:noFill/>
                <a:prstDash val="dash"/>
              </a:ln>
              <a:solidFill>
                <a:schemeClr val="dk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55600" lvl="0" indent="-355600" algn="l" fontAlgn="ctr">
              <a:lnSpc>
                <a:spcPct val="100000"/>
              </a:lnSpc>
              <a:spcBef>
                <a:spcPct val="0"/>
              </a:spcBef>
              <a:spcAft>
                <a:spcPts val="800"/>
              </a:spcAft>
              <a:buSzTx/>
              <a:buFont typeface="Wingdings" panose="05000000000000000000" charset="0"/>
              <a:buChar char="l"/>
            </a:pPr>
            <a:endParaRPr kumimoji="0" lang="zh-CN" altLang="en-US" sz="2800" b="1" i="0" u="none" strike="noStrike" cap="none" spc="120" normalizeH="0" baseline="0" smtClean="0">
              <a:ln w="3175">
                <a:noFill/>
                <a:prstDash val="dash"/>
              </a:ln>
              <a:solidFill>
                <a:schemeClr val="dk1">
                  <a:lumMod val="75000"/>
                  <a:lumOff val="2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55600" lvl="0" indent="-355600" algn="l" fontAlgn="ctr">
              <a:lnSpc>
                <a:spcPct val="100000"/>
              </a:lnSpc>
              <a:spcBef>
                <a:spcPct val="0"/>
              </a:spcBef>
              <a:spcAft>
                <a:spcPts val="800"/>
              </a:spcAft>
              <a:buSzTx/>
              <a:buFont typeface="Wingdings" panose="05000000000000000000" charset="0"/>
              <a:buChar char="l"/>
            </a:pPr>
            <a:endParaRPr lang="zh-CN" altLang="en-US" sz="2800" b="1" spc="12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3" name="Title 6"/>
          <p:cNvSpPr txBox="1"/>
          <p:nvPr>
            <p:custDataLst>
              <p:tags r:id="rId3"/>
            </p:custDataLst>
          </p:nvPr>
        </p:nvSpPr>
        <p:spPr>
          <a:xfrm>
            <a:off x="40005" y="3441065"/>
            <a:ext cx="12112625" cy="1021080"/>
          </a:xfrm>
          <a:prstGeom prst="rect">
            <a:avLst/>
          </a:prstGeom>
          <a:noFill/>
          <a:ln w="3175">
            <a:noFill/>
            <a:prstDash val="dash"/>
          </a:ln>
        </p:spPr>
        <p:txBody>
          <a:bodyPr wrap="square" lIns="63500" tIns="25400" rIns="63500" bIns="25400" anchor="b" anchorCtr="0">
            <a:normAutofit lnSpcReduction="10000"/>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00000"/>
              </a:lnSpc>
              <a:spcBef>
                <a:spcPct val="0"/>
              </a:spcBef>
              <a:spcAft>
                <a:spcPct val="0"/>
              </a:spcAft>
              <a:buClrTx/>
              <a:buSzTx/>
              <a:buFontTx/>
              <a:buNone/>
            </a:pPr>
            <a:r>
              <a:rPr lang="zh-CN" altLang="en-US" sz="3200" b="1" spc="150">
                <a:solidFill>
                  <a:srgbClr val="FF0000"/>
                </a:solidFill>
                <a:effectLst>
                  <a:outerShdw blurRad="38100" dist="38100" dir="2700000" algn="tl">
                    <a:srgbClr val="000000">
                      <a:alpha val="43137"/>
                    </a:srgbClr>
                  </a:outerShdw>
                </a:effectLst>
                <a:uFillTx/>
                <a:latin typeface="+mn-ea"/>
                <a:cs typeface="+mn-cs"/>
                <a:sym typeface="+mn-ea"/>
              </a:rPr>
              <a:t>2、正式开演前有哪些特点？作者不厌其烦地叙述演员上场前的情形有何作用？</a:t>
            </a:r>
            <a:endParaRPr kumimoji="0" lang="zh-CN" altLang="en-US" sz="3200" b="1" i="0" spc="150">
              <a:solidFill>
                <a:srgbClr val="FF0000"/>
              </a:solidFill>
              <a:effectLst>
                <a:outerShdw blurRad="38100" dist="38100" dir="2700000" algn="tl">
                  <a:srgbClr val="000000">
                    <a:alpha val="43137"/>
                  </a:srgbClr>
                </a:outerShdw>
              </a:effectLst>
              <a:uFillTx/>
              <a:latin typeface="+mn-ea"/>
              <a:cs typeface="+mn-cs"/>
              <a:sym typeface="+mn-ea"/>
            </a:endParaRPr>
          </a:p>
        </p:txBody>
      </p:sp>
      <p:sp>
        <p:nvSpPr>
          <p:cNvPr id="15" name="Title 6"/>
          <p:cNvSpPr txBox="1"/>
          <p:nvPr>
            <p:custDataLst>
              <p:tags r:id="rId4"/>
            </p:custDataLst>
          </p:nvPr>
        </p:nvSpPr>
        <p:spPr>
          <a:xfrm>
            <a:off x="40005" y="4363085"/>
            <a:ext cx="12164060" cy="1075690"/>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lvl="0" indent="0" algn="l">
              <a:lnSpc>
                <a:spcPct val="100000"/>
              </a:lnSpc>
              <a:spcBef>
                <a:spcPct val="0"/>
              </a:spcBef>
              <a:spcAft>
                <a:spcPts val="800"/>
              </a:spcAft>
              <a:buSzTx/>
              <a:buNone/>
            </a:pPr>
            <a:r>
              <a:rPr altLang="zh-CN" sz="2800" b="1" spc="18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800" b="1" spc="18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占位早、小吃多、纠纷多</a:t>
            </a:r>
            <a:r>
              <a:rPr lang="zh-CN" altLang="en-US" sz="2800" b="1" spc="18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，都是说明了观众多热闹。</a:t>
            </a:r>
            <a:endParaRPr lang="zh-CN" altLang="en-US" sz="2800" b="1" spc="18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04800" lvl="1" indent="0" algn="l" fontAlgn="ctr">
              <a:lnSpc>
                <a:spcPct val="100000"/>
              </a:lnSpc>
              <a:spcBef>
                <a:spcPct val="0"/>
              </a:spcBef>
              <a:spcAft>
                <a:spcPts val="800"/>
              </a:spcAft>
              <a:buSzTx/>
              <a:buFont typeface="+mj-lt"/>
              <a:buNone/>
            </a:pPr>
            <a:r>
              <a:rPr lang="en-US" altLang="zh-CN" sz="2800" b="1" spc="160">
                <a:ln w="3175">
                  <a:noFill/>
                  <a:prstDash val="dash"/>
                </a:ln>
                <a:solidFill>
                  <a:schemeClr val="dk1">
                    <a:lumMod val="75000"/>
                    <a:lumOff val="25000"/>
                  </a:schemeClr>
                </a:solidFill>
                <a:latin typeface="Calibri" panose="020F0502020204030204"/>
                <a:ea typeface="微软雅黑" panose="020B0503020204020204" pitchFamily="34" charset="-122"/>
                <a:cs typeface="微软雅黑" panose="020B0503020204020204" pitchFamily="34" charset="-122"/>
                <a:sym typeface="宋体" panose="02010600030101010101" pitchFamily="2" charset="-122"/>
              </a:rPr>
              <a:t>①</a:t>
            </a:r>
            <a:r>
              <a:rPr lang="en-US" altLang="zh-CN" sz="2800" b="1" spc="1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巧用</a:t>
            </a:r>
            <a:r>
              <a:rPr lang="en-US" altLang="zh-CN" sz="2800" b="1" spc="16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繁笔</a:t>
            </a:r>
            <a:r>
              <a:rPr lang="en-US" altLang="zh-CN" sz="2800" b="1" spc="1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，有力烘托秦人盼演出的急切心情</a:t>
            </a:r>
            <a:r>
              <a:rPr lang="zh-CN" altLang="en-US" sz="2800" b="1" spc="1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en-US" altLang="zh-CN" sz="2800" b="1" spc="1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表现秦人对秦腔的重视和喜爱。</a:t>
            </a:r>
            <a:endParaRPr lang="en-US" altLang="zh-CN" sz="2800" b="1" spc="1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marL="304800" lvl="1" indent="0" algn="l" fontAlgn="ctr">
              <a:lnSpc>
                <a:spcPct val="100000"/>
              </a:lnSpc>
              <a:spcBef>
                <a:spcPct val="0"/>
              </a:spcBef>
              <a:spcAft>
                <a:spcPts val="800"/>
              </a:spcAft>
              <a:buSzTx/>
              <a:buFont typeface="+mj-lt"/>
              <a:buNone/>
            </a:pPr>
            <a:r>
              <a:rPr lang="en-US" altLang="zh-CN" sz="2800" b="1" spc="160">
                <a:ln w="3175">
                  <a:noFill/>
                  <a:prstDash val="dash"/>
                </a:ln>
                <a:solidFill>
                  <a:schemeClr val="dk1">
                    <a:lumMod val="75000"/>
                    <a:lumOff val="25000"/>
                  </a:schemeClr>
                </a:solidFill>
                <a:latin typeface="Calibri" panose="020F0502020204030204"/>
                <a:ea typeface="微软雅黑" panose="020B0503020204020204" pitchFamily="34" charset="-122"/>
                <a:cs typeface="微软雅黑" panose="020B0503020204020204" pitchFamily="34" charset="-122"/>
                <a:sym typeface="宋体" panose="02010600030101010101" pitchFamily="2" charset="-122"/>
              </a:rPr>
              <a:t>②</a:t>
            </a:r>
            <a:r>
              <a:rPr lang="en-US" altLang="zh-CN" sz="2800" b="1" spc="1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细致描摹开演前人们的活动，使人如临其境，体现了秦川人民粗犷、质朴的性格特征。</a:t>
            </a:r>
            <a:endParaRPr lang="en-US" altLang="zh-CN" sz="2800" b="1" spc="1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4" name="文本框 3"/>
          <p:cNvSpPr txBox="1"/>
          <p:nvPr/>
        </p:nvSpPr>
        <p:spPr>
          <a:xfrm>
            <a:off x="0" y="0"/>
            <a:ext cx="12192000" cy="6985635"/>
          </a:xfrm>
          <a:prstGeom prst="rect">
            <a:avLst/>
          </a:prstGeom>
          <a:noFill/>
        </p:spPr>
        <p:txBody>
          <a:bodyPr wrap="square" rtlCol="0" anchor="t">
            <a:spAutoFit/>
          </a:bodyPr>
          <a:p>
            <a:r>
              <a:rPr lang="en-US" altLang="zh-CN" sz="2800" b="1">
                <a:latin typeface="宋体" panose="02010600030101010101" pitchFamily="2" charset="-122"/>
                <a:ea typeface="宋体" panose="02010600030101010101" pitchFamily="2" charset="-122"/>
                <a:cs typeface="宋体" panose="02010600030101010101" pitchFamily="2" charset="-122"/>
              </a:rPr>
              <a:t>    </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繁笔</a:t>
            </a:r>
            <a:r>
              <a:rPr lang="zh-CN" altLang="en-US" sz="2800" b="1">
                <a:latin typeface="宋体" panose="02010600030101010101" pitchFamily="2" charset="-122"/>
                <a:ea typeface="宋体" panose="02010600030101010101" pitchFamily="2" charset="-122"/>
                <a:cs typeface="宋体" panose="02010600030101010101" pitchFamily="2" charset="-122"/>
              </a:rPr>
              <a:t>是写作中</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详尽、充分、细致</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的描写手法，核心在于通过丰富的笔墨</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描摹物态</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或</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刻画心理</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，达到传神的效果，而非单纯的字数堆砌。它要求</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非繁不足以达其妙处</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，与简笔相辅相成，共同服务于文章内容的表达。</a:t>
            </a:r>
            <a:r>
              <a:rPr lang="en-US" altLang="zh-CN" sz="2800" b="1">
                <a:latin typeface="宋体" panose="02010600030101010101" pitchFamily="2" charset="-122"/>
                <a:ea typeface="宋体" panose="02010600030101010101" pitchFamily="2" charset="-122"/>
                <a:cs typeface="宋体" panose="02010600030101010101" pitchFamily="2" charset="-122"/>
              </a:rPr>
              <a:t>‌‌‌‌</a:t>
            </a:r>
            <a:endParaRPr lang="en-US" altLang="zh-CN" sz="2800" b="1">
              <a:latin typeface="宋体" panose="02010600030101010101" pitchFamily="2" charset="-122"/>
              <a:ea typeface="宋体" panose="02010600030101010101" pitchFamily="2" charset="-122"/>
              <a:cs typeface="宋体" panose="02010600030101010101" pitchFamily="2" charset="-122"/>
            </a:endParaRPr>
          </a:p>
          <a:p>
            <a:r>
              <a:rPr lang="en-US" altLang="zh-CN" sz="2800" b="1">
                <a:latin typeface="宋体" panose="02010600030101010101" pitchFamily="2" charset="-122"/>
                <a:ea typeface="宋体" panose="02010600030101010101" pitchFamily="2" charset="-122"/>
                <a:cs typeface="宋体" panose="02010600030101010101" pitchFamily="2" charset="-122"/>
              </a:rPr>
              <a:t>    </a:t>
            </a:r>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繁笔作用：</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r>
              <a:rPr lang="en-US" altLang="zh-CN" sz="2800" b="1">
                <a:latin typeface="宋体" panose="02010600030101010101" pitchFamily="2" charset="-122"/>
                <a:ea typeface="宋体" panose="02010600030101010101" pitchFamily="2" charset="-122"/>
                <a:cs typeface="宋体" panose="02010600030101010101" pitchFamily="2" charset="-122"/>
              </a:rPr>
              <a:t>‌1.</a:t>
            </a:r>
            <a:r>
              <a:rPr lang="zh-CN" altLang="en-US" sz="2800" b="1">
                <a:latin typeface="宋体" panose="02010600030101010101" pitchFamily="2" charset="-122"/>
                <a:ea typeface="宋体" panose="02010600030101010101" pitchFamily="2" charset="-122"/>
                <a:cs typeface="宋体" panose="02010600030101010101" pitchFamily="2" charset="-122"/>
              </a:rPr>
              <a:t>描摹物态更逼真</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：通过详尽的笔墨细致描绘事物形态，使形象栩栩如生，达到穷形尽相的效果。例如《水浒传》写鲁智深三拳打死</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镇关西</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，从味觉、视觉、听觉多角度铺陈，比单纯说</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打死了</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更有神韵。</a:t>
            </a:r>
            <a:r>
              <a:rPr lang="en-US" altLang="zh-CN" sz="2800" b="1">
                <a:latin typeface="宋体" panose="02010600030101010101" pitchFamily="2" charset="-122"/>
                <a:ea typeface="宋体" panose="02010600030101010101" pitchFamily="2" charset="-122"/>
                <a:cs typeface="宋体" panose="02010600030101010101" pitchFamily="2" charset="-122"/>
              </a:rPr>
              <a:t>‌‌</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r>
              <a:rPr lang="en-US" altLang="zh-CN" sz="2800" b="1">
                <a:latin typeface="宋体" panose="02010600030101010101" pitchFamily="2" charset="-122"/>
                <a:ea typeface="宋体" panose="02010600030101010101" pitchFamily="2" charset="-122"/>
                <a:cs typeface="宋体" panose="02010600030101010101" pitchFamily="2" charset="-122"/>
              </a:rPr>
              <a:t>‌2.</a:t>
            </a:r>
            <a:r>
              <a:rPr lang="zh-CN" altLang="en-US" sz="2800" b="1">
                <a:latin typeface="宋体" panose="02010600030101010101" pitchFamily="2" charset="-122"/>
                <a:ea typeface="宋体" panose="02010600030101010101" pitchFamily="2" charset="-122"/>
                <a:cs typeface="宋体" panose="02010600030101010101" pitchFamily="2" charset="-122"/>
              </a:rPr>
              <a:t>刻画心理更细腻</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：深入刻画人物心理，让情感表达更加细腻透彻，表现复杂微妙、难以言传的状态。鲁迅在《社戏》中写等待名角出场，罗列了从九点到十二点的看戏过程，表现了焦躁不安的心理。</a:t>
            </a:r>
            <a:r>
              <a:rPr lang="en-US" altLang="zh-CN" sz="2800" b="1">
                <a:latin typeface="宋体" panose="02010600030101010101" pitchFamily="2" charset="-122"/>
                <a:ea typeface="宋体" panose="02010600030101010101" pitchFamily="2" charset="-122"/>
                <a:cs typeface="宋体" panose="02010600030101010101" pitchFamily="2" charset="-122"/>
              </a:rPr>
              <a:t>‌‌</a:t>
            </a:r>
            <a:endParaRPr lang="en-US" altLang="zh-CN" sz="2800" b="1">
              <a:latin typeface="宋体" panose="02010600030101010101" pitchFamily="2" charset="-122"/>
              <a:ea typeface="宋体" panose="02010600030101010101" pitchFamily="2" charset="-122"/>
              <a:cs typeface="宋体" panose="02010600030101010101" pitchFamily="2" charset="-122"/>
            </a:endParaRPr>
          </a:p>
          <a:p>
            <a:r>
              <a:rPr lang="en-US" altLang="zh-CN" sz="2800" b="1">
                <a:latin typeface="宋体" panose="02010600030101010101" pitchFamily="2" charset="-122"/>
                <a:ea typeface="宋体" panose="02010600030101010101" pitchFamily="2" charset="-122"/>
                <a:cs typeface="宋体" panose="02010600030101010101" pitchFamily="2" charset="-122"/>
              </a:rPr>
              <a:t>‌3.</a:t>
            </a:r>
            <a:r>
              <a:rPr lang="zh-CN" altLang="en-US" sz="2800" b="1">
                <a:latin typeface="宋体" panose="02010600030101010101" pitchFamily="2" charset="-122"/>
                <a:ea typeface="宋体" panose="02010600030101010101" pitchFamily="2" charset="-122"/>
                <a:cs typeface="宋体" panose="02010600030101010101" pitchFamily="2" charset="-122"/>
              </a:rPr>
              <a:t>传递情感更强烈</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：围绕关键内容展开细致描写，把深沉情感转化为具体可感的模样，避免文字平淡寡味。如《背影》中父亲过铁道</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攀</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缩</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倾</a:t>
            </a:r>
            <a:r>
              <a:rPr lang="en-US" altLang="zh-CN" sz="2800" b="1">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等动作的细致呈现，深深触动读者。</a:t>
            </a:r>
            <a:r>
              <a:rPr lang="en-US" altLang="zh-CN" sz="2800" b="1">
                <a:latin typeface="宋体" panose="02010600030101010101" pitchFamily="2" charset="-122"/>
                <a:ea typeface="宋体" panose="02010600030101010101" pitchFamily="2" charset="-122"/>
                <a:cs typeface="宋体" panose="02010600030101010101" pitchFamily="2" charset="-122"/>
              </a:rPr>
              <a:t>‌‌‌</a:t>
            </a:r>
            <a:endParaRPr lang="en-US" altLang="zh-CN" sz="2800" b="1">
              <a:latin typeface="宋体" panose="02010600030101010101" pitchFamily="2" charset="-122"/>
              <a:ea typeface="宋体" panose="02010600030101010101" pitchFamily="2" charset="-122"/>
              <a:cs typeface="宋体" panose="02010600030101010101" pitchFamily="2" charset="-122"/>
            </a:endParaRPr>
          </a:p>
          <a:p>
            <a:r>
              <a:rPr lang="en-US" altLang="zh-CN" sz="2800" b="1">
                <a:latin typeface="宋体" panose="02010600030101010101" pitchFamily="2" charset="-122"/>
                <a:ea typeface="宋体" panose="02010600030101010101" pitchFamily="2" charset="-122"/>
                <a:cs typeface="宋体" panose="02010600030101010101" pitchFamily="2" charset="-122"/>
              </a:rPr>
              <a:t>‌    </a:t>
            </a:r>
            <a:r>
              <a:rPr lang="zh-CN" altLang="en-US" sz="2800" b="1">
                <a:solidFill>
                  <a:srgbClr val="0070C0"/>
                </a:solidFill>
                <a:latin typeface="宋体" panose="02010600030101010101" pitchFamily="2" charset="-122"/>
                <a:ea typeface="宋体" panose="02010600030101010101" pitchFamily="2" charset="-122"/>
                <a:cs typeface="宋体" panose="02010600030101010101" pitchFamily="2" charset="-122"/>
              </a:rPr>
              <a:t>区别于无效铺陈</a:t>
            </a:r>
            <a:r>
              <a:rPr lang="en-US" altLang="zh-CN" sz="2800" b="1">
                <a:solidFill>
                  <a:srgbClr val="0070C0"/>
                </a:solidFill>
                <a:latin typeface="宋体" panose="02010600030101010101" pitchFamily="2" charset="-122"/>
                <a:ea typeface="宋体" panose="02010600030101010101" pitchFamily="2" charset="-122"/>
                <a:cs typeface="宋体" panose="02010600030101010101" pitchFamily="2" charset="-122"/>
              </a:rPr>
              <a:t>‌</a:t>
            </a:r>
            <a:r>
              <a:rPr lang="zh-CN" altLang="en-US" sz="2800" b="1">
                <a:solidFill>
                  <a:srgbClr val="0070C0"/>
                </a:solidFill>
                <a:latin typeface="宋体" panose="02010600030101010101" pitchFamily="2" charset="-122"/>
                <a:ea typeface="宋体" panose="02010600030101010101" pitchFamily="2" charset="-122"/>
                <a:cs typeface="宋体" panose="02010600030101010101" pitchFamily="2" charset="-122"/>
              </a:rPr>
              <a:t>：繁笔反对</a:t>
            </a:r>
            <a:r>
              <a:rPr lang="en-US" altLang="zh-CN" sz="2800" b="1">
                <a:solidFill>
                  <a:srgbClr val="0070C0"/>
                </a:solidFill>
                <a:latin typeface="宋体" panose="02010600030101010101" pitchFamily="2" charset="-122"/>
                <a:ea typeface="宋体" panose="02010600030101010101" pitchFamily="2" charset="-122"/>
                <a:cs typeface="宋体" panose="02010600030101010101" pitchFamily="2" charset="-122"/>
              </a:rPr>
              <a:t>“</a:t>
            </a:r>
            <a:r>
              <a:rPr lang="zh-CN" altLang="en-US" sz="2800" b="1">
                <a:solidFill>
                  <a:srgbClr val="0070C0"/>
                </a:solidFill>
                <a:latin typeface="宋体" panose="02010600030101010101" pitchFamily="2" charset="-122"/>
                <a:ea typeface="宋体" panose="02010600030101010101" pitchFamily="2" charset="-122"/>
                <a:cs typeface="宋体" panose="02010600030101010101" pitchFamily="2" charset="-122"/>
              </a:rPr>
              <a:t>繁而冗</a:t>
            </a:r>
            <a:r>
              <a:rPr lang="en-US" altLang="zh-CN" sz="2800" b="1">
                <a:solidFill>
                  <a:srgbClr val="0070C0"/>
                </a:solidFill>
                <a:latin typeface="宋体" panose="02010600030101010101" pitchFamily="2" charset="-122"/>
                <a:ea typeface="宋体" panose="02010600030101010101" pitchFamily="2" charset="-122"/>
                <a:cs typeface="宋体" panose="02010600030101010101" pitchFamily="2" charset="-122"/>
              </a:rPr>
              <a:t>”</a:t>
            </a:r>
            <a:r>
              <a:rPr lang="zh-CN" altLang="en-US" sz="2800" b="1">
                <a:solidFill>
                  <a:srgbClr val="0070C0"/>
                </a:solidFill>
                <a:latin typeface="宋体" panose="02010600030101010101" pitchFamily="2" charset="-122"/>
                <a:ea typeface="宋体" panose="02010600030101010101" pitchFamily="2" charset="-122"/>
                <a:cs typeface="宋体" panose="02010600030101010101" pitchFamily="2" charset="-122"/>
              </a:rPr>
              <a:t>，必须是</a:t>
            </a:r>
            <a:r>
              <a:rPr lang="en-US" altLang="zh-CN" sz="2800" b="1">
                <a:solidFill>
                  <a:srgbClr val="0070C0"/>
                </a:solidFill>
                <a:latin typeface="宋体" panose="02010600030101010101" pitchFamily="2" charset="-122"/>
                <a:ea typeface="宋体" panose="02010600030101010101" pitchFamily="2" charset="-122"/>
                <a:cs typeface="宋体" panose="02010600030101010101" pitchFamily="2" charset="-122"/>
              </a:rPr>
              <a:t>“</a:t>
            </a:r>
            <a:r>
              <a:rPr lang="zh-CN" altLang="en-US" sz="2800" b="1">
                <a:solidFill>
                  <a:srgbClr val="0070C0"/>
                </a:solidFill>
                <a:latin typeface="宋体" panose="02010600030101010101" pitchFamily="2" charset="-122"/>
                <a:ea typeface="宋体" panose="02010600030101010101" pitchFamily="2" charset="-122"/>
                <a:cs typeface="宋体" panose="02010600030101010101" pitchFamily="2" charset="-122"/>
              </a:rPr>
              <a:t>非繁不足以达其妙处</a:t>
            </a:r>
            <a:r>
              <a:rPr lang="en-US" altLang="zh-CN" sz="2800" b="1">
                <a:solidFill>
                  <a:srgbClr val="0070C0"/>
                </a:solidFill>
                <a:latin typeface="宋体" panose="02010600030101010101" pitchFamily="2" charset="-122"/>
                <a:ea typeface="宋体" panose="02010600030101010101" pitchFamily="2" charset="-122"/>
                <a:cs typeface="宋体" panose="02010600030101010101" pitchFamily="2" charset="-122"/>
              </a:rPr>
              <a:t>”</a:t>
            </a:r>
            <a:r>
              <a:rPr lang="zh-CN" altLang="en-US" sz="2800" b="1">
                <a:solidFill>
                  <a:srgbClr val="0070C0"/>
                </a:solidFill>
                <a:latin typeface="宋体" panose="02010600030101010101" pitchFamily="2" charset="-122"/>
                <a:ea typeface="宋体" panose="02010600030101010101" pitchFamily="2" charset="-122"/>
                <a:cs typeface="宋体" panose="02010600030101010101" pitchFamily="2" charset="-122"/>
              </a:rPr>
              <a:t>才用，不同于单纯罗列的铺陈或啰嗦。它追求</a:t>
            </a:r>
            <a:r>
              <a:rPr lang="en-US" altLang="zh-CN" sz="2800" b="1">
                <a:solidFill>
                  <a:srgbClr val="0070C0"/>
                </a:solidFill>
                <a:latin typeface="宋体" panose="02010600030101010101" pitchFamily="2" charset="-122"/>
                <a:ea typeface="宋体" panose="02010600030101010101" pitchFamily="2" charset="-122"/>
                <a:cs typeface="宋体" panose="02010600030101010101" pitchFamily="2" charset="-122"/>
              </a:rPr>
              <a:t>“</a:t>
            </a:r>
            <a:r>
              <a:rPr lang="zh-CN" altLang="en-US" sz="2800" b="1">
                <a:solidFill>
                  <a:srgbClr val="0070C0"/>
                </a:solidFill>
                <a:latin typeface="宋体" panose="02010600030101010101" pitchFamily="2" charset="-122"/>
                <a:ea typeface="宋体" panose="02010600030101010101" pitchFamily="2" charset="-122"/>
                <a:cs typeface="宋体" panose="02010600030101010101" pitchFamily="2" charset="-122"/>
              </a:rPr>
              <a:t>字不得减</a:t>
            </a:r>
            <a:r>
              <a:rPr lang="en-US" altLang="zh-CN" sz="2800" b="1">
                <a:solidFill>
                  <a:srgbClr val="0070C0"/>
                </a:solidFill>
                <a:latin typeface="宋体" panose="02010600030101010101" pitchFamily="2" charset="-122"/>
                <a:ea typeface="宋体" panose="02010600030101010101" pitchFamily="2" charset="-122"/>
                <a:cs typeface="宋体" panose="02010600030101010101" pitchFamily="2" charset="-122"/>
              </a:rPr>
              <a:t>”</a:t>
            </a:r>
            <a:r>
              <a:rPr lang="zh-CN" altLang="en-US" sz="2800" b="1">
                <a:solidFill>
                  <a:srgbClr val="0070C0"/>
                </a:solidFill>
                <a:latin typeface="宋体" panose="02010600030101010101" pitchFamily="2" charset="-122"/>
                <a:ea typeface="宋体" panose="02010600030101010101" pitchFamily="2" charset="-122"/>
                <a:cs typeface="宋体" panose="02010600030101010101" pitchFamily="2" charset="-122"/>
              </a:rPr>
              <a:t>的密实，而非无意义的堆砌。</a:t>
            </a:r>
            <a:r>
              <a:rPr lang="en-US" altLang="zh-CN" sz="2800" b="1">
                <a:latin typeface="宋体" panose="02010600030101010101" pitchFamily="2" charset="-122"/>
                <a:ea typeface="宋体" panose="02010600030101010101" pitchFamily="2" charset="-122"/>
                <a:cs typeface="宋体" panose="02010600030101010101" pitchFamily="2" charset="-122"/>
              </a:rPr>
              <a:t>‌‌‌</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4" name="文本框 3"/>
          <p:cNvSpPr txBox="1"/>
          <p:nvPr/>
        </p:nvSpPr>
        <p:spPr>
          <a:xfrm>
            <a:off x="11430" y="8890"/>
            <a:ext cx="12179935" cy="4027170"/>
          </a:xfrm>
          <a:prstGeom prst="rect">
            <a:avLst/>
          </a:prstGeom>
          <a:noFill/>
        </p:spPr>
        <p:txBody>
          <a:bodyPr wrap="square" rtlCol="0">
            <a:spAutoFit/>
          </a:bodyPr>
          <a:p>
            <a:pPr algn="l" defTabSz="1171575">
              <a:buNone/>
            </a:pPr>
            <a:r>
              <a:rPr lang="zh-CN" altLang="en-US" sz="3200" b="1" spc="150" smtClean="0">
                <a:ln w="3175">
                  <a:noFill/>
                </a:ln>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sym typeface="+mn-ea"/>
              </a:rPr>
              <a:t>3、</a:t>
            </a:r>
            <a:r>
              <a:rPr lang="zh-CN" altLang="en-US" sz="3200" b="1" spc="150" smtClean="0">
                <a:ln w="3175">
                  <a:noFill/>
                </a:ln>
                <a:solidFill>
                  <a:schemeClr val="tx1"/>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sym typeface="+mn-ea"/>
              </a:rPr>
              <a:t>“左边的喊右边的踩了他的脚,右边的叫左边的挤了他的腰,一个说:狗年快完了,你还叫啥哩?一个说:猪年还没到,你便拱开了!言语伤人,动了手脚;外边的趁机而入,一时四边向里挤,里边向外扛,人的旋涡涌起,如四月的麦田起风,根儿不动,头身一会儿倒西,一会儿倒东,喊声,骂声,哭声一片;有拼命挤将出来的,一出来方觉世界偌大,身体胖肿,但差不多却光了脚,乱了头发。”</a:t>
            </a:r>
            <a:r>
              <a:rPr lang="zh-CN" altLang="en-US" sz="3200" b="1" spc="150" smtClean="0">
                <a:ln w="3175">
                  <a:noFill/>
                </a:ln>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sym typeface="+mn-ea"/>
              </a:rPr>
              <a:t>赏读这一段场面描写,体会写作手法及其表达作用。</a:t>
            </a:r>
            <a:endParaRPr lang="zh-CN" altLang="en-US" sz="3200" b="1" spc="150" smtClean="0">
              <a:ln w="3175">
                <a:noFill/>
              </a:ln>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sym typeface="+mn-ea"/>
            </a:endParaRPr>
          </a:p>
          <a:p>
            <a:pPr algn="l" defTabSz="1171575">
              <a:buNone/>
            </a:pPr>
            <a:endParaRPr lang="zh-CN" altLang="en-US" sz="3200" b="1" spc="150" smtClean="0">
              <a:ln w="3175">
                <a:noFill/>
              </a:ln>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endParaRPr>
          </a:p>
        </p:txBody>
      </p:sp>
      <p:sp>
        <p:nvSpPr>
          <p:cNvPr id="5" name="文本框 4"/>
          <p:cNvSpPr txBox="1"/>
          <p:nvPr>
            <p:custDataLst>
              <p:tags r:id="rId1"/>
            </p:custDataLst>
          </p:nvPr>
        </p:nvSpPr>
        <p:spPr>
          <a:xfrm>
            <a:off x="11430" y="3691255"/>
            <a:ext cx="12180570" cy="2553335"/>
          </a:xfrm>
          <a:prstGeom prst="rect">
            <a:avLst/>
          </a:prstGeom>
          <a:noFill/>
        </p:spPr>
        <p:txBody>
          <a:bodyPr wrap="square" rtlCol="0" anchor="t">
            <a:spAutoFit/>
          </a:bodyPr>
          <a:p>
            <a:pPr defTabSz="1171575">
              <a:buNone/>
            </a:pPr>
            <a:r>
              <a:rPr lang="zh-CN" altLang="en-US" sz="3200" b="1" spc="120" smtClean="0">
                <a:ln w="3175">
                  <a:noFill/>
                  <a:prstDash val="dash"/>
                </a:ln>
                <a:solidFill>
                  <a:srgbClr val="002060"/>
                </a:solidFill>
                <a:effectLst/>
                <a:latin typeface="宋体" panose="02010600030101010101" pitchFamily="2" charset="-122"/>
                <a:ea typeface="宋体" panose="02010600030101010101" pitchFamily="2" charset="-122"/>
                <a:cs typeface="宋体" panose="02010600030101010101" pitchFamily="2" charset="-122"/>
                <a:sym typeface="+mn-ea"/>
              </a:rPr>
              <a:t>①这一段运用了语言描写和动作描写等手法,写戏开演前人们那种火爆的言辞情绪和行为,除了表现出人们观戏的热情,也非常生动地传达出秦人特有的粗烈豪放的性格。</a:t>
            </a:r>
            <a:endParaRPr lang="zh-CN" altLang="en-US" sz="3200" b="1" spc="120" smtClean="0">
              <a:ln w="3175">
                <a:noFill/>
                <a:prstDash val="dash"/>
              </a:ln>
              <a:solidFill>
                <a:srgbClr val="002060"/>
              </a:solidFill>
              <a:effectLst/>
              <a:latin typeface="宋体" panose="02010600030101010101" pitchFamily="2" charset="-122"/>
              <a:ea typeface="宋体" panose="02010600030101010101" pitchFamily="2" charset="-122"/>
              <a:cs typeface="宋体" panose="02010600030101010101" pitchFamily="2" charset="-122"/>
              <a:sym typeface="+mn-ea"/>
            </a:endParaRPr>
          </a:p>
          <a:p>
            <a:pPr defTabSz="1171575">
              <a:buNone/>
            </a:pPr>
            <a:r>
              <a:rPr lang="zh-CN" altLang="en-US" sz="3200" b="1" spc="120" smtClean="0">
                <a:ln w="3175">
                  <a:noFill/>
                  <a:prstDash val="dash"/>
                </a:ln>
                <a:solidFill>
                  <a:srgbClr val="002060"/>
                </a:solidFill>
                <a:effectLst/>
                <a:latin typeface="宋体" panose="02010600030101010101" pitchFamily="2" charset="-122"/>
                <a:ea typeface="宋体" panose="02010600030101010101" pitchFamily="2" charset="-122"/>
                <a:cs typeface="宋体" panose="02010600030101010101" pitchFamily="2" charset="-122"/>
                <a:sym typeface="+mn-ea"/>
              </a:rPr>
              <a:t>②“人的旋涡涌起,如四月的麦田起风”运用了比喻的手法,形象地写出人群的密集拥挤与流动感。</a:t>
            </a:r>
            <a:endParaRPr lang="zh-CN" altLang="en-US" sz="3200" b="1" spc="120" smtClean="0">
              <a:ln w="3175">
                <a:noFill/>
                <a:prstDash val="dash"/>
              </a:ln>
              <a:solidFill>
                <a:srgbClr val="002060"/>
              </a:solidFill>
              <a:effectLst/>
              <a:latin typeface="宋体" panose="02010600030101010101" pitchFamily="2" charset="-122"/>
              <a:ea typeface="宋体" panose="02010600030101010101" pitchFamily="2" charset="-122"/>
              <a:cs typeface="宋体" panose="0201060003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4" name="文本框 3"/>
          <p:cNvSpPr txBox="1"/>
          <p:nvPr/>
        </p:nvSpPr>
        <p:spPr>
          <a:xfrm>
            <a:off x="102235" y="81280"/>
            <a:ext cx="11961495" cy="6465570"/>
          </a:xfrm>
          <a:prstGeom prst="rect">
            <a:avLst/>
          </a:prstGeom>
          <a:noFill/>
        </p:spPr>
        <p:txBody>
          <a:bodyPr wrap="square" rtlCol="0" anchor="t">
            <a:spAutoFit/>
          </a:bodyPr>
          <a:p>
            <a:r>
              <a:rPr lang="zh-CN" altLang="en-US" sz="3200" b="1" spc="150" smtClean="0">
                <a:ln w="3175">
                  <a:noFill/>
                </a:ln>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sym typeface="+mn-ea"/>
              </a:rPr>
              <a:t>3、读第6段，表现秦腔演员表演技艺的高超。</a:t>
            </a:r>
            <a:endParaRPr lang="zh-CN" altLang="en-US" sz="3200" b="1" spc="150" smtClean="0">
              <a:ln w="3175">
                <a:noFill/>
              </a:ln>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endParaRPr>
          </a:p>
          <a:p>
            <a:r>
              <a:rPr lang="zh-CN" altLang="zh-CN" sz="3200" b="1" smtClean="0">
                <a:solidFill>
                  <a:srgbClr val="FF0000"/>
                </a:solidFill>
                <a:latin typeface="+mn-ea"/>
                <a:sym typeface="+mn-ea"/>
              </a:rPr>
              <a:t>①正面描写</a:t>
            </a:r>
            <a:endParaRPr lang="en-US" altLang="zh-CN" sz="3200" b="1" smtClean="0">
              <a:latin typeface="+mn-ea"/>
            </a:endParaRPr>
          </a:p>
          <a:p>
            <a:r>
              <a:rPr lang="zh-CN" altLang="zh-CN" sz="3200" b="1" smtClean="0">
                <a:solidFill>
                  <a:srgbClr val="00B0F0"/>
                </a:solidFill>
                <a:latin typeface="+mn-ea"/>
                <a:sym typeface="+mn-ea"/>
              </a:rPr>
              <a:t>女的角色</a:t>
            </a:r>
            <a:r>
              <a:rPr lang="en-US" altLang="zh-CN" sz="3200" b="1" smtClean="0">
                <a:latin typeface="+mn-ea"/>
                <a:sym typeface="+mn-ea"/>
              </a:rPr>
              <a:t>,</a:t>
            </a:r>
            <a:r>
              <a:rPr lang="zh-CN" altLang="zh-CN" sz="3200" b="1" smtClean="0">
                <a:latin typeface="+mn-ea"/>
                <a:sym typeface="+mn-ea"/>
              </a:rPr>
              <a:t>步法如同水上漂</a:t>
            </a:r>
            <a:r>
              <a:rPr lang="en-US" altLang="zh-CN" sz="3200" b="1" smtClean="0">
                <a:latin typeface="+mn-ea"/>
                <a:sym typeface="+mn-ea"/>
              </a:rPr>
              <a:t>,</a:t>
            </a:r>
            <a:r>
              <a:rPr lang="zh-CN" altLang="zh-CN" sz="3200" b="1" smtClean="0">
                <a:latin typeface="+mn-ea"/>
                <a:sym typeface="+mn-ea"/>
              </a:rPr>
              <a:t>腰身肩头一身戏</a:t>
            </a:r>
            <a:r>
              <a:rPr lang="en-US" altLang="zh-CN" sz="3200" b="1" smtClean="0">
                <a:latin typeface="+mn-ea"/>
                <a:sym typeface="+mn-ea"/>
              </a:rPr>
              <a:t>;</a:t>
            </a:r>
            <a:r>
              <a:rPr lang="zh-CN" altLang="zh-CN" sz="3200" b="1" smtClean="0">
                <a:solidFill>
                  <a:srgbClr val="00B0F0"/>
                </a:solidFill>
                <a:latin typeface="+mn-ea"/>
                <a:sym typeface="+mn-ea"/>
              </a:rPr>
              <a:t>男的角色</a:t>
            </a:r>
            <a:r>
              <a:rPr lang="en-US" altLang="zh-CN" sz="3200" b="1" smtClean="0">
                <a:latin typeface="+mn-ea"/>
                <a:sym typeface="+mn-ea"/>
              </a:rPr>
              <a:t>,</a:t>
            </a:r>
            <a:r>
              <a:rPr lang="zh-CN" altLang="zh-CN" sz="3200" b="1" smtClean="0">
                <a:latin typeface="+mn-ea"/>
                <a:sym typeface="+mn-ea"/>
              </a:rPr>
              <a:t>单双摇帽翎动静结合</a:t>
            </a:r>
            <a:r>
              <a:rPr lang="en-US" altLang="zh-CN" sz="3200" b="1" smtClean="0">
                <a:latin typeface="+mn-ea"/>
                <a:sym typeface="+mn-ea"/>
              </a:rPr>
              <a:t>,</a:t>
            </a:r>
            <a:r>
              <a:rPr lang="zh-CN" altLang="zh-CN" sz="3200" b="1" smtClean="0">
                <a:latin typeface="+mn-ea"/>
                <a:sym typeface="+mn-ea"/>
              </a:rPr>
              <a:t>技艺妙绝</a:t>
            </a:r>
            <a:r>
              <a:rPr lang="en-US" altLang="zh-CN" sz="3200" b="1" smtClean="0">
                <a:latin typeface="+mn-ea"/>
                <a:sym typeface="+mn-ea"/>
              </a:rPr>
              <a:t>;</a:t>
            </a:r>
            <a:r>
              <a:rPr lang="zh-CN" altLang="en-US" sz="3200" b="1" smtClean="0">
                <a:latin typeface="+mn-ea"/>
                <a:sym typeface="+mn-ea"/>
              </a:rPr>
              <a:t>角色儿</a:t>
            </a:r>
            <a:r>
              <a:rPr lang="zh-CN" altLang="zh-CN" sz="3200" b="1" smtClean="0">
                <a:latin typeface="+mn-ea"/>
                <a:sym typeface="+mn-ea"/>
              </a:rPr>
              <a:t>亮相高叫</a:t>
            </a:r>
            <a:r>
              <a:rPr lang="en-US" altLang="zh-CN" sz="3200" b="1" smtClean="0">
                <a:latin typeface="+mn-ea"/>
                <a:sym typeface="+mn-ea"/>
              </a:rPr>
              <a:t>,</a:t>
            </a:r>
            <a:r>
              <a:rPr lang="zh-CN" altLang="zh-CN" sz="3200" b="1" smtClean="0">
                <a:latin typeface="+mn-ea"/>
                <a:sym typeface="+mn-ea"/>
              </a:rPr>
              <a:t>声如炸雷</a:t>
            </a:r>
            <a:r>
              <a:rPr lang="en-US" altLang="zh-CN" sz="3200" b="1" smtClean="0">
                <a:latin typeface="+mn-ea"/>
                <a:sym typeface="+mn-ea"/>
              </a:rPr>
              <a:t>,</a:t>
            </a:r>
            <a:r>
              <a:rPr lang="zh-CN" altLang="zh-CN" sz="3200" b="1" smtClean="0">
                <a:latin typeface="+mn-ea"/>
                <a:sym typeface="+mn-ea"/>
              </a:rPr>
              <a:t>摄人魂魄。</a:t>
            </a:r>
            <a:endParaRPr lang="zh-CN" altLang="zh-CN" sz="3200" b="1" smtClean="0">
              <a:latin typeface="+mn-ea"/>
            </a:endParaRPr>
          </a:p>
          <a:p>
            <a:r>
              <a:rPr lang="zh-CN" altLang="zh-CN" sz="3200" b="1" smtClean="0">
                <a:solidFill>
                  <a:srgbClr val="FF0000"/>
                </a:solidFill>
                <a:latin typeface="+mn-ea"/>
                <a:sym typeface="+mn-ea"/>
              </a:rPr>
              <a:t>②侧面描写</a:t>
            </a:r>
            <a:endParaRPr lang="en-US" altLang="zh-CN" sz="3200" b="1" smtClean="0">
              <a:solidFill>
                <a:srgbClr val="FF0000"/>
              </a:solidFill>
              <a:latin typeface="+mn-ea"/>
            </a:endParaRPr>
          </a:p>
          <a:p>
            <a:r>
              <a:rPr lang="zh-CN" altLang="zh-CN" sz="3200" b="1" smtClean="0">
                <a:latin typeface="+mn-ea"/>
                <a:sym typeface="+mn-ea"/>
              </a:rPr>
              <a:t>观众</a:t>
            </a:r>
            <a:r>
              <a:rPr lang="zh-CN" altLang="zh-CN" sz="3200" b="1" smtClean="0">
                <a:solidFill>
                  <a:srgbClr val="00B0F0"/>
                </a:solidFill>
                <a:latin typeface="+mn-ea"/>
                <a:sym typeface="+mn-ea"/>
              </a:rPr>
              <a:t>叫好声</a:t>
            </a:r>
            <a:r>
              <a:rPr lang="zh-CN" altLang="zh-CN" sz="3200" b="1" smtClean="0">
                <a:latin typeface="+mn-ea"/>
                <a:sym typeface="+mn-ea"/>
              </a:rPr>
              <a:t>不绝</a:t>
            </a:r>
            <a:r>
              <a:rPr lang="en-US" altLang="zh-CN" sz="3200" b="1" smtClean="0">
                <a:latin typeface="+mn-ea"/>
                <a:sym typeface="+mn-ea"/>
              </a:rPr>
              <a:t>,</a:t>
            </a:r>
            <a:r>
              <a:rPr lang="zh-CN" altLang="zh-CN" sz="3200" b="1" smtClean="0">
                <a:latin typeface="+mn-ea"/>
                <a:sym typeface="+mn-ea"/>
              </a:rPr>
              <a:t>观众体验到震颤、酥爽的</a:t>
            </a:r>
            <a:r>
              <a:rPr lang="zh-CN" altLang="zh-CN" sz="3200" b="1" smtClean="0">
                <a:solidFill>
                  <a:srgbClr val="00B0F0"/>
                </a:solidFill>
                <a:latin typeface="+mn-ea"/>
                <a:sym typeface="+mn-ea"/>
              </a:rPr>
              <a:t>感觉</a:t>
            </a:r>
            <a:r>
              <a:rPr lang="en-US" altLang="zh-CN" sz="3200" b="1" smtClean="0">
                <a:latin typeface="+mn-ea"/>
                <a:sym typeface="+mn-ea"/>
              </a:rPr>
              <a:t>,</a:t>
            </a:r>
            <a:r>
              <a:rPr lang="zh-CN" altLang="zh-CN" sz="3200" b="1" smtClean="0">
                <a:latin typeface="+mn-ea"/>
                <a:sym typeface="+mn-ea"/>
              </a:rPr>
              <a:t>观众随角色的</a:t>
            </a:r>
            <a:r>
              <a:rPr lang="zh-CN" altLang="zh-CN" sz="3200" b="1" smtClean="0">
                <a:solidFill>
                  <a:srgbClr val="00B0F0"/>
                </a:solidFill>
                <a:latin typeface="+mn-ea"/>
                <a:sym typeface="+mn-ea"/>
              </a:rPr>
              <a:t>蹲起而缩短或伸长脖子</a:t>
            </a:r>
            <a:r>
              <a:rPr lang="zh-CN" altLang="zh-CN" sz="3200" b="1" smtClean="0">
                <a:latin typeface="+mn-ea"/>
                <a:sym typeface="+mn-ea"/>
              </a:rPr>
              <a:t>。</a:t>
            </a:r>
            <a:endParaRPr lang="zh-CN" altLang="zh-CN" sz="3200" b="1" smtClean="0">
              <a:latin typeface="+mn-ea"/>
              <a:sym typeface="+mn-ea"/>
            </a:endParaRPr>
          </a:p>
          <a:p>
            <a:endParaRPr lang="zh-CN" altLang="en-US" sz="3200" b="1" spc="150" smtClean="0">
              <a:ln w="3175">
                <a:noFill/>
              </a:ln>
              <a:solidFill>
                <a:srgbClr val="FF0000"/>
              </a:solidFill>
              <a:effectLst>
                <a:outerShdw blurRad="38100" dist="38100" dir="2700000" algn="tl">
                  <a:srgbClr val="000000">
                    <a:alpha val="43137"/>
                  </a:srgbClr>
                </a:outerShdw>
              </a:effectLst>
              <a:uFillTx/>
              <a:latin typeface="+mn-ea"/>
              <a:sym typeface="+mn-ea"/>
            </a:endParaRPr>
          </a:p>
          <a:p>
            <a:r>
              <a:rPr lang="en-US" altLang="zh-CN" sz="3200" b="1" spc="150" smtClean="0">
                <a:ln w="3175">
                  <a:noFill/>
                </a:ln>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sym typeface="+mn-ea"/>
              </a:rPr>
              <a:t>4</a:t>
            </a:r>
            <a:r>
              <a:rPr lang="zh-CN" altLang="en-US" sz="3200" b="1" spc="150" smtClean="0">
                <a:ln w="3175">
                  <a:noFill/>
                </a:ln>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sym typeface="+mn-ea"/>
              </a:rPr>
              <a:t>、第六段，角色出场时作者重点介绍了哪两个方面的内容？为什么他们不喜欢“看生戏”？</a:t>
            </a:r>
            <a:endParaRPr lang="zh-CN" altLang="en-US" sz="3200" b="1" spc="150" smtClean="0">
              <a:ln w="3175">
                <a:noFill/>
              </a:ln>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sym typeface="+mn-ea"/>
            </a:endParaRPr>
          </a:p>
          <a:p>
            <a:pPr marL="0" lvl="1"/>
            <a:r>
              <a:rPr lang="zh-CN" altLang="zh-CN" sz="3200" b="1" smtClean="0">
                <a:solidFill>
                  <a:srgbClr val="00B0F0"/>
                </a:solidFill>
                <a:latin typeface="+mn-ea"/>
                <a:sym typeface="+mn-ea"/>
              </a:rPr>
              <a:t>       动作和声音</a:t>
            </a:r>
            <a:r>
              <a:rPr lang="zh-CN" altLang="en-US" sz="3200" b="1" spc="18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；因为秦人可以比较，可以“过瘾”，说明他们看戏多，对秦腔非常熟悉，会欣赏，不是单纯看热闹，而是内行人看门道，进一步说明秦人对秦腔的热爱。</a:t>
            </a:r>
            <a:endParaRPr lang="zh-CN" altLang="en-US" sz="3200" b="1" spc="150" smtClean="0">
              <a:ln w="3175">
                <a:noFill/>
              </a:ln>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96258" name="Text Box 4"/>
          <p:cNvSpPr txBox="1"/>
          <p:nvPr/>
        </p:nvSpPr>
        <p:spPr>
          <a:xfrm>
            <a:off x="-15875" y="341630"/>
            <a:ext cx="12223750" cy="1101090"/>
          </a:xfrm>
          <a:prstGeom prst="rect">
            <a:avLst/>
          </a:prstGeom>
          <a:noFill/>
          <a:ln w="9525">
            <a:noFill/>
          </a:ln>
        </p:spPr>
        <p:txBody>
          <a:bodyPr wrap="square">
            <a:spAutoFit/>
          </a:bodyPr>
          <a:lstStyle/>
          <a:p>
            <a:pPr fontAlgn="auto">
              <a:lnSpc>
                <a:spcPct val="100000"/>
              </a:lnSpc>
              <a:spcBef>
                <a:spcPts val="0"/>
              </a:spcBef>
            </a:pPr>
            <a:r>
              <a:rPr lang="zh-CN" altLang="en-US" sz="3200" b="1" spc="150" smtClean="0">
                <a:ln w="3175">
                  <a:noFill/>
                </a:ln>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rPr>
              <a:t>5、第7段中作者写了哪两类观众？他们有什么特点？选这两类观众来写，对表现文章的主题有什么好处？</a:t>
            </a:r>
            <a:endParaRPr lang="zh-CN" altLang="en-US" sz="3600" b="1">
              <a:solidFill>
                <a:srgbClr val="FF0000"/>
              </a:solidFill>
              <a:latin typeface="宋体" panose="02010600030101010101" pitchFamily="2" charset="-122"/>
            </a:endParaRPr>
          </a:p>
        </p:txBody>
      </p:sp>
      <p:sp>
        <p:nvSpPr>
          <p:cNvPr id="5" name="Text Box 5"/>
          <p:cNvSpPr txBox="1"/>
          <p:nvPr/>
        </p:nvSpPr>
        <p:spPr>
          <a:xfrm>
            <a:off x="211455" y="1442720"/>
            <a:ext cx="11566525" cy="5212080"/>
          </a:xfrm>
          <a:prstGeom prst="rect">
            <a:avLst/>
          </a:prstGeom>
          <a:noFill/>
          <a:ln w="9525">
            <a:noFill/>
          </a:ln>
        </p:spPr>
        <p:txBody>
          <a:bodyPr wrap="square">
            <a:spAutoFit/>
          </a:bodyPr>
          <a:lstStyle/>
          <a:p>
            <a:pPr>
              <a:lnSpc>
                <a:spcPct val="150000"/>
              </a:lnSpc>
            </a:pPr>
            <a:r>
              <a:rPr lang="zh-CN" altLang="en-US" sz="3200" b="1">
                <a:solidFill>
                  <a:schemeClr val="tx1"/>
                </a:solidFill>
                <a:latin typeface="宋体" panose="02010600030101010101" pitchFamily="2" charset="-122"/>
              </a:rPr>
              <a:t>两类观众：</a:t>
            </a:r>
            <a:r>
              <a:rPr lang="zh-CN" altLang="en-US" sz="3200" b="1">
                <a:solidFill>
                  <a:srgbClr val="FF0000"/>
                </a:solidFill>
                <a:latin typeface="宋体" panose="02010600030101010101" pitchFamily="2" charset="-122"/>
              </a:rPr>
              <a:t>“老一辈的秦腔迷”</a:t>
            </a:r>
            <a:r>
              <a:rPr lang="zh-CN" altLang="en-US" sz="3200" b="1">
                <a:solidFill>
                  <a:schemeClr val="tx1"/>
                </a:solidFill>
                <a:latin typeface="宋体" panose="02010600030101010101" pitchFamily="2" charset="-122"/>
              </a:rPr>
              <a:t>，他们因不能承受拥挤，便“蹲在戏台两侧的墙根”听戏，从秦腔中获得难以言传的艺术享受；</a:t>
            </a:r>
            <a:r>
              <a:rPr lang="zh-CN" altLang="en-US" sz="3200" b="1">
                <a:solidFill>
                  <a:srgbClr val="FF0000"/>
                </a:solidFill>
                <a:latin typeface="宋体" panose="02010600030101010101" pitchFamily="2" charset="-122"/>
              </a:rPr>
              <a:t>“大一点的，脾性野一点的孩子”</a:t>
            </a:r>
            <a:r>
              <a:rPr lang="zh-CN" altLang="en-US" sz="3200" b="1">
                <a:solidFill>
                  <a:schemeClr val="tx1"/>
                </a:solidFill>
                <a:latin typeface="宋体" panose="02010600030101010101" pitchFamily="2" charset="-122"/>
              </a:rPr>
              <a:t>，他们在观看秦腔表演的过程中获得属于自己的快乐。他们虽然都没有在正常条件下享受秦腔艺术，但他们同样痴迷于秦腔。</a:t>
            </a:r>
            <a:endParaRPr lang="zh-CN" altLang="en-US" sz="3200" b="1">
              <a:solidFill>
                <a:schemeClr val="tx1"/>
              </a:solidFill>
              <a:latin typeface="宋体" panose="02010600030101010101" pitchFamily="2" charset="-122"/>
            </a:endParaRPr>
          </a:p>
          <a:p>
            <a:pPr>
              <a:lnSpc>
                <a:spcPct val="150000"/>
              </a:lnSpc>
            </a:pPr>
            <a:r>
              <a:rPr lang="zh-CN" altLang="en-US" sz="3200" b="1">
                <a:solidFill>
                  <a:srgbClr val="FF0000"/>
                </a:solidFill>
                <a:latin typeface="宋体" panose="02010600030101010101" pitchFamily="2" charset="-122"/>
              </a:rPr>
              <a:t>好处：</a:t>
            </a:r>
            <a:r>
              <a:rPr lang="zh-CN" altLang="en-US" sz="3200" b="1">
                <a:solidFill>
                  <a:schemeClr val="tx1"/>
                </a:solidFill>
                <a:latin typeface="宋体" panose="02010600030101010101" pitchFamily="2" charset="-122"/>
              </a:rPr>
              <a:t>选这两类观众来写，</a:t>
            </a:r>
            <a:r>
              <a:rPr lang="zh-CN" altLang="en-US" sz="3200" b="1">
                <a:solidFill>
                  <a:srgbClr val="FF0000"/>
                </a:solidFill>
                <a:latin typeface="宋体" panose="02010600030101010101" pitchFamily="2" charset="-122"/>
              </a:rPr>
              <a:t>对比</a:t>
            </a:r>
            <a:r>
              <a:rPr lang="zh-CN" altLang="en-US" sz="3200" b="1">
                <a:solidFill>
                  <a:schemeClr val="tx1"/>
                </a:solidFill>
                <a:latin typeface="宋体" panose="02010600030101010101" pitchFamily="2" charset="-122"/>
              </a:rPr>
              <a:t>鲜明、概括性极强，从</a:t>
            </a:r>
            <a:r>
              <a:rPr lang="zh-CN" altLang="en-US" sz="3200" b="1">
                <a:solidFill>
                  <a:srgbClr val="FF0000"/>
                </a:solidFill>
                <a:latin typeface="宋体" panose="02010600030101010101" pitchFamily="2" charset="-122"/>
              </a:rPr>
              <a:t>侧面</a:t>
            </a:r>
            <a:r>
              <a:rPr lang="zh-CN" altLang="en-US" sz="3200" b="1">
                <a:solidFill>
                  <a:schemeClr val="tx1"/>
                </a:solidFill>
                <a:latin typeface="宋体" panose="02010600030101010101" pitchFamily="2" charset="-122"/>
              </a:rPr>
              <a:t>写出了村民们炽烈的感情以及对秦腔的痴迷热爱之情。</a:t>
            </a:r>
            <a:endParaRPr lang="zh-CN" altLang="en-US" sz="3200" b="1">
              <a:solidFill>
                <a:schemeClr val="tx1"/>
              </a:solidFill>
              <a:latin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srcRect t="9605" b="9605"/>
          <a:stretch>
            <a:fillRect/>
          </a:stretch>
        </p:blipFill>
        <p:spPr>
          <a:xfrm>
            <a:off x="6879590" y="737235"/>
            <a:ext cx="5311775" cy="5139055"/>
          </a:xfrm>
          <a:prstGeom prst="rect">
            <a:avLst/>
          </a:prstGeom>
        </p:spPr>
      </p:pic>
      <p:sp>
        <p:nvSpPr>
          <p:cNvPr id="11" name="Title 6"/>
          <p:cNvSpPr txBox="1"/>
          <p:nvPr>
            <p:custDataLst>
              <p:tags r:id="rId3"/>
            </p:custDataLst>
          </p:nvPr>
        </p:nvSpPr>
        <p:spPr>
          <a:xfrm>
            <a:off x="243205" y="155575"/>
            <a:ext cx="6637020" cy="5857240"/>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ct val="0"/>
              </a:spcBef>
              <a:spcAft>
                <a:spcPts val="800"/>
              </a:spcAft>
              <a:buSzTx/>
              <a:buNone/>
            </a:pPr>
            <a:r>
              <a:rPr altLang="zh-CN" sz="3200" b="1" spc="1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b="1" spc="1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世界三大古老的戏剧文化是：</a:t>
            </a:r>
            <a:r>
              <a:rPr lang="zh-CN" altLang="en-US" sz="3200" b="1" spc="16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中国的戏曲、希腊悲喜剧、印度梵剧</a:t>
            </a:r>
            <a:r>
              <a:rPr lang="zh-CN" altLang="en-US" sz="3200" b="1" spc="1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。中国戏曲经过长期的发展演变，逐步形成了以</a:t>
            </a:r>
            <a:r>
              <a:rPr lang="zh-CN" altLang="en-US" sz="3200" b="1" spc="16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京剧、越剧、黄梅戏、评剧、豫剧</a:t>
            </a:r>
            <a:r>
              <a:rPr lang="zh-CN" altLang="en-US" sz="3200" b="1" spc="1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五大戏曲剧种为核心的中华戏曲百花苑。实际上中国戏曲剧种种类繁多，据不完全统计，中国各地区地戏曲剧种约有三百六十多种，其中有代表性的有</a:t>
            </a:r>
            <a:r>
              <a:rPr lang="zh-CN" altLang="en-US" sz="3200" b="1" spc="16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广东粤剧，四川川剧，陕西秦腔，上海沪剧，山西晋剧</a:t>
            </a:r>
            <a:r>
              <a:rPr lang="zh-CN" altLang="en-US" sz="3200" b="1" spc="1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3200" b="1" spc="16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18" name="Title 6"/>
          <p:cNvSpPr txBox="1"/>
          <p:nvPr>
            <p:custDataLst>
              <p:tags r:id="rId1"/>
            </p:custDataLst>
          </p:nvPr>
        </p:nvSpPr>
        <p:spPr>
          <a:xfrm>
            <a:off x="330835" y="648970"/>
            <a:ext cx="11480165" cy="4724400"/>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lvl="0" indent="0" algn="l" fontAlgn="ctr">
              <a:lnSpc>
                <a:spcPct val="120000"/>
              </a:lnSpc>
              <a:spcBef>
                <a:spcPct val="0"/>
              </a:spcBef>
              <a:spcAft>
                <a:spcPts val="800"/>
              </a:spcAft>
              <a:buSzTx/>
              <a:buFont typeface="+mj-ea"/>
            </a:pPr>
            <a:r>
              <a:rPr altLang="zh-CN"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cs typeface="+mn-cs"/>
              </a:rPr>
              <a:t>6</a:t>
            </a:r>
            <a:r>
              <a:rPr lang="zh-CN" altLang="en-US"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cs typeface="+mn-cs"/>
              </a:rPr>
              <a:t>、 第七段为什么说“有闲阶级享受不了秦腔”？</a:t>
            </a:r>
            <a:endParaRPr lang="en-US" altLang="zh-CN" sz="3200" b="1" spc="2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30200" lvl="1" indent="0" algn="l" fontAlgn="ctr">
              <a:lnSpc>
                <a:spcPct val="120000"/>
              </a:lnSpc>
              <a:spcBef>
                <a:spcPct val="0"/>
              </a:spcBef>
              <a:spcAft>
                <a:spcPts val="800"/>
              </a:spcAft>
              <a:buSzTx/>
              <a:buFont typeface="Arial" panose="020B0604020202020204" pitchFamily="34" charset="0"/>
              <a:buNone/>
            </a:pPr>
            <a:r>
              <a:rPr lang="zh-CN" altLang="en-US" sz="3200" b="1" spc="18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因为欣赏秦腔需要克服酷暑或者严寒，需要抢占最佳位置，侧面体现秦人对秦腔的热爱的程度，可以克服一切困难，不论是多么恶劣的环境，不论在什么位置，都不影响他们对秦腔的执着。</a:t>
            </a:r>
            <a:endParaRPr lang="zh-CN" altLang="en-US" sz="3200" b="1" spc="18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lvl="0" indent="0" algn="l" fontAlgn="ctr">
              <a:lnSpc>
                <a:spcPct val="120000"/>
              </a:lnSpc>
              <a:spcBef>
                <a:spcPct val="0"/>
              </a:spcBef>
              <a:spcAft>
                <a:spcPts val="800"/>
              </a:spcAft>
              <a:buSzTx/>
              <a:buFont typeface="+mj-ea"/>
            </a:pPr>
            <a:r>
              <a:rPr altLang="zh-CN"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cs typeface="+mn-cs"/>
              </a:rPr>
              <a:t>7</a:t>
            </a:r>
            <a:r>
              <a:rPr lang="zh-CN" altLang="en-US"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cs typeface="+mn-cs"/>
              </a:rPr>
              <a:t>、 第八段提到看戏引起的悲和喜有哪些？说明了什么？</a:t>
            </a:r>
            <a:endParaRPr lang="en-US" altLang="zh-CN" sz="3200" b="1" spc="20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30200" lvl="1" indent="0" algn="l" fontAlgn="ctr">
              <a:lnSpc>
                <a:spcPct val="120000"/>
              </a:lnSpc>
              <a:spcBef>
                <a:spcPct val="0"/>
              </a:spcBef>
              <a:spcAft>
                <a:spcPts val="800"/>
              </a:spcAft>
              <a:buSzTx/>
              <a:buFont typeface="Arial" panose="020B0604020202020204" pitchFamily="34" charset="0"/>
              <a:buNone/>
            </a:pPr>
            <a:r>
              <a:rPr lang="zh-CN" altLang="en-US" sz="3200" b="1" spc="18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悲：相亲失败、误喂孙子，</a:t>
            </a:r>
            <a:r>
              <a:rPr lang="zh-CN" altLang="en-US" sz="3200" b="1" spc="18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说明秦腔对秦人的生活影响之深，甚至到了戏里戏外部分的地步。</a:t>
            </a:r>
            <a:endParaRPr lang="zh-CN" altLang="en-US" sz="3200" b="1" spc="18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30200" lvl="1" indent="0" algn="l" fontAlgn="ctr">
              <a:lnSpc>
                <a:spcPct val="120000"/>
              </a:lnSpc>
              <a:spcBef>
                <a:spcPct val="0"/>
              </a:spcBef>
              <a:spcAft>
                <a:spcPts val="800"/>
              </a:spcAft>
              <a:buSzTx/>
              <a:buFont typeface="Arial" panose="020B0604020202020204" pitchFamily="34" charset="0"/>
              <a:buNone/>
            </a:pPr>
            <a:r>
              <a:rPr lang="zh-CN" altLang="en-US" sz="3200" b="1" spc="18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喜：捡失物</a:t>
            </a:r>
            <a:r>
              <a:rPr lang="zh-CN" altLang="en-US" sz="3200" b="1" spc="18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，说明观众多，投入深</a:t>
            </a:r>
            <a:endParaRPr lang="zh-CN" altLang="en-US" sz="3200" b="1" spc="18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2530" name="内容占位符 2"/>
          <p:cNvSpPr>
            <a:spLocks noGrp="1"/>
          </p:cNvSpPr>
          <p:nvPr>
            <p:ph idx="1"/>
          </p:nvPr>
        </p:nvSpPr>
        <p:spPr>
          <a:xfrm>
            <a:off x="-24130" y="5715"/>
            <a:ext cx="12187555" cy="6725285"/>
          </a:xfrm>
          <a:ln>
            <a:noFill/>
          </a:ln>
        </p:spPr>
        <p:style>
          <a:lnRef idx="2">
            <a:schemeClr val="dk1"/>
          </a:lnRef>
          <a:fillRef idx="1">
            <a:schemeClr val="lt1"/>
          </a:fillRef>
          <a:effectRef idx="0">
            <a:schemeClr val="dk1"/>
          </a:effectRef>
          <a:fontRef idx="minor">
            <a:schemeClr val="dk1"/>
          </a:fontRef>
        </p:style>
        <p:txBody>
          <a:bodyPr wrap="square" lIns="91440" tIns="45720" rIns="91440" bIns="45720" anchor="t" anchorCtr="0">
            <a:noAutofit/>
          </a:bodyPr>
          <a:lstStyle/>
          <a:p>
            <a:pPr marL="0" indent="0">
              <a:lnSpc>
                <a:spcPct val="100000"/>
              </a:lnSpc>
              <a:buNone/>
            </a:pPr>
            <a:r>
              <a:rPr lang="zh-CN" altLang="zh-CN" sz="3000" b="1">
                <a:solidFill>
                  <a:srgbClr val="FF0000"/>
                </a:solidFill>
                <a:latin typeface="+mn-ea"/>
              </a:rPr>
              <a:t>明确：</a:t>
            </a:r>
            <a:r>
              <a:rPr lang="zh-CN" altLang="zh-CN" sz="3000" b="1">
                <a:latin typeface="+mn-ea"/>
              </a:rPr>
              <a:t>①在</a:t>
            </a:r>
            <a:r>
              <a:rPr lang="zh-CN" altLang="zh-CN" sz="3000" b="1">
                <a:solidFill>
                  <a:srgbClr val="FF0000"/>
                </a:solidFill>
                <a:latin typeface="+mn-ea"/>
              </a:rPr>
              <a:t>内容</a:t>
            </a:r>
            <a:r>
              <a:rPr lang="zh-CN" altLang="zh-CN" sz="3000" b="1">
                <a:latin typeface="+mn-ea"/>
              </a:rPr>
              <a:t>上，</a:t>
            </a:r>
            <a:r>
              <a:rPr lang="zh-CN" altLang="zh-CN" sz="3000" b="1">
                <a:solidFill>
                  <a:schemeClr val="tx1"/>
                </a:solidFill>
                <a:latin typeface="+mn-ea"/>
              </a:rPr>
              <a:t>选取了</a:t>
            </a:r>
            <a:r>
              <a:rPr lang="zh-CN" altLang="zh-CN" sz="3000" b="1">
                <a:latin typeface="+mn-ea"/>
              </a:rPr>
              <a:t>戏班排演、修建戏台、演出前奏、演员表演时观众的表现、秦腔引出的悲喜剧、秦腔待客</a:t>
            </a:r>
            <a:r>
              <a:rPr lang="zh-CN" altLang="zh-CN" sz="3000" b="1">
                <a:solidFill>
                  <a:srgbClr val="FF0000"/>
                </a:solidFill>
                <a:latin typeface="+mn-ea"/>
              </a:rPr>
              <a:t>等事件或场面</a:t>
            </a:r>
            <a:r>
              <a:rPr lang="zh-CN" altLang="zh-CN" sz="3000" b="1">
                <a:latin typeface="+mn-ea"/>
              </a:rPr>
              <a:t>，或介绍，或描写，</a:t>
            </a:r>
            <a:r>
              <a:rPr lang="zh-CN" altLang="zh-CN" sz="3000" b="1">
                <a:solidFill>
                  <a:srgbClr val="FF0000"/>
                </a:solidFill>
                <a:latin typeface="+mn-ea"/>
              </a:rPr>
              <a:t>表现了秦川人对秦腔的痴迷。</a:t>
            </a:r>
            <a:endParaRPr lang="zh-CN" altLang="zh-CN" sz="3000" b="1">
              <a:latin typeface="+mn-ea"/>
            </a:endParaRPr>
          </a:p>
          <a:p>
            <a:pPr marL="0" indent="0">
              <a:lnSpc>
                <a:spcPct val="100000"/>
              </a:lnSpc>
              <a:buNone/>
            </a:pPr>
            <a:r>
              <a:rPr lang="zh-CN" altLang="zh-CN" sz="3000" b="1">
                <a:latin typeface="+mn-ea"/>
              </a:rPr>
              <a:t>②在</a:t>
            </a:r>
            <a:r>
              <a:rPr lang="zh-CN" altLang="zh-CN" sz="3000" b="1">
                <a:solidFill>
                  <a:srgbClr val="FF0000"/>
                </a:solidFill>
                <a:latin typeface="+mn-ea"/>
              </a:rPr>
              <a:t>手法</a:t>
            </a:r>
            <a:r>
              <a:rPr lang="zh-CN" altLang="zh-CN" sz="3000" b="1">
                <a:latin typeface="+mn-ea"/>
              </a:rPr>
              <a:t>上，作者主要运用</a:t>
            </a:r>
            <a:r>
              <a:rPr lang="zh-CN" altLang="zh-CN" sz="3000" b="1">
                <a:solidFill>
                  <a:srgbClr val="FF0000"/>
                </a:solidFill>
                <a:latin typeface="+mn-ea"/>
              </a:rPr>
              <a:t>场面描写、细节描写</a:t>
            </a:r>
            <a:r>
              <a:rPr lang="zh-CN" altLang="zh-CN" sz="3000" b="1">
                <a:latin typeface="+mn-ea"/>
              </a:rPr>
              <a:t>，将观众的痴迷表现出来。</a:t>
            </a:r>
            <a:endParaRPr lang="zh-CN" altLang="zh-CN" sz="3000" b="1">
              <a:latin typeface="+mn-ea"/>
            </a:endParaRPr>
          </a:p>
          <a:p>
            <a:pPr marL="0" indent="0">
              <a:lnSpc>
                <a:spcPct val="100000"/>
              </a:lnSpc>
              <a:buNone/>
            </a:pPr>
            <a:r>
              <a:rPr lang="zh-CN" altLang="zh-CN" sz="3000" b="1">
                <a:solidFill>
                  <a:srgbClr val="FF0000"/>
                </a:solidFill>
                <a:latin typeface="+mn-ea"/>
              </a:rPr>
              <a:t>场面描写</a:t>
            </a:r>
            <a:r>
              <a:rPr lang="zh-CN" altLang="zh-CN" sz="3000" b="1">
                <a:latin typeface="+mn-ea"/>
              </a:rPr>
              <a:t>，写演出前奏</a:t>
            </a:r>
            <a:r>
              <a:rPr lang="en-US" altLang="zh-CN" sz="3000" b="1">
                <a:latin typeface="+mn-ea"/>
              </a:rPr>
              <a:t>,</a:t>
            </a:r>
            <a:r>
              <a:rPr lang="zh-CN" altLang="zh-CN" sz="3000" b="1">
                <a:latin typeface="+mn-ea"/>
              </a:rPr>
              <a:t>写出了现场的热闹、嘈杂与喧嚣，使人如临其境，如闻其声。</a:t>
            </a:r>
            <a:endParaRPr lang="zh-CN" altLang="zh-CN" sz="3000" b="1">
              <a:latin typeface="+mn-ea"/>
            </a:endParaRPr>
          </a:p>
          <a:p>
            <a:pPr marL="0" indent="0">
              <a:lnSpc>
                <a:spcPct val="100000"/>
              </a:lnSpc>
              <a:buNone/>
            </a:pPr>
            <a:r>
              <a:rPr lang="zh-CN" altLang="zh-CN" sz="3000" b="1">
                <a:solidFill>
                  <a:srgbClr val="FF0000"/>
                </a:solidFill>
                <a:latin typeface="+mn-ea"/>
              </a:rPr>
              <a:t>细节描写</a:t>
            </a:r>
            <a:r>
              <a:rPr lang="en-US" altLang="zh-CN" sz="3000" b="1">
                <a:solidFill>
                  <a:srgbClr val="FF0000"/>
                </a:solidFill>
                <a:latin typeface="+mn-ea"/>
              </a:rPr>
              <a:t>,</a:t>
            </a:r>
            <a:r>
              <a:rPr lang="zh-CN" altLang="zh-CN" sz="3000" b="1">
                <a:latin typeface="+mn-ea"/>
              </a:rPr>
              <a:t>写舞台上的慧娘“慢慢地，慢慢地”蹲下去，“全场人头也矮下去了半尺”</a:t>
            </a:r>
            <a:r>
              <a:rPr lang="en-US" altLang="zh-CN" sz="3000" b="1">
                <a:latin typeface="+mn-ea"/>
              </a:rPr>
              <a:t>;</a:t>
            </a:r>
            <a:r>
              <a:rPr lang="zh-CN" altLang="zh-CN" sz="3000" b="1">
                <a:latin typeface="+mn-ea"/>
              </a:rPr>
              <a:t>慧娘“慢慢地，慢慢地”站起来，“全场人的脖子也全拉长了起来”</a:t>
            </a:r>
            <a:r>
              <a:rPr lang="en-US" altLang="zh-CN" sz="3000" b="1">
                <a:latin typeface="+mn-ea"/>
              </a:rPr>
              <a:t>:</a:t>
            </a:r>
            <a:r>
              <a:rPr lang="zh-CN" altLang="zh-CN" sz="3000" b="1">
                <a:latin typeface="+mn-ea"/>
              </a:rPr>
              <a:t>可谓细致入微。</a:t>
            </a:r>
            <a:endParaRPr lang="zh-CN" altLang="zh-CN" sz="3000" b="1">
              <a:latin typeface="+mn-ea"/>
            </a:endParaRPr>
          </a:p>
          <a:p>
            <a:pPr marL="0" indent="0">
              <a:lnSpc>
                <a:spcPct val="100000"/>
              </a:lnSpc>
              <a:buNone/>
            </a:pPr>
            <a:r>
              <a:rPr lang="zh-CN" altLang="zh-CN" sz="3000" b="1">
                <a:solidFill>
                  <a:srgbClr val="FF0000"/>
                </a:solidFill>
                <a:latin typeface="+mn-ea"/>
              </a:rPr>
              <a:t>点面结合</a:t>
            </a:r>
            <a:r>
              <a:rPr lang="zh-CN" altLang="zh-CN" sz="3000" b="1">
                <a:latin typeface="+mn-ea"/>
              </a:rPr>
              <a:t>，作者对秦人痴迷于秦腔的描写，多为一般性的“面”的描写，但也不乏“点”的描写，如写“据说有一媒人将一女子引到台下”相亲的小故事，爷爷带孙子看秦腔引出的一出小悲剧等。</a:t>
            </a:r>
            <a:endParaRPr lang="zh-CN" altLang="zh-CN" sz="3000" b="1">
              <a:latin typeface="+mn-ea"/>
            </a:endParaRPr>
          </a:p>
          <a:p>
            <a:pPr eaLnBrk="1" hangingPunct="1"/>
            <a:endParaRPr lang="zh-CN" altLang="zh-CN" sz="3000" b="1">
              <a:latin typeface="+mn-ea"/>
            </a:endParaRPr>
          </a:p>
        </p:txBody>
      </p:sp>
      <p:sp>
        <p:nvSpPr>
          <p:cNvPr id="12291" name="矩形 1"/>
          <p:cNvSpPr/>
          <p:nvPr/>
        </p:nvSpPr>
        <p:spPr>
          <a:xfrm>
            <a:off x="9393556" y="3458210"/>
            <a:ext cx="1101090" cy="1198880"/>
          </a:xfrm>
          <a:prstGeom prst="rect">
            <a:avLst/>
          </a:prstGeom>
          <a:solidFill>
            <a:schemeClr val="bg1"/>
          </a:solidFill>
          <a:ln>
            <a:noFill/>
          </a:ln>
        </p:spPr>
        <p:txBody>
          <a:bodyPr wrap="none">
            <a:spAutoFit/>
          </a:bodyPr>
          <a:lstStyle/>
          <a:p>
            <a:pPr algn="ctr" defTabSz="914400" fontAlgn="base">
              <a:buClrTx/>
              <a:buSzTx/>
              <a:buFont typeface="Arial" panose="020B0604020202020204" pitchFamily="34" charset="0"/>
              <a:buNone/>
            </a:pPr>
            <a:r>
              <a:rPr lang="zh-CN" altLang="en-US" sz="7200" b="1" strike="noStrike" noProof="1">
                <a:solidFill>
                  <a:srgbClr val="FF0000"/>
                </a:solidFill>
                <a:effectLst>
                  <a:outerShdw blurRad="38100" dist="38100" dir="2700000">
                    <a:srgbClr val="FFFFFF"/>
                  </a:outerShdw>
                </a:effectLst>
                <a:latin typeface="Arial" panose="020B0604020202020204" pitchFamily="34" charset="0"/>
                <a:ea typeface="宋体" panose="02010600030101010101" pitchFamily="2" charset="-122"/>
                <a:cs typeface="+mn-cs"/>
              </a:rPr>
              <a:t>点</a:t>
            </a:r>
            <a:endParaRPr lang="zh-CN" altLang="en-US" sz="7200" b="1" strike="noStrike" noProof="1">
              <a:solidFill>
                <a:srgbClr val="FF0000"/>
              </a:solidFill>
              <a:effectLst>
                <a:outerShdw blurRad="38100" dist="38100" dir="2700000">
                  <a:srgbClr val="FFFFFF"/>
                </a:outerShdw>
              </a:effectLst>
              <a:latin typeface="Arial" panose="020B0604020202020204" pitchFamily="34" charset="0"/>
              <a:ea typeface="宋体" panose="02010600030101010101" pitchFamily="2" charset="-122"/>
              <a:cs typeface="+mn-cs"/>
            </a:endParaRPr>
          </a:p>
        </p:txBody>
      </p:sp>
      <p:sp>
        <p:nvSpPr>
          <p:cNvPr id="12292" name="矩形 2"/>
          <p:cNvSpPr/>
          <p:nvPr/>
        </p:nvSpPr>
        <p:spPr>
          <a:xfrm>
            <a:off x="7779068" y="2705100"/>
            <a:ext cx="1101090" cy="1198880"/>
          </a:xfrm>
          <a:prstGeom prst="rect">
            <a:avLst/>
          </a:prstGeom>
          <a:solidFill>
            <a:schemeClr val="bg1"/>
          </a:solidFill>
          <a:ln>
            <a:noFill/>
          </a:ln>
        </p:spPr>
        <p:txBody>
          <a:bodyPr wrap="none">
            <a:spAutoFit/>
          </a:bodyPr>
          <a:lstStyle/>
          <a:p>
            <a:pPr algn="ctr" defTabSz="914400" fontAlgn="base">
              <a:buClrTx/>
              <a:buSzTx/>
              <a:buFont typeface="Arial" panose="020B0604020202020204" pitchFamily="34" charset="0"/>
              <a:buNone/>
            </a:pPr>
            <a:r>
              <a:rPr lang="zh-CN" altLang="en-US" sz="7200" b="1" strike="noStrike" noProof="1">
                <a:solidFill>
                  <a:srgbClr val="FF0000"/>
                </a:solidFill>
                <a:effectLst>
                  <a:outerShdw blurRad="38100" dist="38100" dir="2700000">
                    <a:srgbClr val="FFFFFF"/>
                  </a:outerShdw>
                </a:effectLst>
                <a:latin typeface="Arial" panose="020B0604020202020204" pitchFamily="34" charset="0"/>
                <a:ea typeface="宋体" panose="02010600030101010101" pitchFamily="2" charset="-122"/>
                <a:cs typeface="+mn-cs"/>
              </a:rPr>
              <a:t>面</a:t>
            </a:r>
            <a:endParaRPr lang="zh-CN" altLang="en-US" sz="7200" b="1" strike="noStrike" noProof="1">
              <a:solidFill>
                <a:srgbClr val="FF0000"/>
              </a:solidFill>
              <a:effectLst>
                <a:outerShdw blurRad="38100" dist="38100" dir="2700000">
                  <a:srgbClr val="FFFFFF"/>
                </a:outerShdw>
              </a:effectLst>
              <a:latin typeface="Arial" panose="020B0604020202020204" pitchFamily="34" charset="0"/>
              <a:ea typeface="宋体" panose="02010600030101010101" pitchFamily="2"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 calcmode="lin" valueType="num">
                                      <p:cBhvr additive="base">
                                        <p:cTn id="7" dur="500" fill="hold"/>
                                        <p:tgtEl>
                                          <p:spTgt spid="12292"/>
                                        </p:tgtEl>
                                        <p:attrNameLst>
                                          <p:attrName>ppt_x</p:attrName>
                                        </p:attrNameLst>
                                      </p:cBhvr>
                                      <p:tavLst>
                                        <p:tav tm="0">
                                          <p:val>
                                            <p:strVal val="#ppt_x"/>
                                          </p:val>
                                        </p:tav>
                                        <p:tav tm="100000">
                                          <p:val>
                                            <p:strVal val="#ppt_x"/>
                                          </p:val>
                                        </p:tav>
                                      </p:tavLst>
                                    </p:anim>
                                    <p:anim calcmode="lin" valueType="num">
                                      <p:cBhvr additive="base">
                                        <p:cTn id="8" dur="500" fill="hold"/>
                                        <p:tgtEl>
                                          <p:spTgt spid="1229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291"/>
                                        </p:tgtEl>
                                        <p:attrNameLst>
                                          <p:attrName>style.visibility</p:attrName>
                                        </p:attrNameLst>
                                      </p:cBhvr>
                                      <p:to>
                                        <p:strVal val="visible"/>
                                      </p:to>
                                    </p:set>
                                    <p:anim calcmode="lin" valueType="num">
                                      <p:cBhvr additive="base">
                                        <p:cTn id="13" dur="500" fill="hold"/>
                                        <p:tgtEl>
                                          <p:spTgt spid="12291"/>
                                        </p:tgtEl>
                                        <p:attrNameLst>
                                          <p:attrName>ppt_x</p:attrName>
                                        </p:attrNameLst>
                                      </p:cBhvr>
                                      <p:tavLst>
                                        <p:tav tm="0">
                                          <p:val>
                                            <p:strVal val="#ppt_x"/>
                                          </p:val>
                                        </p:tav>
                                        <p:tav tm="100000">
                                          <p:val>
                                            <p:strVal val="#ppt_x"/>
                                          </p:val>
                                        </p:tav>
                                      </p:tavLst>
                                    </p:anim>
                                    <p:anim calcmode="lin" valueType="num">
                                      <p:cBhvr additive="base">
                                        <p:cTn id="14" dur="500" fill="hold"/>
                                        <p:tgtEl>
                                          <p:spTgt spid="1229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bldLvl="0" animBg="1"/>
      <p:bldP spid="12291"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15" name="Title 6"/>
          <p:cNvSpPr txBox="1"/>
          <p:nvPr>
            <p:custDataLst>
              <p:tags r:id="rId1"/>
            </p:custDataLst>
          </p:nvPr>
        </p:nvSpPr>
        <p:spPr>
          <a:xfrm>
            <a:off x="-33655" y="1929130"/>
            <a:ext cx="12212320" cy="2526030"/>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lvl="0" indent="0" algn="l" fontAlgn="ctr">
              <a:lnSpc>
                <a:spcPct val="120000"/>
              </a:lnSpc>
              <a:spcBef>
                <a:spcPct val="0"/>
              </a:spcBef>
              <a:spcAft>
                <a:spcPts val="800"/>
              </a:spcAft>
              <a:buSzTx/>
              <a:buFont typeface="+mj-lt"/>
            </a:pPr>
            <a:r>
              <a:rPr lang="zh-CN" altLang="en-US"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cs typeface="+mn-cs"/>
              </a:rPr>
              <a:t>7、秦腔对秦人来说，地位是神圣不可动摇的，表现在哪三个方面？</a:t>
            </a:r>
            <a:endParaRPr lang="en-US" altLang="zh-CN" sz="2000" b="1" spc="18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04800" lvl="1" indent="0" algn="l" fontAlgn="ctr">
              <a:lnSpc>
                <a:spcPct val="120000"/>
              </a:lnSpc>
              <a:spcBef>
                <a:spcPct val="0"/>
              </a:spcBef>
              <a:spcAft>
                <a:spcPts val="800"/>
              </a:spcAft>
              <a:buSzTx/>
              <a:buFont typeface="+mj-lt"/>
              <a:buNone/>
            </a:pPr>
            <a:r>
              <a:rPr lang="zh-CN" altLang="en-US" sz="3200" b="1" spc="18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最高级的招待、最崇敬名角、迎生送葬</a:t>
            </a:r>
            <a:endParaRPr lang="zh-CN" altLang="en-US" sz="3200" b="1" spc="18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304800" lvl="1" indent="0" algn="l" fontAlgn="ctr">
              <a:lnSpc>
                <a:spcPct val="120000"/>
              </a:lnSpc>
              <a:spcBef>
                <a:spcPct val="0"/>
              </a:spcBef>
              <a:spcAft>
                <a:spcPts val="800"/>
              </a:spcAft>
              <a:buSzTx/>
              <a:buFont typeface="+mj-lt"/>
              <a:buNone/>
            </a:pPr>
            <a:endParaRPr lang="zh-CN" altLang="en-US"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cs typeface="+mn-cs"/>
            </a:endParaRPr>
          </a:p>
          <a:p>
            <a:pPr lvl="0" indent="0" algn="l" fontAlgn="ctr">
              <a:lnSpc>
                <a:spcPct val="120000"/>
              </a:lnSpc>
              <a:spcBef>
                <a:spcPct val="0"/>
              </a:spcBef>
              <a:spcAft>
                <a:spcPts val="800"/>
              </a:spcAft>
              <a:buSzTx/>
              <a:buFont typeface="+mj-lt"/>
            </a:pPr>
            <a:r>
              <a:rPr lang="zh-CN" altLang="en-US"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cs typeface="+mn-cs"/>
              </a:rPr>
              <a:t>8、</a:t>
            </a:r>
            <a:r>
              <a:rPr lang="zh-CN" altLang="en-US"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cs typeface="+mn-cs"/>
                <a:sym typeface="+mn-ea"/>
              </a:rPr>
              <a:t>秦人为什么传授秦腔去教育子女?</a:t>
            </a:r>
            <a:endParaRPr lang="zh-CN" altLang="en-US" sz="3200" b="1" spc="150">
              <a:solidFill>
                <a:srgbClr val="FF0000"/>
              </a:solidFill>
              <a:effectLst>
                <a:outerShdw blurRad="38100" dist="38100" dir="2700000" algn="tl">
                  <a:srgbClr val="000000">
                    <a:alpha val="43137"/>
                  </a:srgbClr>
                </a:outerShdw>
              </a:effectLst>
              <a:uFillTx/>
              <a:latin typeface="Arial" panose="020B0604020202020204" pitchFamily="34" charset="0"/>
              <a:ea typeface="微软雅黑" panose="020B0503020204020204" pitchFamily="34" charset="-122"/>
              <a:cs typeface="+mn-cs"/>
              <a:sym typeface="+mn-ea"/>
            </a:endParaRPr>
          </a:p>
          <a:p>
            <a:pPr>
              <a:lnSpc>
                <a:spcPct val="150000"/>
              </a:lnSpc>
            </a:pPr>
            <a:r>
              <a:rPr lang="zh-CN" altLang="zh-CN" sz="3200" b="1">
                <a:solidFill>
                  <a:srgbClr val="FF0000"/>
                </a:solidFill>
                <a:latin typeface="+mn-ea"/>
                <a:sym typeface="+mn-ea"/>
              </a:rPr>
              <a:t>      秦腔里面有</a:t>
            </a:r>
            <a:r>
              <a:rPr lang="zh-CN" altLang="zh-CN" sz="3200" b="1">
                <a:latin typeface="+mn-ea"/>
                <a:sym typeface="+mn-ea"/>
              </a:rPr>
              <a:t>历史、善恶、是非</a:t>
            </a:r>
            <a:r>
              <a:rPr altLang="zh-CN" sz="3200" b="1">
                <a:latin typeface="+mn-ea"/>
                <a:sym typeface="+mn-ea"/>
              </a:rPr>
              <a:t>,</a:t>
            </a:r>
            <a:r>
              <a:rPr lang="zh-CN" altLang="zh-CN" sz="3200" b="1">
                <a:latin typeface="+mn-ea"/>
                <a:sym typeface="+mn-ea"/>
              </a:rPr>
              <a:t>它们源于秦人的生活</a:t>
            </a:r>
            <a:r>
              <a:rPr altLang="zh-CN" sz="3200" b="1">
                <a:latin typeface="+mn-ea"/>
                <a:sym typeface="+mn-ea"/>
              </a:rPr>
              <a:t>,</a:t>
            </a:r>
            <a:r>
              <a:rPr lang="zh-CN" altLang="zh-CN" sz="3200" b="1">
                <a:latin typeface="+mn-ea"/>
                <a:sym typeface="+mn-ea"/>
              </a:rPr>
              <a:t>适合秦人的</a:t>
            </a:r>
            <a:r>
              <a:rPr lang="zh-CN" altLang="en-US" sz="3200" b="1" spc="150">
                <a:solidFill>
                  <a:srgbClr val="FF0000"/>
                </a:solidFill>
                <a:effectLst>
                  <a:outerShdw blurRad="38100" dist="38100" dir="2700000" algn="tl">
                    <a:srgbClr val="000000">
                      <a:alpha val="43137"/>
                    </a:srgbClr>
                  </a:outerShdw>
                </a:effectLst>
                <a:uFillTx/>
                <a:latin typeface="+mn-ea"/>
                <a:sym typeface="+mn-ea"/>
              </a:rPr>
              <a:t>生活</a:t>
            </a:r>
            <a:r>
              <a:rPr lang="zh-CN" altLang="zh-CN" sz="3200" b="1">
                <a:latin typeface="+mn-ea"/>
                <a:sym typeface="+mn-ea"/>
              </a:rPr>
              <a:t>。秦人</a:t>
            </a:r>
            <a:r>
              <a:rPr lang="zh-CN" altLang="zh-CN" sz="3200" b="1">
                <a:solidFill>
                  <a:srgbClr val="FF0000"/>
                </a:solidFill>
                <a:latin typeface="+mn-ea"/>
                <a:sym typeface="+mn-ea"/>
              </a:rPr>
              <a:t>传承</a:t>
            </a:r>
            <a:r>
              <a:rPr lang="zh-CN" altLang="zh-CN" sz="3200" b="1">
                <a:latin typeface="+mn-ea"/>
                <a:sym typeface="+mn-ea"/>
              </a:rPr>
              <a:t>秦腔</a:t>
            </a:r>
            <a:r>
              <a:rPr altLang="zh-CN" sz="3200" b="1">
                <a:latin typeface="+mn-ea"/>
                <a:sym typeface="+mn-ea"/>
              </a:rPr>
              <a:t>,</a:t>
            </a:r>
            <a:r>
              <a:rPr lang="zh-CN" altLang="zh-CN" sz="3200" b="1">
                <a:latin typeface="+mn-ea"/>
                <a:sym typeface="+mn-ea"/>
              </a:rPr>
              <a:t>是要传承其中的是非善恶观</a:t>
            </a:r>
            <a:r>
              <a:rPr altLang="zh-CN" sz="3200" b="1">
                <a:latin typeface="+mn-ea"/>
                <a:sym typeface="+mn-ea"/>
              </a:rPr>
              <a:t>,</a:t>
            </a:r>
            <a:r>
              <a:rPr lang="zh-CN" altLang="zh-CN" sz="3200" b="1">
                <a:latin typeface="+mn-ea"/>
                <a:sym typeface="+mn-ea"/>
              </a:rPr>
              <a:t>让他们的</a:t>
            </a:r>
            <a:r>
              <a:rPr lang="zh-CN" altLang="zh-CN" sz="3200" b="1">
                <a:solidFill>
                  <a:schemeClr val="tx1"/>
                </a:solidFill>
                <a:latin typeface="+mn-ea"/>
                <a:sym typeface="+mn-ea"/>
              </a:rPr>
              <a:t>子女继续做心怀善意、嫉恶如仇、是非分明的人。</a:t>
            </a:r>
            <a:endParaRPr kumimoji="0" lang="zh-CN" altLang="zh-CN" sz="3200" b="1" i="0" u="none" strike="noStrike" cap="none" normalizeH="0" baseline="0" smtClean="0">
              <a:ln>
                <a:noFill/>
              </a:ln>
              <a:solidFill>
                <a:schemeClr val="tx1"/>
              </a:solidFill>
              <a:effectLst/>
              <a:latin typeface="+mn-ea"/>
              <a:cs typeface="宋体" panose="02010600030101010101" pitchFamily="2" charset="-122"/>
              <a:sym typeface="+mn-ea"/>
            </a:endParaRPr>
          </a:p>
          <a:p>
            <a:pPr lvl="0" indent="0" algn="l" fontAlgn="ctr">
              <a:lnSpc>
                <a:spcPct val="120000"/>
              </a:lnSpc>
              <a:spcBef>
                <a:spcPct val="0"/>
              </a:spcBef>
              <a:spcAft>
                <a:spcPts val="800"/>
              </a:spcAft>
              <a:buSzTx/>
              <a:buFont typeface="+mj-lt"/>
            </a:pPr>
            <a:endParaRPr lang="zh-CN" altLang="en-US" sz="3200" b="1" spc="150">
              <a:solidFill>
                <a:srgbClr val="FF0000"/>
              </a:solidFill>
              <a:effectLst>
                <a:outerShdw blurRad="38100" dist="38100" dir="2700000" algn="tl">
                  <a:srgbClr val="000000">
                    <a:alpha val="43137"/>
                  </a:srgbClr>
                </a:outerShdw>
              </a:effectLst>
              <a:uFillTx/>
              <a:latin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3554" name="标题 1"/>
          <p:cNvSpPr>
            <a:spLocks noGrp="1"/>
          </p:cNvSpPr>
          <p:nvPr>
            <p:ph type="title"/>
          </p:nvPr>
        </p:nvSpPr>
        <p:spPr>
          <a:xfrm>
            <a:off x="-20320" y="-19367"/>
            <a:ext cx="8229600" cy="1143000"/>
          </a:xfrm>
        </p:spPr>
        <p:txBody>
          <a:bodyPr wrap="square" lIns="91440" tIns="45720" rIns="91440" bIns="45720" anchor="ctr" anchorCtr="0"/>
          <a:lstStyle/>
          <a:p>
            <a:pPr eaLnBrk="1" hangingPunct="1"/>
            <a:r>
              <a:rPr lang="zh-CN" altLang="en-US" b="1">
                <a:sym typeface="宋体" panose="02010600030101010101" pitchFamily="2" charset="-122"/>
              </a:rPr>
              <a:t>阅读</a:t>
            </a:r>
            <a:r>
              <a:rPr lang="en-US" altLang="zh-CN" b="1">
                <a:sym typeface="宋体" panose="02010600030101010101" pitchFamily="2" charset="-122"/>
              </a:rPr>
              <a:t>10</a:t>
            </a:r>
            <a:r>
              <a:rPr lang="zh-CN" altLang="en-US" b="1">
                <a:sym typeface="宋体" panose="02010600030101010101" pitchFamily="2" charset="-122"/>
              </a:rPr>
              <a:t>段</a:t>
            </a:r>
            <a:endParaRPr lang="zh-CN" altLang="en-US" b="1"/>
          </a:p>
        </p:txBody>
      </p:sp>
      <p:sp>
        <p:nvSpPr>
          <p:cNvPr id="23555" name="内容占位符 2"/>
          <p:cNvSpPr>
            <a:spLocks noGrp="1"/>
          </p:cNvSpPr>
          <p:nvPr>
            <p:ph idx="1"/>
          </p:nvPr>
        </p:nvSpPr>
        <p:spPr>
          <a:xfrm>
            <a:off x="-20320" y="877570"/>
            <a:ext cx="12227560" cy="4396740"/>
          </a:xfrm>
        </p:spPr>
        <p:txBody>
          <a:bodyPr wrap="square" lIns="91440" tIns="45720" rIns="91440" bIns="45720" anchor="t" anchorCtr="0"/>
          <a:lstStyle/>
          <a:p>
            <a:pPr marL="0" indent="0" eaLnBrk="1" hangingPunct="1">
              <a:buNone/>
            </a:pPr>
            <a:r>
              <a:rPr lang="en-US" altLang="zh-CN" sz="3200" b="1" smtClean="0">
                <a:ln w="3175">
                  <a:noFill/>
                </a:ln>
                <a:solidFill>
                  <a:srgbClr val="FF0000"/>
                </a:solidFill>
                <a:effectLst>
                  <a:outerShdw blurRad="38100" dist="38100" dir="2700000" algn="tl">
                    <a:srgbClr val="000000">
                      <a:alpha val="43137"/>
                    </a:srgbClr>
                  </a:outerShdw>
                </a:effectLst>
              </a:rPr>
              <a:t>1</a:t>
            </a:r>
            <a:r>
              <a:rPr lang="zh-CN" altLang="en-US" sz="3200" b="1" smtClean="0">
                <a:ln w="3175">
                  <a:noFill/>
                </a:ln>
                <a:solidFill>
                  <a:srgbClr val="FF0000"/>
                </a:solidFill>
                <a:effectLst>
                  <a:outerShdw blurRad="38100" dist="38100" dir="2700000" algn="tl">
                    <a:srgbClr val="000000">
                      <a:alpha val="43137"/>
                    </a:srgbClr>
                  </a:outerShdw>
                </a:effectLst>
              </a:rPr>
              <a:t>、下面语段中划线的词语能不能交换位置，为什么？作者这样写有什么作用？ </a:t>
            </a:r>
            <a:endParaRPr lang="zh-CN" altLang="en-US" sz="3200" b="1" smtClean="0">
              <a:ln w="3175">
                <a:noFill/>
              </a:ln>
              <a:solidFill>
                <a:srgbClr val="FF0000"/>
              </a:solidFill>
              <a:effectLst>
                <a:outerShdw blurRad="38100" dist="38100" dir="2700000" algn="tl">
                  <a:srgbClr val="000000">
                    <a:alpha val="43137"/>
                  </a:srgbClr>
                </a:outerShdw>
              </a:effectLst>
            </a:endParaRPr>
          </a:p>
          <a:p>
            <a:pPr marL="0" indent="0" eaLnBrk="1" hangingPunct="1">
              <a:buNone/>
            </a:pPr>
            <a:endParaRPr lang="zh-CN" altLang="en-US" sz="2000" b="1">
              <a:effectLst>
                <a:outerShdw blurRad="38100" dist="38100" dir="2700000" algn="tl">
                  <a:srgbClr val="000000">
                    <a:alpha val="43137"/>
                  </a:srgbClr>
                </a:outerShdw>
              </a:effectLst>
            </a:endParaRPr>
          </a:p>
        </p:txBody>
      </p:sp>
      <p:sp>
        <p:nvSpPr>
          <p:cNvPr id="2" name="内容占位符 2"/>
          <p:cNvSpPr>
            <a:spLocks noGrp="1"/>
          </p:cNvSpPr>
          <p:nvPr/>
        </p:nvSpPr>
        <p:spPr>
          <a:xfrm>
            <a:off x="102235" y="2306955"/>
            <a:ext cx="11962130" cy="3732530"/>
          </a:xfrm>
          <a:prstGeom prst="rect">
            <a:avLst/>
          </a:prstGeom>
          <a:noFill/>
          <a:ln>
            <a:noFill/>
          </a:ln>
        </p:spPr>
        <p:txBody>
          <a:bodyPr vert="horz" lIns="90000" tIns="46800" rIns="90000" bIns="46800" rtlCol="0">
            <a:normAutofit/>
          </a:bodyPr>
          <a:lst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CN" sz="3600" b="1">
                <a:solidFill>
                  <a:srgbClr val="1633E0"/>
                </a:solidFill>
              </a:rPr>
              <a:t>      </a:t>
            </a:r>
            <a:r>
              <a:rPr lang="en-US" altLang="zh-CN" sz="2800" b="1">
                <a:solidFill>
                  <a:srgbClr val="1633E0"/>
                </a:solidFill>
              </a:rPr>
              <a:t> </a:t>
            </a:r>
            <a:r>
              <a:rPr lang="zh-CN" altLang="en-US" sz="3200" b="1">
                <a:solidFill>
                  <a:srgbClr val="1633E0"/>
                </a:solidFill>
              </a:rPr>
              <a:t>广漠旷远的八百里秦川，</a:t>
            </a:r>
            <a:r>
              <a:rPr lang="zh-CN" altLang="en-US" sz="3200" b="1" u="sng">
                <a:solidFill>
                  <a:srgbClr val="FF0000"/>
                </a:solidFill>
              </a:rPr>
              <a:t>只有</a:t>
            </a:r>
            <a:r>
              <a:rPr lang="zh-CN" altLang="en-US" sz="3200" b="1">
                <a:solidFill>
                  <a:srgbClr val="1633E0"/>
                </a:solidFill>
              </a:rPr>
              <a:t>这秦腔，也</a:t>
            </a:r>
            <a:r>
              <a:rPr lang="zh-CN" altLang="en-US" sz="3200" b="1" u="sng">
                <a:solidFill>
                  <a:srgbClr val="FF0000"/>
                </a:solidFill>
              </a:rPr>
              <a:t>只能</a:t>
            </a:r>
            <a:r>
              <a:rPr lang="zh-CN" altLang="en-US" sz="3200" b="1">
                <a:solidFill>
                  <a:srgbClr val="1633E0"/>
                </a:solidFill>
              </a:rPr>
              <a:t>有这秦腔，八百里秦川的劳作农民</a:t>
            </a:r>
            <a:r>
              <a:rPr lang="zh-CN" altLang="en-US" sz="3200" b="1" u="sng">
                <a:solidFill>
                  <a:srgbClr val="FF0000"/>
                </a:solidFill>
              </a:rPr>
              <a:t>只有</a:t>
            </a:r>
            <a:r>
              <a:rPr lang="zh-CN" altLang="en-US" sz="3200" b="1">
                <a:solidFill>
                  <a:srgbClr val="1633E0"/>
                </a:solidFill>
              </a:rPr>
              <a:t>也</a:t>
            </a:r>
            <a:r>
              <a:rPr lang="zh-CN" altLang="en-US" sz="3200" b="1" u="sng">
                <a:solidFill>
                  <a:srgbClr val="FF0000"/>
                </a:solidFill>
              </a:rPr>
              <a:t>只能</a:t>
            </a:r>
            <a:r>
              <a:rPr lang="zh-CN" altLang="en-US" sz="3200" b="1">
                <a:solidFill>
                  <a:srgbClr val="1633E0"/>
                </a:solidFill>
              </a:rPr>
              <a:t>有这秦腔使他们喜怒哀乐。</a:t>
            </a:r>
            <a:endParaRPr lang="zh-CN" altLang="en-US" sz="3200" b="1">
              <a:solidFill>
                <a:srgbClr val="1633E0"/>
              </a:solidFill>
            </a:endParaRPr>
          </a:p>
          <a:p>
            <a:pPr marL="0" marR="0" lvl="0" indent="0" algn="l" defTabSz="914400" rtl="0" fontAlgn="base">
              <a:lnSpc>
                <a:spcPct val="100000"/>
              </a:lnSpc>
              <a:spcBef>
                <a:spcPts val="1000"/>
              </a:spcBef>
              <a:spcAft>
                <a:spcPct val="0"/>
              </a:spcAft>
              <a:buClrTx/>
              <a:buSzTx/>
              <a:buFont typeface="Arial" panose="020B0604020202020204" pitchFamily="34" charset="0"/>
              <a:buNone/>
              <a:defRPr/>
            </a:pPr>
            <a:r>
              <a:rPr lang="zh-CN" altLang="en-US" sz="3200" b="1" spc="0">
                <a:ln>
                  <a:noFill/>
                </a:ln>
                <a:solidFill>
                  <a:srgbClr val="FF0000"/>
                </a:solidFill>
                <a:effectLst/>
                <a:uLnTx/>
                <a:latin typeface="+mn-lt"/>
                <a:ea typeface="+mn-ea"/>
                <a:sym typeface="+mn-ea"/>
              </a:rPr>
              <a:t>不能。“只有”</a:t>
            </a:r>
            <a:r>
              <a:rPr lang="zh-CN" altLang="en-US" sz="3200" b="1" spc="0">
                <a:ln>
                  <a:noFill/>
                </a:ln>
                <a:solidFill>
                  <a:schemeClr val="tx1"/>
                </a:solidFill>
                <a:effectLst/>
                <a:uLnTx/>
                <a:latin typeface="+mn-lt"/>
                <a:ea typeface="+mn-ea"/>
                <a:sym typeface="+mn-ea"/>
              </a:rPr>
              <a:t>表示必需的条件，</a:t>
            </a:r>
            <a:r>
              <a:rPr lang="zh-CN" altLang="en-US" sz="3200" b="1" spc="0">
                <a:ln>
                  <a:noFill/>
                </a:ln>
                <a:solidFill>
                  <a:srgbClr val="FF0000"/>
                </a:solidFill>
                <a:effectLst/>
                <a:uLnTx/>
                <a:latin typeface="+mn-lt"/>
                <a:ea typeface="+mn-ea"/>
                <a:sym typeface="+mn-ea"/>
              </a:rPr>
              <a:t>“只能”</a:t>
            </a:r>
            <a:r>
              <a:rPr lang="zh-CN" altLang="en-US" sz="3200" b="1" spc="0">
                <a:ln>
                  <a:noFill/>
                </a:ln>
                <a:solidFill>
                  <a:schemeClr val="tx1"/>
                </a:solidFill>
                <a:effectLst/>
                <a:uLnTx/>
                <a:latin typeface="+mn-lt"/>
                <a:ea typeface="+mn-ea"/>
                <a:sym typeface="+mn-ea"/>
              </a:rPr>
              <a:t>指惟一的办法或出路。</a:t>
            </a:r>
            <a:endParaRPr kumimoji="0" lang="zh-CN" altLang="en-US" sz="3200" b="1" i="0" u="none" strike="noStrike" kern="1200" cap="none" spc="0" normalizeH="0" baseline="0" noProof="1">
              <a:ln>
                <a:noFill/>
              </a:ln>
              <a:solidFill>
                <a:schemeClr val="tx1"/>
              </a:solidFill>
              <a:effectLst/>
              <a:uLnTx/>
              <a:uFillTx/>
              <a:latin typeface="+mn-lt"/>
              <a:ea typeface="+mn-ea"/>
              <a:cs typeface="+mn-cs"/>
              <a:sym typeface="+mn-ea"/>
            </a:endParaRPr>
          </a:p>
          <a:p>
            <a:pPr marL="0" marR="0" lvl="0" indent="0" algn="l" defTabSz="914400" rtl="0" fontAlgn="base">
              <a:lnSpc>
                <a:spcPct val="100000"/>
              </a:lnSpc>
              <a:spcBef>
                <a:spcPts val="0"/>
              </a:spcBef>
              <a:spcAft>
                <a:spcPct val="0"/>
              </a:spcAft>
              <a:buClrTx/>
              <a:buSzTx/>
              <a:buFont typeface="Arial" panose="020B0604020202020204" pitchFamily="34" charset="0"/>
              <a:buNone/>
              <a:defRPr/>
            </a:pPr>
            <a:r>
              <a:rPr lang="zh-CN" altLang="en-US" sz="3200" b="1" spc="0">
                <a:ln>
                  <a:noFill/>
                </a:ln>
                <a:solidFill>
                  <a:srgbClr val="FF0000"/>
                </a:solidFill>
                <a:effectLst/>
                <a:uLnTx/>
                <a:latin typeface="+mn-lt"/>
                <a:ea typeface="+mn-ea"/>
                <a:sym typeface="+mn-ea"/>
              </a:rPr>
              <a:t>先说“只有”，再说“只能”</a:t>
            </a:r>
            <a:r>
              <a:rPr lang="zh-CN" altLang="en-US" sz="3200" b="1" spc="0">
                <a:ln>
                  <a:noFill/>
                </a:ln>
                <a:solidFill>
                  <a:schemeClr val="tx1"/>
                </a:solidFill>
                <a:effectLst/>
                <a:uLnTx/>
                <a:latin typeface="+mn-lt"/>
                <a:ea typeface="+mn-ea"/>
                <a:sym typeface="+mn-ea"/>
              </a:rPr>
              <a:t>有一种层层递进的作用，更好地突出了秦腔对于秦人的重要性。</a:t>
            </a:r>
            <a:endParaRPr kumimoji="0" lang="zh-CN" altLang="en-US" sz="3200" b="1" i="0" u="none" strike="noStrike" kern="1200" cap="none" spc="0" normalizeH="0" baseline="0" noProof="1">
              <a:ln>
                <a:noFill/>
              </a:ln>
              <a:solidFill>
                <a:schemeClr val="tx1"/>
              </a:solidFill>
              <a:effectLst/>
              <a:uLnTx/>
              <a:uFillTx/>
              <a:latin typeface="+mn-lt"/>
              <a:ea typeface="+mn-ea"/>
              <a:cs typeface="+mn-cs"/>
              <a:sym typeface="+mn-ea"/>
            </a:endParaRPr>
          </a:p>
          <a:p>
            <a:pPr marL="0" indent="0">
              <a:lnSpc>
                <a:spcPct val="100000"/>
              </a:lnSpc>
              <a:buNone/>
            </a:pPr>
            <a:endParaRPr lang="zh-CN" altLang="en-US" sz="3200" b="1">
              <a:solidFill>
                <a:srgbClr val="1633E0"/>
              </a:solidFill>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24578" name="内容占位符 2"/>
          <p:cNvSpPr>
            <a:spLocks noGrp="1"/>
          </p:cNvSpPr>
          <p:nvPr/>
        </p:nvSpPr>
        <p:spPr>
          <a:xfrm>
            <a:off x="252730" y="222250"/>
            <a:ext cx="11074400" cy="4856163"/>
          </a:xfrm>
          <a:prstGeom prst="rect">
            <a:avLst/>
          </a:prstGeom>
          <a:noFill/>
          <a:ln>
            <a:noFill/>
          </a:ln>
        </p:spPr>
        <p:txBody>
          <a:bodyPr vert="horz" lIns="90000" tIns="46800" rIns="90000" bIns="46800" rtlCol="0">
            <a:normAutofit/>
          </a:bodyPr>
          <a:lst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lnSpc>
                <a:spcPct val="150000"/>
              </a:lnSpc>
              <a:buNone/>
            </a:pPr>
            <a:r>
              <a:rPr lang="zh-CN" altLang="en-US" sz="3600" b="1" smtClean="0">
                <a:ln w="3175">
                  <a:noFill/>
                </a:ln>
                <a:solidFill>
                  <a:srgbClr val="FF0000"/>
                </a:solidFill>
                <a:effectLst>
                  <a:outerShdw blurRad="38100" dist="38100" dir="2700000" algn="tl">
                    <a:srgbClr val="000000">
                      <a:alpha val="43137"/>
                    </a:srgbClr>
                  </a:outerShdw>
                </a:effectLst>
              </a:rPr>
              <a:t>2、结尾一句有何作用？</a:t>
            </a:r>
            <a:endParaRPr lang="zh-CN" altLang="en-US" sz="3600" b="1">
              <a:solidFill>
                <a:srgbClr val="FF0000"/>
              </a:solidFill>
            </a:endParaRPr>
          </a:p>
          <a:p>
            <a:pPr marL="0" indent="0" eaLnBrk="1" hangingPunct="1">
              <a:lnSpc>
                <a:spcPct val="150000"/>
              </a:lnSpc>
              <a:buNone/>
            </a:pPr>
            <a:r>
              <a:rPr lang="zh-CN" altLang="en-US" sz="3600" b="1">
                <a:solidFill>
                  <a:srgbClr val="1633E0"/>
                </a:solidFill>
              </a:rPr>
              <a:t>     </a:t>
            </a:r>
            <a:r>
              <a:rPr lang="zh-CN" altLang="en-US" sz="3600" b="1">
                <a:solidFill>
                  <a:schemeClr val="tx1"/>
                </a:solidFill>
              </a:rPr>
              <a:t> 再次点明秦腔高亢宏大的特点，强调它的生成与风土人情密不可分。呼应了开头，强化了主题。 </a:t>
            </a:r>
            <a:endParaRPr lang="zh-CN" altLang="en-US" sz="3600" b="1">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712893" y="1601893"/>
            <a:ext cx="1136227" cy="3262207"/>
          </a:xfrm>
        </p:spPr>
        <p:txBody>
          <a:bodyPr>
            <a:normAutofit/>
          </a:bodyPr>
          <a:lstStyle/>
          <a:p>
            <a:r>
              <a:rPr lang="zh-CN" altLang="en-US" b="1">
                <a:ea typeface="黑体" panose="02010609060101010101" charset="-122"/>
              </a:rPr>
              <a:t>秦</a:t>
            </a:r>
            <a:br>
              <a:rPr lang="zh-CN" altLang="en-US" b="1">
                <a:ea typeface="黑体" panose="02010609060101010101" charset="-122"/>
              </a:rPr>
            </a:br>
            <a:br>
              <a:rPr lang="zh-CN" altLang="en-US" b="1">
                <a:ea typeface="黑体" panose="02010609060101010101" charset="-122"/>
              </a:rPr>
            </a:br>
            <a:r>
              <a:rPr lang="zh-CN" altLang="en-US" b="1">
                <a:ea typeface="黑体" panose="02010609060101010101" charset="-122"/>
              </a:rPr>
              <a:t>腔</a:t>
            </a:r>
            <a:endParaRPr lang="zh-CN" altLang="en-US" b="1">
              <a:ea typeface="黑体" panose="02010609060101010101" charset="-122"/>
            </a:endParaRPr>
          </a:p>
        </p:txBody>
      </p:sp>
      <p:sp>
        <p:nvSpPr>
          <p:cNvPr id="3" name="副标题 2"/>
          <p:cNvSpPr>
            <a:spLocks noGrp="1"/>
          </p:cNvSpPr>
          <p:nvPr>
            <p:ph type="subTitle" idx="1"/>
            <p:custDataLst>
              <p:tags r:id="rId2"/>
            </p:custDataLst>
          </p:nvPr>
        </p:nvSpPr>
        <p:spPr>
          <a:xfrm>
            <a:off x="1849120" y="238760"/>
            <a:ext cx="2458720" cy="1288627"/>
          </a:xfrm>
          <a:solidFill>
            <a:schemeClr val="accent2"/>
          </a:solidFill>
        </p:spPr>
        <p:txBody>
          <a:bodyPr>
            <a:noAutofit/>
          </a:bodyPr>
          <a:lstStyle/>
          <a:p>
            <a:r>
              <a:rPr lang="zh-CN" altLang="en-US" sz="3200" b="1">
                <a:ea typeface="黑体" panose="02010609060101010101" charset="-122"/>
              </a:rPr>
              <a:t>秦腔生成地</a:t>
            </a:r>
            <a:endParaRPr lang="zh-CN" altLang="en-US" sz="3200" b="1">
              <a:ea typeface="黑体" panose="02010609060101010101" charset="-122"/>
            </a:endParaRPr>
          </a:p>
          <a:p>
            <a:r>
              <a:rPr lang="zh-CN" altLang="en-US" sz="3200" b="1">
                <a:ea typeface="黑体" panose="02010609060101010101" charset="-122"/>
              </a:rPr>
              <a:t>域及其特点</a:t>
            </a:r>
            <a:endParaRPr lang="zh-CN" altLang="en-US" sz="3200" b="1">
              <a:ea typeface="黑体" panose="02010609060101010101" charset="-122"/>
            </a:endParaRPr>
          </a:p>
        </p:txBody>
      </p:sp>
      <p:sp>
        <p:nvSpPr>
          <p:cNvPr id="4" name="副标题 2"/>
          <p:cNvSpPr>
            <a:spLocks noGrp="1"/>
          </p:cNvSpPr>
          <p:nvPr>
            <p:custDataLst>
              <p:tags r:id="rId3"/>
            </p:custDataLst>
          </p:nvPr>
        </p:nvSpPr>
        <p:spPr>
          <a:xfrm>
            <a:off x="1802553" y="3070860"/>
            <a:ext cx="2458720" cy="1098127"/>
          </a:xfrm>
          <a:prstGeom prst="rect">
            <a:avLst/>
          </a:prstGeom>
          <a:solidFill>
            <a:schemeClr val="accent2"/>
          </a:solidFill>
        </p:spPr>
        <p:txBody>
          <a:bodyPr vert="horz" lIns="90000" tIns="46800" rIns="90000" bIns="46800" rtlCol="0"/>
          <a:lstStyle>
            <a:lvl1pPr marL="0" indent="0" algn="ctr" defTabSz="914400" rtl="0" eaLnBrk="1" fontAlgn="auto" latinLnBrk="0" hangingPunct="1">
              <a:lnSpc>
                <a:spcPct val="110000"/>
              </a:lnSpc>
              <a:spcBef>
                <a:spcPct val="0"/>
              </a:spcBef>
              <a:spcAft>
                <a:spcPts val="1000"/>
              </a:spcAft>
              <a:buFont typeface="Arial" panose="020B0604020202020204" pitchFamily="34" charset="0"/>
              <a:buNone/>
              <a:defRPr sz="2400" u="none" strike="noStrike" kern="1200" cap="none" spc="20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457200" indent="0" algn="ctr" defTabSz="914400" rtl="0" eaLnBrk="1" fontAlgn="auto" latinLnBrk="0" hangingPunct="1">
              <a:lnSpc>
                <a:spcPct val="120000"/>
              </a:lnSpc>
              <a:spcBef>
                <a:spcPct val="0"/>
              </a:spcBef>
              <a:spcAft>
                <a:spcPts val="600"/>
              </a:spcAft>
              <a:buFont typeface="Arial" panose="020B0604020202020204" pitchFamily="34" charset="0"/>
              <a:buNone/>
              <a:tabLst>
                <a:tab pos="1609725" algn="l"/>
              </a:tabLst>
              <a:defRPr sz="20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914400" indent="0" algn="ctr" defTabSz="914400" rtl="0" eaLnBrk="1" fontAlgn="auto" latinLnBrk="0" hangingPunct="1">
              <a:lnSpc>
                <a:spcPct val="120000"/>
              </a:lnSpc>
              <a:spcBef>
                <a:spcPct val="0"/>
              </a:spcBef>
              <a:spcAft>
                <a:spcPts val="600"/>
              </a:spcAft>
              <a:buFont typeface="Arial" panose="020B0604020202020204" pitchFamily="34" charset="0"/>
              <a:buNone/>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371600" indent="0" algn="ctr" defTabSz="914400" rtl="0" eaLnBrk="1" fontAlgn="auto" latinLnBrk="0" hangingPunct="1">
              <a:lnSpc>
                <a:spcPct val="120000"/>
              </a:lnSpc>
              <a:spcBef>
                <a:spcPct val="0"/>
              </a:spcBef>
              <a:spcAft>
                <a:spcPts val="300"/>
              </a:spcAft>
              <a:buFont typeface="Wingdings" panose="05000000000000000000"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1828800" indent="0" algn="ctr" defTabSz="914400" rtl="0" eaLnBrk="1" fontAlgn="auto" latinLnBrk="0" hangingPunct="1">
              <a:lnSpc>
                <a:spcPct val="120000"/>
              </a:lnSpc>
              <a:spcBef>
                <a:spcPct val="0"/>
              </a:spcBef>
              <a:spcAft>
                <a:spcPts val="300"/>
              </a:spcAft>
              <a:buFont typeface="Arial" panose="020B0604020202020204" pitchFamily="34"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sz="3200" b="1">
                <a:solidFill>
                  <a:schemeClr val="tx1"/>
                </a:solidFill>
                <a:ea typeface="黑体" panose="02010609060101010101" charset="-122"/>
              </a:rPr>
              <a:t>秦腔生成特殊文化习俗</a:t>
            </a:r>
            <a:endParaRPr lang="zh-CN" altLang="en-US" sz="3200" b="1">
              <a:solidFill>
                <a:schemeClr val="tx1"/>
              </a:solidFill>
              <a:ea typeface="黑体" panose="02010609060101010101" charset="-122"/>
            </a:endParaRPr>
          </a:p>
        </p:txBody>
      </p:sp>
      <p:sp>
        <p:nvSpPr>
          <p:cNvPr id="5" name="副标题 2"/>
          <p:cNvSpPr>
            <a:spLocks noGrp="1"/>
          </p:cNvSpPr>
          <p:nvPr>
            <p:custDataLst>
              <p:tags r:id="rId4"/>
            </p:custDataLst>
          </p:nvPr>
        </p:nvSpPr>
        <p:spPr>
          <a:xfrm>
            <a:off x="1755987" y="5607473"/>
            <a:ext cx="2551853" cy="1250527"/>
          </a:xfrm>
          <a:prstGeom prst="rect">
            <a:avLst/>
          </a:prstGeom>
          <a:solidFill>
            <a:schemeClr val="accent2"/>
          </a:solidFill>
        </p:spPr>
        <p:txBody>
          <a:bodyPr vert="horz" lIns="90000" tIns="46800" rIns="90000" bIns="46800" rtlCol="0">
            <a:noAutofit/>
          </a:bodyPr>
          <a:lstStyle>
            <a:lvl1pPr marL="0" indent="0" algn="ctr" defTabSz="914400" rtl="0" eaLnBrk="1" fontAlgn="auto" latinLnBrk="0" hangingPunct="1">
              <a:lnSpc>
                <a:spcPct val="110000"/>
              </a:lnSpc>
              <a:spcBef>
                <a:spcPct val="0"/>
              </a:spcBef>
              <a:spcAft>
                <a:spcPts val="1000"/>
              </a:spcAft>
              <a:buFont typeface="Arial" panose="020B0604020202020204" pitchFamily="34" charset="0"/>
              <a:buNone/>
              <a:defRPr sz="2400" u="none" strike="noStrike" kern="1200" cap="none" spc="20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457200" indent="0" algn="ctr" defTabSz="914400" rtl="0" eaLnBrk="1" fontAlgn="auto" latinLnBrk="0" hangingPunct="1">
              <a:lnSpc>
                <a:spcPct val="120000"/>
              </a:lnSpc>
              <a:spcBef>
                <a:spcPct val="0"/>
              </a:spcBef>
              <a:spcAft>
                <a:spcPts val="600"/>
              </a:spcAft>
              <a:buFont typeface="Arial" panose="020B0604020202020204" pitchFamily="34" charset="0"/>
              <a:buNone/>
              <a:tabLst>
                <a:tab pos="1609725" algn="l"/>
              </a:tabLst>
              <a:defRPr sz="20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914400" indent="0" algn="ctr" defTabSz="914400" rtl="0" eaLnBrk="1" fontAlgn="auto" latinLnBrk="0" hangingPunct="1">
              <a:lnSpc>
                <a:spcPct val="120000"/>
              </a:lnSpc>
              <a:spcBef>
                <a:spcPct val="0"/>
              </a:spcBef>
              <a:spcAft>
                <a:spcPts val="600"/>
              </a:spcAft>
              <a:buFont typeface="Arial" panose="020B0604020202020204" pitchFamily="34" charset="0"/>
              <a:buNone/>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371600" indent="0" algn="ctr" defTabSz="914400" rtl="0" eaLnBrk="1" fontAlgn="auto" latinLnBrk="0" hangingPunct="1">
              <a:lnSpc>
                <a:spcPct val="120000"/>
              </a:lnSpc>
              <a:spcBef>
                <a:spcPct val="0"/>
              </a:spcBef>
              <a:spcAft>
                <a:spcPts val="300"/>
              </a:spcAft>
              <a:buFont typeface="Wingdings" panose="05000000000000000000"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1828800" indent="0" algn="ctr" defTabSz="914400" rtl="0" eaLnBrk="1" fontAlgn="auto" latinLnBrk="0" hangingPunct="1">
              <a:lnSpc>
                <a:spcPct val="120000"/>
              </a:lnSpc>
              <a:spcBef>
                <a:spcPct val="0"/>
              </a:spcBef>
              <a:spcAft>
                <a:spcPts val="300"/>
              </a:spcAft>
              <a:buFont typeface="Arial" panose="020B0604020202020204" pitchFamily="34"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sz="3200" b="1">
                <a:solidFill>
                  <a:schemeClr val="tx1"/>
                </a:solidFill>
                <a:ea typeface="黑体" panose="02010609060101010101" charset="-122"/>
              </a:rPr>
              <a:t>总结全文三秦密不可分</a:t>
            </a:r>
            <a:endParaRPr lang="zh-CN" altLang="en-US" sz="3200" b="1">
              <a:solidFill>
                <a:schemeClr val="tx1"/>
              </a:solidFill>
              <a:ea typeface="黑体" panose="02010609060101010101" charset="-122"/>
            </a:endParaRPr>
          </a:p>
        </p:txBody>
      </p:sp>
      <p:sp>
        <p:nvSpPr>
          <p:cNvPr id="6" name="副标题 2"/>
          <p:cNvSpPr>
            <a:spLocks noGrp="1"/>
          </p:cNvSpPr>
          <p:nvPr>
            <p:custDataLst>
              <p:tags r:id="rId5"/>
            </p:custDataLst>
          </p:nvPr>
        </p:nvSpPr>
        <p:spPr>
          <a:xfrm>
            <a:off x="4498340" y="25400"/>
            <a:ext cx="4859867" cy="540173"/>
          </a:xfrm>
          <a:prstGeom prst="rect">
            <a:avLst/>
          </a:prstGeom>
          <a:solidFill>
            <a:srgbClr val="D8E3A9"/>
          </a:solidFill>
        </p:spPr>
        <p:txBody>
          <a:bodyPr vert="horz" lIns="90000" tIns="46800" rIns="90000" bIns="46800" rtlCol="0">
            <a:normAutofit/>
          </a:bodyPr>
          <a:lstStyle>
            <a:lvl1pPr marL="0" indent="0" algn="ctr" defTabSz="914400" rtl="0" eaLnBrk="1" fontAlgn="auto" latinLnBrk="0" hangingPunct="1">
              <a:lnSpc>
                <a:spcPct val="110000"/>
              </a:lnSpc>
              <a:spcBef>
                <a:spcPct val="0"/>
              </a:spcBef>
              <a:spcAft>
                <a:spcPts val="1000"/>
              </a:spcAft>
              <a:buFont typeface="Arial" panose="020B0604020202020204" pitchFamily="34" charset="0"/>
              <a:buNone/>
              <a:defRPr sz="2400" u="none" strike="noStrike" kern="1200" cap="none" spc="20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457200" indent="0" algn="ctr" defTabSz="914400" rtl="0" eaLnBrk="1" fontAlgn="auto" latinLnBrk="0" hangingPunct="1">
              <a:lnSpc>
                <a:spcPct val="120000"/>
              </a:lnSpc>
              <a:spcBef>
                <a:spcPct val="0"/>
              </a:spcBef>
              <a:spcAft>
                <a:spcPts val="600"/>
              </a:spcAft>
              <a:buFont typeface="Arial" panose="020B0604020202020204" pitchFamily="34" charset="0"/>
              <a:buNone/>
              <a:tabLst>
                <a:tab pos="1609725" algn="l"/>
              </a:tabLst>
              <a:defRPr sz="20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914400" indent="0" algn="ctr" defTabSz="914400" rtl="0" eaLnBrk="1" fontAlgn="auto" latinLnBrk="0" hangingPunct="1">
              <a:lnSpc>
                <a:spcPct val="120000"/>
              </a:lnSpc>
              <a:spcBef>
                <a:spcPct val="0"/>
              </a:spcBef>
              <a:spcAft>
                <a:spcPts val="600"/>
              </a:spcAft>
              <a:buFont typeface="Arial" panose="020B0604020202020204" pitchFamily="34" charset="0"/>
              <a:buNone/>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371600" indent="0" algn="ctr" defTabSz="914400" rtl="0" eaLnBrk="1" fontAlgn="auto" latinLnBrk="0" hangingPunct="1">
              <a:lnSpc>
                <a:spcPct val="120000"/>
              </a:lnSpc>
              <a:spcBef>
                <a:spcPct val="0"/>
              </a:spcBef>
              <a:spcAft>
                <a:spcPts val="300"/>
              </a:spcAft>
              <a:buFont typeface="Wingdings" panose="05000000000000000000"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1828800" indent="0" algn="ctr" defTabSz="914400" rtl="0" eaLnBrk="1" fontAlgn="auto" latinLnBrk="0" hangingPunct="1">
              <a:lnSpc>
                <a:spcPct val="120000"/>
              </a:lnSpc>
              <a:spcBef>
                <a:spcPct val="0"/>
              </a:spcBef>
              <a:spcAft>
                <a:spcPts val="300"/>
              </a:spcAft>
              <a:buFont typeface="Arial" panose="020B0604020202020204" pitchFamily="34"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b="1">
                <a:ea typeface="黑体" panose="02010609060101010101" charset="-122"/>
              </a:rPr>
              <a:t>秦腔的生成地域</a:t>
            </a:r>
            <a:endParaRPr lang="zh-CN" altLang="en-US" b="1">
              <a:ea typeface="黑体" panose="02010609060101010101" charset="-122"/>
            </a:endParaRPr>
          </a:p>
        </p:txBody>
      </p:sp>
      <p:sp>
        <p:nvSpPr>
          <p:cNvPr id="7" name="副标题 2"/>
          <p:cNvSpPr>
            <a:spLocks noGrp="1"/>
          </p:cNvSpPr>
          <p:nvPr>
            <p:custDataLst>
              <p:tags r:id="rId6"/>
            </p:custDataLst>
          </p:nvPr>
        </p:nvSpPr>
        <p:spPr>
          <a:xfrm>
            <a:off x="4498340" y="612987"/>
            <a:ext cx="4859867" cy="540173"/>
          </a:xfrm>
          <a:prstGeom prst="rect">
            <a:avLst/>
          </a:prstGeom>
          <a:solidFill>
            <a:srgbClr val="D8E3A9"/>
          </a:solidFill>
        </p:spPr>
        <p:txBody>
          <a:bodyPr vert="horz" lIns="90000" tIns="46800" rIns="90000" bIns="46800" rtlCol="0">
            <a:normAutofit/>
          </a:bodyPr>
          <a:lstStyle>
            <a:lvl1pPr marL="0" indent="0" algn="ctr" defTabSz="914400" rtl="0" eaLnBrk="1" fontAlgn="auto" latinLnBrk="0" hangingPunct="1">
              <a:lnSpc>
                <a:spcPct val="110000"/>
              </a:lnSpc>
              <a:spcBef>
                <a:spcPct val="0"/>
              </a:spcBef>
              <a:spcAft>
                <a:spcPts val="1000"/>
              </a:spcAft>
              <a:buFont typeface="Arial" panose="020B0604020202020204" pitchFamily="34" charset="0"/>
              <a:buNone/>
              <a:defRPr sz="2400" u="none" strike="noStrike" kern="1200" cap="none" spc="20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457200" indent="0" algn="ctr" defTabSz="914400" rtl="0" eaLnBrk="1" fontAlgn="auto" latinLnBrk="0" hangingPunct="1">
              <a:lnSpc>
                <a:spcPct val="120000"/>
              </a:lnSpc>
              <a:spcBef>
                <a:spcPct val="0"/>
              </a:spcBef>
              <a:spcAft>
                <a:spcPts val="600"/>
              </a:spcAft>
              <a:buFont typeface="Arial" panose="020B0604020202020204" pitchFamily="34" charset="0"/>
              <a:buNone/>
              <a:tabLst>
                <a:tab pos="1609725" algn="l"/>
              </a:tabLst>
              <a:defRPr sz="20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914400" indent="0" algn="ctr" defTabSz="914400" rtl="0" eaLnBrk="1" fontAlgn="auto" latinLnBrk="0" hangingPunct="1">
              <a:lnSpc>
                <a:spcPct val="120000"/>
              </a:lnSpc>
              <a:spcBef>
                <a:spcPct val="0"/>
              </a:spcBef>
              <a:spcAft>
                <a:spcPts val="600"/>
              </a:spcAft>
              <a:buFont typeface="Arial" panose="020B0604020202020204" pitchFamily="34" charset="0"/>
              <a:buNone/>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371600" indent="0" algn="ctr" defTabSz="914400" rtl="0" eaLnBrk="1" fontAlgn="auto" latinLnBrk="0" hangingPunct="1">
              <a:lnSpc>
                <a:spcPct val="120000"/>
              </a:lnSpc>
              <a:spcBef>
                <a:spcPct val="0"/>
              </a:spcBef>
              <a:spcAft>
                <a:spcPts val="300"/>
              </a:spcAft>
              <a:buFont typeface="Wingdings" panose="05000000000000000000"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1828800" indent="0" algn="ctr" defTabSz="914400" rtl="0" eaLnBrk="1" fontAlgn="auto" latinLnBrk="0" hangingPunct="1">
              <a:lnSpc>
                <a:spcPct val="120000"/>
              </a:lnSpc>
              <a:spcBef>
                <a:spcPct val="0"/>
              </a:spcBef>
              <a:spcAft>
                <a:spcPts val="300"/>
              </a:spcAft>
              <a:buFont typeface="Arial" panose="020B0604020202020204" pitchFamily="34"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b="1">
                <a:ea typeface="黑体" panose="02010609060101010101" charset="-122"/>
              </a:rPr>
              <a:t>秦腔与情感表达</a:t>
            </a:r>
            <a:endParaRPr lang="zh-CN" altLang="en-US" b="1">
              <a:ea typeface="黑体" panose="02010609060101010101" charset="-122"/>
            </a:endParaRPr>
          </a:p>
        </p:txBody>
      </p:sp>
      <p:sp>
        <p:nvSpPr>
          <p:cNvPr id="8" name="副标题 2"/>
          <p:cNvSpPr>
            <a:spLocks noGrp="1"/>
          </p:cNvSpPr>
          <p:nvPr>
            <p:custDataLst>
              <p:tags r:id="rId7"/>
            </p:custDataLst>
          </p:nvPr>
        </p:nvSpPr>
        <p:spPr>
          <a:xfrm>
            <a:off x="4498340" y="1245447"/>
            <a:ext cx="4860713" cy="540173"/>
          </a:xfrm>
          <a:prstGeom prst="rect">
            <a:avLst/>
          </a:prstGeom>
          <a:solidFill>
            <a:srgbClr val="D8E3A9"/>
          </a:solidFill>
        </p:spPr>
        <p:txBody>
          <a:bodyPr vert="horz" lIns="90000" tIns="46800" rIns="90000" bIns="46800" rtlCol="0">
            <a:normAutofit/>
          </a:bodyPr>
          <a:lstStyle>
            <a:lvl1pPr marL="0" indent="0" algn="ctr" defTabSz="914400" rtl="0" eaLnBrk="1" fontAlgn="auto" latinLnBrk="0" hangingPunct="1">
              <a:lnSpc>
                <a:spcPct val="110000"/>
              </a:lnSpc>
              <a:spcBef>
                <a:spcPct val="0"/>
              </a:spcBef>
              <a:spcAft>
                <a:spcPts val="1000"/>
              </a:spcAft>
              <a:buFont typeface="Arial" panose="020B0604020202020204" pitchFamily="34" charset="0"/>
              <a:buNone/>
              <a:defRPr sz="2400" u="none" strike="noStrike" kern="1200" cap="none" spc="20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457200" indent="0" algn="ctr" defTabSz="914400" rtl="0" eaLnBrk="1" fontAlgn="auto" latinLnBrk="0" hangingPunct="1">
              <a:lnSpc>
                <a:spcPct val="120000"/>
              </a:lnSpc>
              <a:spcBef>
                <a:spcPct val="0"/>
              </a:spcBef>
              <a:spcAft>
                <a:spcPts val="600"/>
              </a:spcAft>
              <a:buFont typeface="Arial" panose="020B0604020202020204" pitchFamily="34" charset="0"/>
              <a:buNone/>
              <a:tabLst>
                <a:tab pos="1609725" algn="l"/>
              </a:tabLst>
              <a:defRPr sz="20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914400" indent="0" algn="ctr" defTabSz="914400" rtl="0" eaLnBrk="1" fontAlgn="auto" latinLnBrk="0" hangingPunct="1">
              <a:lnSpc>
                <a:spcPct val="120000"/>
              </a:lnSpc>
              <a:spcBef>
                <a:spcPct val="0"/>
              </a:spcBef>
              <a:spcAft>
                <a:spcPts val="600"/>
              </a:spcAft>
              <a:buFont typeface="Arial" panose="020B0604020202020204" pitchFamily="34" charset="0"/>
              <a:buNone/>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371600" indent="0" algn="ctr" defTabSz="914400" rtl="0" eaLnBrk="1" fontAlgn="auto" latinLnBrk="0" hangingPunct="1">
              <a:lnSpc>
                <a:spcPct val="120000"/>
              </a:lnSpc>
              <a:spcBef>
                <a:spcPct val="0"/>
              </a:spcBef>
              <a:spcAft>
                <a:spcPts val="300"/>
              </a:spcAft>
              <a:buFont typeface="Wingdings" panose="05000000000000000000"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1828800" indent="0" algn="ctr" defTabSz="914400" rtl="0" eaLnBrk="1" fontAlgn="auto" latinLnBrk="0" hangingPunct="1">
              <a:lnSpc>
                <a:spcPct val="120000"/>
              </a:lnSpc>
              <a:spcBef>
                <a:spcPct val="0"/>
              </a:spcBef>
              <a:spcAft>
                <a:spcPts val="300"/>
              </a:spcAft>
              <a:buFont typeface="Arial" panose="020B0604020202020204" pitchFamily="34"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b="1">
                <a:ea typeface="黑体" panose="02010609060101010101" charset="-122"/>
              </a:rPr>
              <a:t>文化底蕴及冲击力</a:t>
            </a:r>
            <a:endParaRPr lang="zh-CN" altLang="en-US" b="1">
              <a:ea typeface="黑体" panose="02010609060101010101" charset="-122"/>
            </a:endParaRPr>
          </a:p>
        </p:txBody>
      </p:sp>
      <p:sp>
        <p:nvSpPr>
          <p:cNvPr id="9" name="文本框 8"/>
          <p:cNvSpPr txBox="1"/>
          <p:nvPr>
            <p:custDataLst>
              <p:tags r:id="rId8"/>
            </p:custDataLst>
          </p:nvPr>
        </p:nvSpPr>
        <p:spPr>
          <a:xfrm>
            <a:off x="0" y="25400"/>
            <a:ext cx="991447" cy="3754967"/>
          </a:xfrm>
          <a:prstGeom prst="rect">
            <a:avLst/>
          </a:prstGeom>
          <a:noFill/>
        </p:spPr>
        <p:txBody>
          <a:bodyPr wrap="square" lIns="63500" tIns="25400" rIns="63500" bIns="25400" rtlCol="0" anchor="ctr" anchorCtr="0">
            <a:normAutofit/>
          </a:bodyPr>
          <a:lstStyle/>
          <a:p>
            <a:pPr marL="0" indent="0" algn="l">
              <a:lnSpc>
                <a:spcPct val="100000"/>
              </a:lnSpc>
              <a:spcBef>
                <a:spcPct val="0"/>
              </a:spcBef>
              <a:spcAft>
                <a:spcPct val="0"/>
              </a:spcAft>
              <a:buSzTx/>
              <a:buNone/>
            </a:pPr>
            <a:r>
              <a:rPr lang="zh-CN" altLang="en-US" sz="5335" b="1" spc="240">
                <a:solidFill>
                  <a:schemeClr val="accent1">
                    <a:lumMod val="75000"/>
                  </a:schemeClr>
                </a:solidFill>
                <a:latin typeface="微软雅黑" panose="020B0503020204020204" pitchFamily="34" charset="-122"/>
                <a:ea typeface="黑体" panose="02010609060101010101" charset="-122"/>
              </a:rPr>
              <a:t>文</a:t>
            </a:r>
            <a:endParaRPr lang="zh-CN" altLang="en-US" sz="5335" b="1" spc="240">
              <a:solidFill>
                <a:schemeClr val="accent1">
                  <a:lumMod val="75000"/>
                </a:schemeClr>
              </a:solidFill>
              <a:latin typeface="微软雅黑" panose="020B0503020204020204" pitchFamily="34" charset="-122"/>
              <a:ea typeface="黑体" panose="02010609060101010101" charset="-122"/>
            </a:endParaRPr>
          </a:p>
          <a:p>
            <a:pPr marL="0" indent="0" algn="l">
              <a:lnSpc>
                <a:spcPct val="100000"/>
              </a:lnSpc>
              <a:spcBef>
                <a:spcPct val="0"/>
              </a:spcBef>
              <a:spcAft>
                <a:spcPct val="0"/>
              </a:spcAft>
              <a:buSzTx/>
              <a:buNone/>
            </a:pPr>
            <a:r>
              <a:rPr lang="zh-CN" altLang="en-US" sz="5335" b="1" spc="240">
                <a:solidFill>
                  <a:schemeClr val="accent1">
                    <a:lumMod val="75000"/>
                  </a:schemeClr>
                </a:solidFill>
                <a:latin typeface="微软雅黑" panose="020B0503020204020204" pitchFamily="34" charset="-122"/>
                <a:ea typeface="黑体" panose="02010609060101010101" charset="-122"/>
              </a:rPr>
              <a:t>章</a:t>
            </a:r>
            <a:endParaRPr lang="zh-CN" altLang="en-US" sz="5335" b="1" spc="240">
              <a:solidFill>
                <a:schemeClr val="accent1">
                  <a:lumMod val="75000"/>
                </a:schemeClr>
              </a:solidFill>
              <a:latin typeface="微软雅黑" panose="020B0503020204020204" pitchFamily="34" charset="-122"/>
              <a:ea typeface="黑体" panose="02010609060101010101" charset="-122"/>
            </a:endParaRPr>
          </a:p>
          <a:p>
            <a:pPr marL="0" indent="0" algn="l">
              <a:lnSpc>
                <a:spcPct val="100000"/>
              </a:lnSpc>
              <a:spcBef>
                <a:spcPct val="0"/>
              </a:spcBef>
              <a:spcAft>
                <a:spcPct val="0"/>
              </a:spcAft>
              <a:buSzTx/>
              <a:buNone/>
            </a:pPr>
            <a:r>
              <a:rPr lang="zh-CN" altLang="en-US" sz="5335" b="1" spc="240">
                <a:solidFill>
                  <a:schemeClr val="accent1">
                    <a:lumMod val="75000"/>
                  </a:schemeClr>
                </a:solidFill>
                <a:latin typeface="微软雅黑" panose="020B0503020204020204" pitchFamily="34" charset="-122"/>
                <a:ea typeface="黑体" panose="02010609060101010101" charset="-122"/>
              </a:rPr>
              <a:t>结</a:t>
            </a:r>
            <a:endParaRPr lang="zh-CN" altLang="en-US" sz="5335" b="1" spc="240">
              <a:solidFill>
                <a:schemeClr val="accent1">
                  <a:lumMod val="75000"/>
                </a:schemeClr>
              </a:solidFill>
              <a:latin typeface="微软雅黑" panose="020B0503020204020204" pitchFamily="34" charset="-122"/>
              <a:ea typeface="黑体" panose="02010609060101010101" charset="-122"/>
            </a:endParaRPr>
          </a:p>
          <a:p>
            <a:pPr marL="0" indent="0" algn="l">
              <a:lnSpc>
                <a:spcPct val="100000"/>
              </a:lnSpc>
              <a:spcBef>
                <a:spcPct val="0"/>
              </a:spcBef>
              <a:spcAft>
                <a:spcPct val="0"/>
              </a:spcAft>
              <a:buSzTx/>
              <a:buNone/>
            </a:pPr>
            <a:r>
              <a:rPr lang="zh-CN" altLang="en-US" sz="5335" b="1" spc="240">
                <a:solidFill>
                  <a:schemeClr val="accent1">
                    <a:lumMod val="75000"/>
                  </a:schemeClr>
                </a:solidFill>
                <a:latin typeface="微软雅黑" panose="020B0503020204020204" pitchFamily="34" charset="-122"/>
                <a:ea typeface="黑体" panose="02010609060101010101" charset="-122"/>
              </a:rPr>
              <a:t>构</a:t>
            </a:r>
            <a:endParaRPr lang="zh-CN" altLang="en-US" sz="5335" b="1" spc="240">
              <a:solidFill>
                <a:schemeClr val="accent1">
                  <a:lumMod val="75000"/>
                </a:schemeClr>
              </a:solidFill>
              <a:latin typeface="微软雅黑" panose="020B0503020204020204" pitchFamily="34" charset="-122"/>
              <a:ea typeface="黑体" panose="02010609060101010101" charset="-122"/>
            </a:endParaRPr>
          </a:p>
        </p:txBody>
      </p:sp>
      <p:sp>
        <p:nvSpPr>
          <p:cNvPr id="10" name="副标题 2"/>
          <p:cNvSpPr>
            <a:spLocks noGrp="1"/>
          </p:cNvSpPr>
          <p:nvPr>
            <p:custDataLst>
              <p:tags r:id="rId9"/>
            </p:custDataLst>
          </p:nvPr>
        </p:nvSpPr>
        <p:spPr>
          <a:xfrm>
            <a:off x="4498340" y="1901613"/>
            <a:ext cx="4859867" cy="540173"/>
          </a:xfrm>
          <a:prstGeom prst="rect">
            <a:avLst/>
          </a:prstGeom>
          <a:solidFill>
            <a:srgbClr val="D6A16D"/>
          </a:solidFill>
        </p:spPr>
        <p:txBody>
          <a:bodyPr vert="horz" lIns="90000" tIns="46800" rIns="90000" bIns="46800" rtlCol="0">
            <a:normAutofit fontScale="90000"/>
          </a:bodyPr>
          <a:lstStyle>
            <a:lvl1pPr marL="0" indent="0" algn="ctr" defTabSz="914400" rtl="0" eaLnBrk="1" fontAlgn="auto" latinLnBrk="0" hangingPunct="1">
              <a:lnSpc>
                <a:spcPct val="110000"/>
              </a:lnSpc>
              <a:spcBef>
                <a:spcPct val="0"/>
              </a:spcBef>
              <a:spcAft>
                <a:spcPts val="1000"/>
              </a:spcAft>
              <a:buFont typeface="Arial" panose="020B0604020202020204" pitchFamily="34" charset="0"/>
              <a:buNone/>
              <a:defRPr sz="2400" u="none" strike="noStrike" kern="1200" cap="none" spc="20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457200" indent="0" algn="ctr" defTabSz="914400" rtl="0" eaLnBrk="1" fontAlgn="auto" latinLnBrk="0" hangingPunct="1">
              <a:lnSpc>
                <a:spcPct val="120000"/>
              </a:lnSpc>
              <a:spcBef>
                <a:spcPct val="0"/>
              </a:spcBef>
              <a:spcAft>
                <a:spcPts val="600"/>
              </a:spcAft>
              <a:buFont typeface="Arial" panose="020B0604020202020204" pitchFamily="34" charset="0"/>
              <a:buNone/>
              <a:tabLst>
                <a:tab pos="1609725" algn="l"/>
              </a:tabLst>
              <a:defRPr sz="20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914400" indent="0" algn="ctr" defTabSz="914400" rtl="0" eaLnBrk="1" fontAlgn="auto" latinLnBrk="0" hangingPunct="1">
              <a:lnSpc>
                <a:spcPct val="120000"/>
              </a:lnSpc>
              <a:spcBef>
                <a:spcPct val="0"/>
              </a:spcBef>
              <a:spcAft>
                <a:spcPts val="600"/>
              </a:spcAft>
              <a:buFont typeface="Arial" panose="020B0604020202020204" pitchFamily="34" charset="0"/>
              <a:buNone/>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371600" indent="0" algn="ctr" defTabSz="914400" rtl="0" eaLnBrk="1" fontAlgn="auto" latinLnBrk="0" hangingPunct="1">
              <a:lnSpc>
                <a:spcPct val="120000"/>
              </a:lnSpc>
              <a:spcBef>
                <a:spcPct val="0"/>
              </a:spcBef>
              <a:spcAft>
                <a:spcPts val="300"/>
              </a:spcAft>
              <a:buFont typeface="Wingdings" panose="05000000000000000000"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1828800" indent="0" algn="ctr" defTabSz="914400" rtl="0" eaLnBrk="1" fontAlgn="auto" latinLnBrk="0" hangingPunct="1">
              <a:lnSpc>
                <a:spcPct val="120000"/>
              </a:lnSpc>
              <a:spcBef>
                <a:spcPct val="0"/>
              </a:spcBef>
              <a:spcAft>
                <a:spcPts val="300"/>
              </a:spcAft>
              <a:buFont typeface="Arial" panose="020B0604020202020204" pitchFamily="34"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b="1">
                <a:ea typeface="黑体" panose="02010609060101010101" charset="-122"/>
              </a:rPr>
              <a:t>排演的热情：男女老幼，乐此不疲</a:t>
            </a:r>
            <a:endParaRPr lang="zh-CN" altLang="en-US" b="1">
              <a:ea typeface="黑体" panose="02010609060101010101" charset="-122"/>
            </a:endParaRPr>
          </a:p>
        </p:txBody>
      </p:sp>
      <p:sp>
        <p:nvSpPr>
          <p:cNvPr id="11" name="副标题 2"/>
          <p:cNvSpPr>
            <a:spLocks noGrp="1"/>
          </p:cNvSpPr>
          <p:nvPr>
            <p:custDataLst>
              <p:tags r:id="rId10"/>
            </p:custDataLst>
          </p:nvPr>
        </p:nvSpPr>
        <p:spPr>
          <a:xfrm>
            <a:off x="4498340" y="2530687"/>
            <a:ext cx="4859867" cy="540173"/>
          </a:xfrm>
          <a:prstGeom prst="rect">
            <a:avLst/>
          </a:prstGeom>
          <a:solidFill>
            <a:srgbClr val="D6A16D"/>
          </a:solidFill>
        </p:spPr>
        <p:txBody>
          <a:bodyPr vert="horz" lIns="90000" tIns="46800" rIns="90000" bIns="46800" rtlCol="0">
            <a:normAutofit fontScale="90000"/>
          </a:bodyPr>
          <a:lstStyle>
            <a:lvl1pPr marL="0" indent="0" algn="ctr" defTabSz="914400" rtl="0" eaLnBrk="1" fontAlgn="auto" latinLnBrk="0" hangingPunct="1">
              <a:lnSpc>
                <a:spcPct val="110000"/>
              </a:lnSpc>
              <a:spcBef>
                <a:spcPct val="0"/>
              </a:spcBef>
              <a:spcAft>
                <a:spcPts val="1000"/>
              </a:spcAft>
              <a:buFont typeface="Arial" panose="020B0604020202020204" pitchFamily="34" charset="0"/>
              <a:buNone/>
              <a:defRPr sz="2400" u="none" strike="noStrike" kern="1200" cap="none" spc="20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457200" indent="0" algn="ctr" defTabSz="914400" rtl="0" eaLnBrk="1" fontAlgn="auto" latinLnBrk="0" hangingPunct="1">
              <a:lnSpc>
                <a:spcPct val="120000"/>
              </a:lnSpc>
              <a:spcBef>
                <a:spcPct val="0"/>
              </a:spcBef>
              <a:spcAft>
                <a:spcPts val="600"/>
              </a:spcAft>
              <a:buFont typeface="Arial" panose="020B0604020202020204" pitchFamily="34" charset="0"/>
              <a:buNone/>
              <a:tabLst>
                <a:tab pos="1609725" algn="l"/>
              </a:tabLst>
              <a:defRPr sz="20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914400" indent="0" algn="ctr" defTabSz="914400" rtl="0" eaLnBrk="1" fontAlgn="auto" latinLnBrk="0" hangingPunct="1">
              <a:lnSpc>
                <a:spcPct val="120000"/>
              </a:lnSpc>
              <a:spcBef>
                <a:spcPct val="0"/>
              </a:spcBef>
              <a:spcAft>
                <a:spcPts val="600"/>
              </a:spcAft>
              <a:buFont typeface="Arial" panose="020B0604020202020204" pitchFamily="34" charset="0"/>
              <a:buNone/>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371600" indent="0" algn="ctr" defTabSz="914400" rtl="0" eaLnBrk="1" fontAlgn="auto" latinLnBrk="0" hangingPunct="1">
              <a:lnSpc>
                <a:spcPct val="120000"/>
              </a:lnSpc>
              <a:spcBef>
                <a:spcPct val="0"/>
              </a:spcBef>
              <a:spcAft>
                <a:spcPts val="300"/>
              </a:spcAft>
              <a:buFont typeface="Wingdings" panose="05000000000000000000"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1828800" indent="0" algn="ctr" defTabSz="914400" rtl="0" eaLnBrk="1" fontAlgn="auto" latinLnBrk="0" hangingPunct="1">
              <a:lnSpc>
                <a:spcPct val="120000"/>
              </a:lnSpc>
              <a:spcBef>
                <a:spcPct val="0"/>
              </a:spcBef>
              <a:spcAft>
                <a:spcPts val="300"/>
              </a:spcAft>
              <a:buFont typeface="Arial" panose="020B0604020202020204" pitchFamily="34"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b="1">
                <a:ea typeface="黑体" panose="02010609060101010101" charset="-122"/>
              </a:rPr>
              <a:t>演出的前奏：观众期待，热闹非凡</a:t>
            </a:r>
            <a:endParaRPr lang="zh-CN" altLang="en-US" b="1">
              <a:ea typeface="黑体" panose="02010609060101010101" charset="-122"/>
            </a:endParaRPr>
          </a:p>
        </p:txBody>
      </p:sp>
      <p:sp>
        <p:nvSpPr>
          <p:cNvPr id="12" name="副标题 2"/>
          <p:cNvSpPr>
            <a:spLocks noGrp="1"/>
          </p:cNvSpPr>
          <p:nvPr>
            <p:custDataLst>
              <p:tags r:id="rId11"/>
            </p:custDataLst>
          </p:nvPr>
        </p:nvSpPr>
        <p:spPr>
          <a:xfrm>
            <a:off x="4498340" y="3782060"/>
            <a:ext cx="4860713" cy="540173"/>
          </a:xfrm>
          <a:prstGeom prst="rect">
            <a:avLst/>
          </a:prstGeom>
          <a:solidFill>
            <a:srgbClr val="D6A16D"/>
          </a:solidFill>
        </p:spPr>
        <p:txBody>
          <a:bodyPr vert="horz" lIns="90000" tIns="46800" rIns="90000" bIns="46800" rtlCol="0">
            <a:normAutofit fontScale="90000"/>
          </a:bodyPr>
          <a:lstStyle>
            <a:lvl1pPr marL="0" indent="0" algn="ctr" defTabSz="914400" rtl="0" eaLnBrk="1" fontAlgn="auto" latinLnBrk="0" hangingPunct="1">
              <a:lnSpc>
                <a:spcPct val="110000"/>
              </a:lnSpc>
              <a:spcBef>
                <a:spcPct val="0"/>
              </a:spcBef>
              <a:spcAft>
                <a:spcPts val="1000"/>
              </a:spcAft>
              <a:buFont typeface="Arial" panose="020B0604020202020204" pitchFamily="34" charset="0"/>
              <a:buNone/>
              <a:defRPr sz="2400" u="none" strike="noStrike" kern="1200" cap="none" spc="20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457200" indent="0" algn="ctr" defTabSz="914400" rtl="0" eaLnBrk="1" fontAlgn="auto" latinLnBrk="0" hangingPunct="1">
              <a:lnSpc>
                <a:spcPct val="120000"/>
              </a:lnSpc>
              <a:spcBef>
                <a:spcPct val="0"/>
              </a:spcBef>
              <a:spcAft>
                <a:spcPts val="600"/>
              </a:spcAft>
              <a:buFont typeface="Arial" panose="020B0604020202020204" pitchFamily="34" charset="0"/>
              <a:buNone/>
              <a:tabLst>
                <a:tab pos="1609725" algn="l"/>
              </a:tabLst>
              <a:defRPr sz="20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914400" indent="0" algn="ctr" defTabSz="914400" rtl="0" eaLnBrk="1" fontAlgn="auto" latinLnBrk="0" hangingPunct="1">
              <a:lnSpc>
                <a:spcPct val="120000"/>
              </a:lnSpc>
              <a:spcBef>
                <a:spcPct val="0"/>
              </a:spcBef>
              <a:spcAft>
                <a:spcPts val="600"/>
              </a:spcAft>
              <a:buFont typeface="Arial" panose="020B0604020202020204" pitchFamily="34" charset="0"/>
              <a:buNone/>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371600" indent="0" algn="ctr" defTabSz="914400" rtl="0" eaLnBrk="1" fontAlgn="auto" latinLnBrk="0" hangingPunct="1">
              <a:lnSpc>
                <a:spcPct val="120000"/>
              </a:lnSpc>
              <a:spcBef>
                <a:spcPct val="0"/>
              </a:spcBef>
              <a:spcAft>
                <a:spcPts val="300"/>
              </a:spcAft>
              <a:buFont typeface="Wingdings" panose="05000000000000000000"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1828800" indent="0" algn="ctr" defTabSz="914400" rtl="0" eaLnBrk="1" fontAlgn="auto" latinLnBrk="0" hangingPunct="1">
              <a:lnSpc>
                <a:spcPct val="120000"/>
              </a:lnSpc>
              <a:spcBef>
                <a:spcPct val="0"/>
              </a:spcBef>
              <a:spcAft>
                <a:spcPts val="300"/>
              </a:spcAft>
              <a:buFont typeface="Arial" panose="020B0604020202020204" pitchFamily="34"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b="1">
                <a:ea typeface="黑体" panose="02010609060101010101" charset="-122"/>
              </a:rPr>
              <a:t>观众的痴迷：兴致如一，各得其乐</a:t>
            </a:r>
            <a:endParaRPr lang="zh-CN" altLang="en-US" b="1">
              <a:ea typeface="黑体" panose="02010609060101010101" charset="-122"/>
            </a:endParaRPr>
          </a:p>
        </p:txBody>
      </p:sp>
      <p:sp>
        <p:nvSpPr>
          <p:cNvPr id="13" name="副标题 2"/>
          <p:cNvSpPr>
            <a:spLocks noGrp="1"/>
          </p:cNvSpPr>
          <p:nvPr>
            <p:custDataLst>
              <p:tags r:id="rId12"/>
            </p:custDataLst>
          </p:nvPr>
        </p:nvSpPr>
        <p:spPr>
          <a:xfrm>
            <a:off x="4498340" y="3158913"/>
            <a:ext cx="4859867" cy="540173"/>
          </a:xfrm>
          <a:prstGeom prst="rect">
            <a:avLst/>
          </a:prstGeom>
          <a:solidFill>
            <a:srgbClr val="D6A16D"/>
          </a:solidFill>
        </p:spPr>
        <p:txBody>
          <a:bodyPr vert="horz" lIns="90000" tIns="46800" rIns="90000" bIns="46800" rtlCol="0">
            <a:normAutofit fontScale="90000"/>
          </a:bodyPr>
          <a:lstStyle>
            <a:lvl1pPr marL="0" indent="0" algn="ctr" defTabSz="914400" rtl="0" eaLnBrk="1" fontAlgn="auto" latinLnBrk="0" hangingPunct="1">
              <a:lnSpc>
                <a:spcPct val="110000"/>
              </a:lnSpc>
              <a:spcBef>
                <a:spcPct val="0"/>
              </a:spcBef>
              <a:spcAft>
                <a:spcPts val="1000"/>
              </a:spcAft>
              <a:buFont typeface="Arial" panose="020B0604020202020204" pitchFamily="34" charset="0"/>
              <a:buNone/>
              <a:defRPr sz="2400" u="none" strike="noStrike" kern="1200" cap="none" spc="20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457200" indent="0" algn="ctr" defTabSz="914400" rtl="0" eaLnBrk="1" fontAlgn="auto" latinLnBrk="0" hangingPunct="1">
              <a:lnSpc>
                <a:spcPct val="120000"/>
              </a:lnSpc>
              <a:spcBef>
                <a:spcPct val="0"/>
              </a:spcBef>
              <a:spcAft>
                <a:spcPts val="600"/>
              </a:spcAft>
              <a:buFont typeface="Arial" panose="020B0604020202020204" pitchFamily="34" charset="0"/>
              <a:buNone/>
              <a:tabLst>
                <a:tab pos="1609725" algn="l"/>
              </a:tabLst>
              <a:defRPr sz="20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914400" indent="0" algn="ctr" defTabSz="914400" rtl="0" eaLnBrk="1" fontAlgn="auto" latinLnBrk="0" hangingPunct="1">
              <a:lnSpc>
                <a:spcPct val="120000"/>
              </a:lnSpc>
              <a:spcBef>
                <a:spcPct val="0"/>
              </a:spcBef>
              <a:spcAft>
                <a:spcPts val="600"/>
              </a:spcAft>
              <a:buFont typeface="Arial" panose="020B0604020202020204" pitchFamily="34" charset="0"/>
              <a:buNone/>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371600" indent="0" algn="ctr" defTabSz="914400" rtl="0" eaLnBrk="1" fontAlgn="auto" latinLnBrk="0" hangingPunct="1">
              <a:lnSpc>
                <a:spcPct val="120000"/>
              </a:lnSpc>
              <a:spcBef>
                <a:spcPct val="0"/>
              </a:spcBef>
              <a:spcAft>
                <a:spcPts val="300"/>
              </a:spcAft>
              <a:buFont typeface="Wingdings" panose="05000000000000000000"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1828800" indent="0" algn="ctr" defTabSz="914400" rtl="0" eaLnBrk="1" fontAlgn="auto" latinLnBrk="0" hangingPunct="1">
              <a:lnSpc>
                <a:spcPct val="120000"/>
              </a:lnSpc>
              <a:spcBef>
                <a:spcPct val="0"/>
              </a:spcBef>
              <a:spcAft>
                <a:spcPts val="300"/>
              </a:spcAft>
              <a:buFont typeface="Arial" panose="020B0604020202020204" pitchFamily="34"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b="1">
                <a:ea typeface="黑体" panose="02010609060101010101" charset="-122"/>
              </a:rPr>
              <a:t>演出的精彩：技艺精妙，观众动情</a:t>
            </a:r>
            <a:endParaRPr lang="zh-CN" altLang="en-US" b="1">
              <a:ea typeface="黑体" panose="02010609060101010101" charset="-122"/>
            </a:endParaRPr>
          </a:p>
        </p:txBody>
      </p:sp>
      <p:sp>
        <p:nvSpPr>
          <p:cNvPr id="14" name="副标题 2"/>
          <p:cNvSpPr>
            <a:spLocks noGrp="1"/>
          </p:cNvSpPr>
          <p:nvPr>
            <p:custDataLst>
              <p:tags r:id="rId13"/>
            </p:custDataLst>
          </p:nvPr>
        </p:nvSpPr>
        <p:spPr>
          <a:xfrm>
            <a:off x="4498340" y="4428067"/>
            <a:ext cx="4860713" cy="540173"/>
          </a:xfrm>
          <a:prstGeom prst="rect">
            <a:avLst/>
          </a:prstGeom>
          <a:solidFill>
            <a:srgbClr val="D6A16D"/>
          </a:solidFill>
        </p:spPr>
        <p:txBody>
          <a:bodyPr vert="horz" lIns="90000" tIns="46800" rIns="90000" bIns="46800" rtlCol="0">
            <a:normAutofit/>
          </a:bodyPr>
          <a:lstStyle>
            <a:lvl1pPr marL="0" indent="0" algn="ctr" defTabSz="914400" rtl="0" eaLnBrk="1" fontAlgn="auto" latinLnBrk="0" hangingPunct="1">
              <a:lnSpc>
                <a:spcPct val="110000"/>
              </a:lnSpc>
              <a:spcBef>
                <a:spcPct val="0"/>
              </a:spcBef>
              <a:spcAft>
                <a:spcPts val="1000"/>
              </a:spcAft>
              <a:buFont typeface="Arial" panose="020B0604020202020204" pitchFamily="34" charset="0"/>
              <a:buNone/>
              <a:defRPr sz="2400" u="none" strike="noStrike" kern="1200" cap="none" spc="20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457200" indent="0" algn="ctr" defTabSz="914400" rtl="0" eaLnBrk="1" fontAlgn="auto" latinLnBrk="0" hangingPunct="1">
              <a:lnSpc>
                <a:spcPct val="120000"/>
              </a:lnSpc>
              <a:spcBef>
                <a:spcPct val="0"/>
              </a:spcBef>
              <a:spcAft>
                <a:spcPts val="600"/>
              </a:spcAft>
              <a:buFont typeface="Arial" panose="020B0604020202020204" pitchFamily="34" charset="0"/>
              <a:buNone/>
              <a:tabLst>
                <a:tab pos="1609725" algn="l"/>
              </a:tabLst>
              <a:defRPr sz="20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914400" indent="0" algn="ctr" defTabSz="914400" rtl="0" eaLnBrk="1" fontAlgn="auto" latinLnBrk="0" hangingPunct="1">
              <a:lnSpc>
                <a:spcPct val="120000"/>
              </a:lnSpc>
              <a:spcBef>
                <a:spcPct val="0"/>
              </a:spcBef>
              <a:spcAft>
                <a:spcPts val="600"/>
              </a:spcAft>
              <a:buFont typeface="Arial" panose="020B0604020202020204" pitchFamily="34" charset="0"/>
              <a:buNone/>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371600" indent="0" algn="ctr" defTabSz="914400" rtl="0" eaLnBrk="1" fontAlgn="auto" latinLnBrk="0" hangingPunct="1">
              <a:lnSpc>
                <a:spcPct val="120000"/>
              </a:lnSpc>
              <a:spcBef>
                <a:spcPct val="0"/>
              </a:spcBef>
              <a:spcAft>
                <a:spcPts val="300"/>
              </a:spcAft>
              <a:buFont typeface="Wingdings" panose="05000000000000000000"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1828800" indent="0" algn="ctr" defTabSz="914400" rtl="0" eaLnBrk="1" fontAlgn="auto" latinLnBrk="0" hangingPunct="1">
              <a:lnSpc>
                <a:spcPct val="120000"/>
              </a:lnSpc>
              <a:spcBef>
                <a:spcPct val="0"/>
              </a:spcBef>
              <a:spcAft>
                <a:spcPts val="300"/>
              </a:spcAft>
              <a:buFont typeface="Arial" panose="020B0604020202020204" pitchFamily="34"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b="1">
                <a:ea typeface="黑体" panose="02010609060101010101" charset="-122"/>
              </a:rPr>
              <a:t>演出的悲喜：几家欢乐几家愁</a:t>
            </a:r>
            <a:endParaRPr lang="zh-CN" altLang="en-US" b="1">
              <a:ea typeface="黑体" panose="02010609060101010101" charset="-122"/>
            </a:endParaRPr>
          </a:p>
        </p:txBody>
      </p:sp>
      <p:sp>
        <p:nvSpPr>
          <p:cNvPr id="15" name="副标题 2"/>
          <p:cNvSpPr>
            <a:spLocks noGrp="1"/>
          </p:cNvSpPr>
          <p:nvPr>
            <p:custDataLst>
              <p:tags r:id="rId14"/>
            </p:custDataLst>
          </p:nvPr>
        </p:nvSpPr>
        <p:spPr>
          <a:xfrm>
            <a:off x="4498340" y="5082540"/>
            <a:ext cx="4860713" cy="540173"/>
          </a:xfrm>
          <a:prstGeom prst="rect">
            <a:avLst/>
          </a:prstGeom>
          <a:solidFill>
            <a:srgbClr val="D6A16D"/>
          </a:solidFill>
        </p:spPr>
        <p:txBody>
          <a:bodyPr vert="horz" lIns="90000" tIns="46800" rIns="90000" bIns="46800" rtlCol="0">
            <a:normAutofit/>
          </a:bodyPr>
          <a:lstStyle>
            <a:lvl1pPr marL="0" indent="0" algn="ctr" defTabSz="914400" rtl="0" eaLnBrk="1" fontAlgn="auto" latinLnBrk="0" hangingPunct="1">
              <a:lnSpc>
                <a:spcPct val="110000"/>
              </a:lnSpc>
              <a:spcBef>
                <a:spcPct val="0"/>
              </a:spcBef>
              <a:spcAft>
                <a:spcPts val="1000"/>
              </a:spcAft>
              <a:buFont typeface="Arial" panose="020B0604020202020204" pitchFamily="34" charset="0"/>
              <a:buNone/>
              <a:defRPr sz="2400" u="none" strike="noStrike" kern="1200" cap="none" spc="20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457200" indent="0" algn="ctr" defTabSz="914400" rtl="0" eaLnBrk="1" fontAlgn="auto" latinLnBrk="0" hangingPunct="1">
              <a:lnSpc>
                <a:spcPct val="120000"/>
              </a:lnSpc>
              <a:spcBef>
                <a:spcPct val="0"/>
              </a:spcBef>
              <a:spcAft>
                <a:spcPts val="600"/>
              </a:spcAft>
              <a:buFont typeface="Arial" panose="020B0604020202020204" pitchFamily="34" charset="0"/>
              <a:buNone/>
              <a:tabLst>
                <a:tab pos="1609725" algn="l"/>
              </a:tabLst>
              <a:defRPr sz="20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914400" indent="0" algn="ctr" defTabSz="914400" rtl="0" eaLnBrk="1" fontAlgn="auto" latinLnBrk="0" hangingPunct="1">
              <a:lnSpc>
                <a:spcPct val="120000"/>
              </a:lnSpc>
              <a:spcBef>
                <a:spcPct val="0"/>
              </a:spcBef>
              <a:spcAft>
                <a:spcPts val="600"/>
              </a:spcAft>
              <a:buFont typeface="Arial" panose="020B0604020202020204" pitchFamily="34" charset="0"/>
              <a:buNone/>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371600" indent="0" algn="ctr" defTabSz="914400" rtl="0" eaLnBrk="1" fontAlgn="auto" latinLnBrk="0" hangingPunct="1">
              <a:lnSpc>
                <a:spcPct val="120000"/>
              </a:lnSpc>
              <a:spcBef>
                <a:spcPct val="0"/>
              </a:spcBef>
              <a:spcAft>
                <a:spcPts val="300"/>
              </a:spcAft>
              <a:buFont typeface="Wingdings" panose="05000000000000000000"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1828800" indent="0" algn="ctr" defTabSz="914400" rtl="0" eaLnBrk="1" fontAlgn="auto" latinLnBrk="0" hangingPunct="1">
              <a:lnSpc>
                <a:spcPct val="120000"/>
              </a:lnSpc>
              <a:spcBef>
                <a:spcPct val="0"/>
              </a:spcBef>
              <a:spcAft>
                <a:spcPts val="300"/>
              </a:spcAft>
              <a:buFont typeface="Arial" panose="020B0604020202020204" pitchFamily="34"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b="1">
                <a:ea typeface="黑体" panose="02010609060101010101" charset="-122"/>
              </a:rPr>
              <a:t>秦腔的神圣崇高地位</a:t>
            </a:r>
            <a:endParaRPr lang="zh-CN" altLang="en-US" b="1">
              <a:ea typeface="黑体" panose="02010609060101010101" charset="-122"/>
            </a:endParaRPr>
          </a:p>
        </p:txBody>
      </p:sp>
      <p:sp>
        <p:nvSpPr>
          <p:cNvPr id="16" name="副标题 2"/>
          <p:cNvSpPr>
            <a:spLocks noGrp="1"/>
          </p:cNvSpPr>
          <p:nvPr>
            <p:custDataLst>
              <p:tags r:id="rId15"/>
            </p:custDataLst>
          </p:nvPr>
        </p:nvSpPr>
        <p:spPr>
          <a:xfrm>
            <a:off x="4498340" y="5700607"/>
            <a:ext cx="4860713" cy="540173"/>
          </a:xfrm>
          <a:prstGeom prst="rect">
            <a:avLst/>
          </a:prstGeom>
          <a:solidFill>
            <a:srgbClr val="F0E1C0"/>
          </a:solidFill>
        </p:spPr>
        <p:txBody>
          <a:bodyPr vert="horz" lIns="90000" tIns="46800" rIns="90000" bIns="46800" rtlCol="0">
            <a:normAutofit/>
          </a:bodyPr>
          <a:lstStyle>
            <a:lvl1pPr marL="0" indent="0" algn="ctr" defTabSz="914400" rtl="0" eaLnBrk="1" fontAlgn="auto" latinLnBrk="0" hangingPunct="1">
              <a:lnSpc>
                <a:spcPct val="110000"/>
              </a:lnSpc>
              <a:spcBef>
                <a:spcPct val="0"/>
              </a:spcBef>
              <a:spcAft>
                <a:spcPts val="1000"/>
              </a:spcAft>
              <a:buFont typeface="Arial" panose="020B0604020202020204" pitchFamily="34" charset="0"/>
              <a:buNone/>
              <a:defRPr sz="2400" u="none" strike="noStrike" kern="1200" cap="none" spc="20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457200" indent="0" algn="ctr" defTabSz="914400" rtl="0" eaLnBrk="1" fontAlgn="auto" latinLnBrk="0" hangingPunct="1">
              <a:lnSpc>
                <a:spcPct val="120000"/>
              </a:lnSpc>
              <a:spcBef>
                <a:spcPct val="0"/>
              </a:spcBef>
              <a:spcAft>
                <a:spcPts val="600"/>
              </a:spcAft>
              <a:buFont typeface="Arial" panose="020B0604020202020204" pitchFamily="34" charset="0"/>
              <a:buNone/>
              <a:tabLst>
                <a:tab pos="1609725" algn="l"/>
              </a:tabLst>
              <a:defRPr sz="20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914400" indent="0" algn="ctr" defTabSz="914400" rtl="0" eaLnBrk="1" fontAlgn="auto" latinLnBrk="0" hangingPunct="1">
              <a:lnSpc>
                <a:spcPct val="120000"/>
              </a:lnSpc>
              <a:spcBef>
                <a:spcPct val="0"/>
              </a:spcBef>
              <a:spcAft>
                <a:spcPts val="600"/>
              </a:spcAft>
              <a:buFont typeface="Arial" panose="020B0604020202020204" pitchFamily="34" charset="0"/>
              <a:buNone/>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371600" indent="0" algn="ctr" defTabSz="914400" rtl="0" eaLnBrk="1" fontAlgn="auto" latinLnBrk="0" hangingPunct="1">
              <a:lnSpc>
                <a:spcPct val="120000"/>
              </a:lnSpc>
              <a:spcBef>
                <a:spcPct val="0"/>
              </a:spcBef>
              <a:spcAft>
                <a:spcPts val="300"/>
              </a:spcAft>
              <a:buFont typeface="Wingdings" panose="05000000000000000000"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1828800" indent="0" algn="ctr" defTabSz="914400" rtl="0" eaLnBrk="1" fontAlgn="auto" latinLnBrk="0" hangingPunct="1">
              <a:lnSpc>
                <a:spcPct val="120000"/>
              </a:lnSpc>
              <a:spcBef>
                <a:spcPct val="0"/>
              </a:spcBef>
              <a:spcAft>
                <a:spcPts val="300"/>
              </a:spcAft>
              <a:buFont typeface="Arial" panose="020B0604020202020204" pitchFamily="34"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b="1">
                <a:ea typeface="黑体" panose="02010609060101010101" charset="-122"/>
              </a:rPr>
              <a:t>秦腔是真善美的艺术</a:t>
            </a:r>
            <a:endParaRPr lang="zh-CN" altLang="en-US" b="1">
              <a:ea typeface="黑体" panose="02010609060101010101" charset="-122"/>
            </a:endParaRPr>
          </a:p>
        </p:txBody>
      </p:sp>
      <p:sp>
        <p:nvSpPr>
          <p:cNvPr id="17" name="副标题 2"/>
          <p:cNvSpPr>
            <a:spLocks noGrp="1"/>
          </p:cNvSpPr>
          <p:nvPr>
            <p:custDataLst>
              <p:tags r:id="rId16"/>
            </p:custDataLst>
          </p:nvPr>
        </p:nvSpPr>
        <p:spPr>
          <a:xfrm>
            <a:off x="4498340" y="6317827"/>
            <a:ext cx="4860713" cy="540173"/>
          </a:xfrm>
          <a:prstGeom prst="rect">
            <a:avLst/>
          </a:prstGeom>
          <a:solidFill>
            <a:srgbClr val="F0E1C0"/>
          </a:solidFill>
        </p:spPr>
        <p:txBody>
          <a:bodyPr vert="horz" lIns="90000" tIns="46800" rIns="90000" bIns="46800" rtlCol="0">
            <a:normAutofit/>
          </a:bodyPr>
          <a:lstStyle>
            <a:lvl1pPr marL="0" indent="0" algn="ctr" defTabSz="914400" rtl="0" eaLnBrk="1" fontAlgn="auto" latinLnBrk="0" hangingPunct="1">
              <a:lnSpc>
                <a:spcPct val="110000"/>
              </a:lnSpc>
              <a:spcBef>
                <a:spcPct val="0"/>
              </a:spcBef>
              <a:spcAft>
                <a:spcPts val="1000"/>
              </a:spcAft>
              <a:buFont typeface="Arial" panose="020B0604020202020204" pitchFamily="34" charset="0"/>
              <a:buNone/>
              <a:defRPr sz="2400" u="none" strike="noStrike" kern="1200" cap="none" spc="20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457200" indent="0" algn="ctr" defTabSz="914400" rtl="0" eaLnBrk="1" fontAlgn="auto" latinLnBrk="0" hangingPunct="1">
              <a:lnSpc>
                <a:spcPct val="120000"/>
              </a:lnSpc>
              <a:spcBef>
                <a:spcPct val="0"/>
              </a:spcBef>
              <a:spcAft>
                <a:spcPts val="600"/>
              </a:spcAft>
              <a:buFont typeface="Arial" panose="020B0604020202020204" pitchFamily="34" charset="0"/>
              <a:buNone/>
              <a:tabLst>
                <a:tab pos="1609725" algn="l"/>
              </a:tabLst>
              <a:defRPr sz="20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914400" indent="0" algn="ctr" defTabSz="914400" rtl="0" eaLnBrk="1" fontAlgn="auto" latinLnBrk="0" hangingPunct="1">
              <a:lnSpc>
                <a:spcPct val="120000"/>
              </a:lnSpc>
              <a:spcBef>
                <a:spcPct val="0"/>
              </a:spcBef>
              <a:spcAft>
                <a:spcPts val="600"/>
              </a:spcAft>
              <a:buFont typeface="Arial" panose="020B0604020202020204" pitchFamily="34" charset="0"/>
              <a:buNone/>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371600" indent="0" algn="ctr" defTabSz="914400" rtl="0" eaLnBrk="1" fontAlgn="auto" latinLnBrk="0" hangingPunct="1">
              <a:lnSpc>
                <a:spcPct val="120000"/>
              </a:lnSpc>
              <a:spcBef>
                <a:spcPct val="0"/>
              </a:spcBef>
              <a:spcAft>
                <a:spcPts val="300"/>
              </a:spcAft>
              <a:buFont typeface="Wingdings" panose="05000000000000000000"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1828800" indent="0" algn="ctr" defTabSz="914400" rtl="0" eaLnBrk="1" fontAlgn="auto" latinLnBrk="0" hangingPunct="1">
              <a:lnSpc>
                <a:spcPct val="120000"/>
              </a:lnSpc>
              <a:spcBef>
                <a:spcPct val="0"/>
              </a:spcBef>
              <a:spcAft>
                <a:spcPts val="300"/>
              </a:spcAft>
              <a:buFont typeface="Arial" panose="020B0604020202020204" pitchFamily="34" charset="0"/>
              <a:buNone/>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b="1">
                <a:ea typeface="黑体" panose="02010609060101010101" charset="-122"/>
              </a:rPr>
              <a:t>秦川、秦腔、秦人融为一体</a:t>
            </a:r>
            <a:endParaRPr lang="zh-CN" altLang="en-US" b="1">
              <a:ea typeface="黑体" panose="02010609060101010101" charset="-122"/>
            </a:endParaRPr>
          </a:p>
        </p:txBody>
      </p:sp>
      <p:sp>
        <p:nvSpPr>
          <p:cNvPr id="18" name="副标题 2"/>
          <p:cNvSpPr>
            <a:spLocks noGrp="1"/>
          </p:cNvSpPr>
          <p:nvPr>
            <p:custDataLst>
              <p:tags r:id="rId17"/>
            </p:custDataLst>
          </p:nvPr>
        </p:nvSpPr>
        <p:spPr>
          <a:xfrm>
            <a:off x="9358207" y="238760"/>
            <a:ext cx="2458720" cy="1288627"/>
          </a:xfrm>
          <a:solidFill>
            <a:schemeClr val="accent2"/>
          </a:solidFill>
        </p:spPr>
        <p:txBody>
          <a:bodyPr lIns="120000" tIns="62400" rIns="120000" bIns="62400">
            <a:noAutofit/>
          </a:bodyPr>
          <a:lstStyle>
            <a:lvl1pPr marL="0" indent="0" algn="ctr" defTabSz="650240" rtl="0" eaLnBrk="1" latinLnBrk="0" hangingPunct="1">
              <a:lnSpc>
                <a:spcPct val="110000"/>
              </a:lnSpc>
              <a:spcBef>
                <a:spcPts val="710"/>
              </a:spcBef>
              <a:buFont typeface="Arial" panose="020B0604020202020204" pitchFamily="34" charset="0"/>
              <a:buNone/>
              <a:defRPr sz="1800" kern="1200" spc="200">
                <a:solidFill>
                  <a:schemeClr val="tx1"/>
                </a:solidFill>
                <a:uFillTx/>
                <a:latin typeface="+mn-lt"/>
                <a:ea typeface="+mn-ea"/>
                <a:cs typeface="+mn-cs"/>
              </a:defRPr>
            </a:lvl1pPr>
            <a:lvl2pPr marL="342900" indent="0" algn="ctr" defTabSz="650240" rtl="0" eaLnBrk="1" latinLnBrk="0" hangingPunct="1">
              <a:lnSpc>
                <a:spcPct val="90000"/>
              </a:lnSpc>
              <a:spcBef>
                <a:spcPts val="355"/>
              </a:spcBef>
              <a:buFont typeface="Arial" panose="020B0604020202020204" pitchFamily="34" charset="0"/>
              <a:buNone/>
              <a:defRPr sz="1500" kern="1200">
                <a:solidFill>
                  <a:schemeClr val="tx1"/>
                </a:solidFill>
                <a:latin typeface="+mn-lt"/>
                <a:ea typeface="+mn-ea"/>
                <a:cs typeface="+mn-cs"/>
              </a:defRPr>
            </a:lvl2pPr>
            <a:lvl3pPr marL="685800" indent="0" algn="ctr" defTabSz="650240" rtl="0" eaLnBrk="1" latinLnBrk="0" hangingPunct="1">
              <a:lnSpc>
                <a:spcPct val="90000"/>
              </a:lnSpc>
              <a:spcBef>
                <a:spcPts val="355"/>
              </a:spcBef>
              <a:buFont typeface="Arial" panose="020B0604020202020204" pitchFamily="34" charset="0"/>
              <a:buNone/>
              <a:defRPr sz="1350" kern="1200">
                <a:solidFill>
                  <a:schemeClr val="tx1"/>
                </a:solidFill>
                <a:latin typeface="+mn-lt"/>
                <a:ea typeface="+mn-ea"/>
                <a:cs typeface="+mn-cs"/>
              </a:defRPr>
            </a:lvl3pPr>
            <a:lvl4pPr marL="10287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4pPr>
            <a:lvl5pPr marL="13716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5pPr>
            <a:lvl6pPr marL="17145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6pPr>
            <a:lvl7pPr marL="20574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7pPr>
            <a:lvl8pPr marL="24003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8pPr>
            <a:lvl9pPr marL="27432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9pPr>
          </a:lstStyle>
          <a:p>
            <a:r>
              <a:rPr lang="zh-CN" altLang="en-US" sz="3200" b="1">
                <a:ea typeface="黑体" panose="02010609060101010101" charset="-122"/>
              </a:rPr>
              <a:t>高亢宏大</a:t>
            </a:r>
            <a:endParaRPr lang="zh-CN" altLang="en-US" sz="3200" b="1">
              <a:ea typeface="黑体" panose="02010609060101010101" charset="-122"/>
            </a:endParaRPr>
          </a:p>
          <a:p>
            <a:r>
              <a:rPr lang="zh-CN" altLang="en-US" sz="3200" b="1">
                <a:ea typeface="黑体" panose="02010609060101010101" charset="-122"/>
              </a:rPr>
              <a:t>震颤人心</a:t>
            </a:r>
            <a:endParaRPr lang="zh-CN" altLang="en-US" sz="3200" b="1">
              <a:ea typeface="黑体" panose="02010609060101010101" charset="-122"/>
            </a:endParaRPr>
          </a:p>
        </p:txBody>
      </p:sp>
      <p:sp>
        <p:nvSpPr>
          <p:cNvPr id="19" name="副标题 2"/>
          <p:cNvSpPr>
            <a:spLocks noGrp="1"/>
          </p:cNvSpPr>
          <p:nvPr>
            <p:custDataLst>
              <p:tags r:id="rId18"/>
            </p:custDataLst>
          </p:nvPr>
        </p:nvSpPr>
        <p:spPr>
          <a:xfrm>
            <a:off x="9464040" y="3312160"/>
            <a:ext cx="2458720" cy="856827"/>
          </a:xfrm>
          <a:solidFill>
            <a:schemeClr val="accent2"/>
          </a:solidFill>
        </p:spPr>
        <p:txBody>
          <a:bodyPr lIns="120000" tIns="62400" rIns="120000" bIns="62400">
            <a:noAutofit/>
          </a:bodyPr>
          <a:lstStyle>
            <a:lvl1pPr marL="0" indent="0" algn="ctr" defTabSz="650240" rtl="0" eaLnBrk="1" latinLnBrk="0" hangingPunct="1">
              <a:lnSpc>
                <a:spcPct val="110000"/>
              </a:lnSpc>
              <a:spcBef>
                <a:spcPts val="710"/>
              </a:spcBef>
              <a:buFont typeface="Arial" panose="020B0604020202020204" pitchFamily="34" charset="0"/>
              <a:buNone/>
              <a:defRPr sz="1800" kern="1200" spc="200">
                <a:solidFill>
                  <a:schemeClr val="tx1"/>
                </a:solidFill>
                <a:uFillTx/>
                <a:latin typeface="+mn-lt"/>
                <a:ea typeface="+mn-ea"/>
                <a:cs typeface="+mn-cs"/>
              </a:defRPr>
            </a:lvl1pPr>
            <a:lvl2pPr marL="342900" indent="0" algn="ctr" defTabSz="650240" rtl="0" eaLnBrk="1" latinLnBrk="0" hangingPunct="1">
              <a:lnSpc>
                <a:spcPct val="90000"/>
              </a:lnSpc>
              <a:spcBef>
                <a:spcPts val="355"/>
              </a:spcBef>
              <a:buFont typeface="Arial" panose="020B0604020202020204" pitchFamily="34" charset="0"/>
              <a:buNone/>
              <a:defRPr sz="1500" kern="1200">
                <a:solidFill>
                  <a:schemeClr val="tx1"/>
                </a:solidFill>
                <a:latin typeface="+mn-lt"/>
                <a:ea typeface="+mn-ea"/>
                <a:cs typeface="+mn-cs"/>
              </a:defRPr>
            </a:lvl2pPr>
            <a:lvl3pPr marL="685800" indent="0" algn="ctr" defTabSz="650240" rtl="0" eaLnBrk="1" latinLnBrk="0" hangingPunct="1">
              <a:lnSpc>
                <a:spcPct val="90000"/>
              </a:lnSpc>
              <a:spcBef>
                <a:spcPts val="355"/>
              </a:spcBef>
              <a:buFont typeface="Arial" panose="020B0604020202020204" pitchFamily="34" charset="0"/>
              <a:buNone/>
              <a:defRPr sz="1350" kern="1200">
                <a:solidFill>
                  <a:schemeClr val="tx1"/>
                </a:solidFill>
                <a:latin typeface="+mn-lt"/>
                <a:ea typeface="+mn-ea"/>
                <a:cs typeface="+mn-cs"/>
              </a:defRPr>
            </a:lvl3pPr>
            <a:lvl4pPr marL="10287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4pPr>
            <a:lvl5pPr marL="13716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5pPr>
            <a:lvl6pPr marL="17145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6pPr>
            <a:lvl7pPr marL="20574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7pPr>
            <a:lvl8pPr marL="24003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8pPr>
            <a:lvl9pPr marL="27432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9pPr>
          </a:lstStyle>
          <a:p>
            <a:r>
              <a:rPr lang="zh-CN" altLang="en-US" sz="3200" b="1">
                <a:ea typeface="黑体" panose="02010609060101010101" charset="-122"/>
              </a:rPr>
              <a:t>喜爱与痴迷</a:t>
            </a:r>
            <a:endParaRPr lang="zh-CN" altLang="en-US" sz="3200" b="1">
              <a:ea typeface="黑体" panose="02010609060101010101" charset="-122"/>
            </a:endParaRPr>
          </a:p>
        </p:txBody>
      </p:sp>
      <p:sp>
        <p:nvSpPr>
          <p:cNvPr id="20" name="副标题 2"/>
          <p:cNvSpPr>
            <a:spLocks noGrp="1"/>
          </p:cNvSpPr>
          <p:nvPr>
            <p:custDataLst>
              <p:tags r:id="rId19"/>
            </p:custDataLst>
          </p:nvPr>
        </p:nvSpPr>
        <p:spPr>
          <a:xfrm>
            <a:off x="9464040" y="5569373"/>
            <a:ext cx="2458720" cy="1288627"/>
          </a:xfrm>
          <a:solidFill>
            <a:schemeClr val="accent2"/>
          </a:solidFill>
        </p:spPr>
        <p:txBody>
          <a:bodyPr lIns="120000" tIns="62400" rIns="120000" bIns="62400">
            <a:noAutofit/>
          </a:bodyPr>
          <a:lstStyle>
            <a:lvl1pPr marL="0" indent="0" algn="ctr" defTabSz="650240" rtl="0" eaLnBrk="1" latinLnBrk="0" hangingPunct="1">
              <a:lnSpc>
                <a:spcPct val="110000"/>
              </a:lnSpc>
              <a:spcBef>
                <a:spcPts val="710"/>
              </a:spcBef>
              <a:buFont typeface="Arial" panose="020B0604020202020204" pitchFamily="34" charset="0"/>
              <a:buNone/>
              <a:defRPr sz="1800" kern="1200" spc="200">
                <a:solidFill>
                  <a:schemeClr val="tx1"/>
                </a:solidFill>
                <a:uFillTx/>
                <a:latin typeface="+mn-lt"/>
                <a:ea typeface="+mn-ea"/>
                <a:cs typeface="+mn-cs"/>
              </a:defRPr>
            </a:lvl1pPr>
            <a:lvl2pPr marL="342900" indent="0" algn="ctr" defTabSz="650240" rtl="0" eaLnBrk="1" latinLnBrk="0" hangingPunct="1">
              <a:lnSpc>
                <a:spcPct val="90000"/>
              </a:lnSpc>
              <a:spcBef>
                <a:spcPts val="355"/>
              </a:spcBef>
              <a:buFont typeface="Arial" panose="020B0604020202020204" pitchFamily="34" charset="0"/>
              <a:buNone/>
              <a:defRPr sz="1500" kern="1200">
                <a:solidFill>
                  <a:schemeClr val="tx1"/>
                </a:solidFill>
                <a:latin typeface="+mn-lt"/>
                <a:ea typeface="+mn-ea"/>
                <a:cs typeface="+mn-cs"/>
              </a:defRPr>
            </a:lvl2pPr>
            <a:lvl3pPr marL="685800" indent="0" algn="ctr" defTabSz="650240" rtl="0" eaLnBrk="1" latinLnBrk="0" hangingPunct="1">
              <a:lnSpc>
                <a:spcPct val="90000"/>
              </a:lnSpc>
              <a:spcBef>
                <a:spcPts val="355"/>
              </a:spcBef>
              <a:buFont typeface="Arial" panose="020B0604020202020204" pitchFamily="34" charset="0"/>
              <a:buNone/>
              <a:defRPr sz="1350" kern="1200">
                <a:solidFill>
                  <a:schemeClr val="tx1"/>
                </a:solidFill>
                <a:latin typeface="+mn-lt"/>
                <a:ea typeface="+mn-ea"/>
                <a:cs typeface="+mn-cs"/>
              </a:defRPr>
            </a:lvl3pPr>
            <a:lvl4pPr marL="10287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4pPr>
            <a:lvl5pPr marL="13716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5pPr>
            <a:lvl6pPr marL="17145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6pPr>
            <a:lvl7pPr marL="20574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7pPr>
            <a:lvl8pPr marL="24003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8pPr>
            <a:lvl9pPr marL="2743200" indent="0" algn="ctr" defTabSz="650240" rtl="0" eaLnBrk="1" latinLnBrk="0" hangingPunct="1">
              <a:lnSpc>
                <a:spcPct val="90000"/>
              </a:lnSpc>
              <a:spcBef>
                <a:spcPts val="355"/>
              </a:spcBef>
              <a:buFont typeface="Arial" panose="020B0604020202020204" pitchFamily="34" charset="0"/>
              <a:buNone/>
              <a:defRPr sz="1200" kern="1200">
                <a:solidFill>
                  <a:schemeClr val="tx1"/>
                </a:solidFill>
                <a:latin typeface="+mn-lt"/>
                <a:ea typeface="+mn-ea"/>
                <a:cs typeface="+mn-cs"/>
              </a:defRPr>
            </a:lvl9pPr>
          </a:lstStyle>
          <a:p>
            <a:r>
              <a:rPr lang="zh-CN" altLang="en-US" sz="3200" b="1">
                <a:ea typeface="黑体" panose="02010609060101010101" charset="-122"/>
              </a:rPr>
              <a:t>表现真善美</a:t>
            </a:r>
            <a:endParaRPr lang="zh-CN" altLang="en-US" sz="3200" b="1">
              <a:ea typeface="黑体" panose="02010609060101010101" charset="-122"/>
            </a:endParaRPr>
          </a:p>
          <a:p>
            <a:r>
              <a:rPr lang="zh-CN" altLang="en-US" sz="3200" b="1">
                <a:ea typeface="黑体" panose="02010609060101010101" charset="-122"/>
              </a:rPr>
              <a:t>承喜怒哀乐</a:t>
            </a:r>
            <a:endParaRPr lang="zh-CN" altLang="en-US" sz="3200" b="1">
              <a:ea typeface="黑体" panose="02010609060101010101" charset="-122"/>
            </a:endParaRPr>
          </a:p>
        </p:txBody>
      </p:sp>
    </p:spTree>
    <p:custDataLst>
      <p:tags r:id="rId20"/>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44" name="Picture 2"/>
          <p:cNvPicPr>
            <a:picLocks noChangeAspect="1" noChangeArrowheads="1"/>
          </p:cNvPicPr>
          <p:nvPr>
            <p:custDataLst>
              <p:tags r:id="rId1"/>
            </p:custDataLst>
          </p:nvPr>
        </p:nvPicPr>
        <p:blipFill>
          <a:blip r:embed="rId2"/>
          <a:stretch>
            <a:fillRect/>
          </a:stretch>
        </p:blipFill>
        <p:spPr bwMode="auto">
          <a:xfrm>
            <a:off x="144780" y="970915"/>
            <a:ext cx="3232573" cy="5088467"/>
          </a:xfrm>
          <a:prstGeom prst="rect">
            <a:avLst/>
          </a:prstGeom>
          <a:solidFill>
            <a:srgbClr val="0071C1"/>
          </a:solidFill>
          <a:ln>
            <a:noFill/>
          </a:ln>
        </p:spPr>
      </p:pic>
      <p:cxnSp>
        <p:nvCxnSpPr>
          <p:cNvPr id="25" name="直接连接符 24"/>
          <p:cNvCxnSpPr/>
          <p:nvPr>
            <p:custDataLst>
              <p:tags r:id="rId3"/>
            </p:custDataLst>
          </p:nvPr>
        </p:nvCxnSpPr>
        <p:spPr>
          <a:xfrm>
            <a:off x="0" y="495253"/>
            <a:ext cx="5039883" cy="0"/>
          </a:xfrm>
          <a:prstGeom prst="line">
            <a:avLst/>
          </a:prstGeom>
          <a:ln w="25400">
            <a:solidFill>
              <a:srgbClr val="442824"/>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4"/>
            </p:custDataLst>
          </p:nvPr>
        </p:nvCxnSpPr>
        <p:spPr>
          <a:xfrm>
            <a:off x="7152117" y="495253"/>
            <a:ext cx="5039883" cy="0"/>
          </a:xfrm>
          <a:prstGeom prst="line">
            <a:avLst/>
          </a:prstGeom>
          <a:ln w="25400">
            <a:solidFill>
              <a:srgbClr val="442824"/>
            </a:solidFill>
          </a:ln>
        </p:spPr>
        <p:style>
          <a:lnRef idx="1">
            <a:schemeClr val="accent1"/>
          </a:lnRef>
          <a:fillRef idx="0">
            <a:schemeClr val="accent1"/>
          </a:fillRef>
          <a:effectRef idx="0">
            <a:schemeClr val="accent1"/>
          </a:effectRef>
          <a:fontRef idx="minor">
            <a:schemeClr val="tx1"/>
          </a:fontRef>
        </p:style>
      </p:cxnSp>
      <p:sp>
        <p:nvSpPr>
          <p:cNvPr id="27" name="TextBox 500"/>
          <p:cNvSpPr txBox="1"/>
          <p:nvPr>
            <p:custDataLst>
              <p:tags r:id="rId5"/>
            </p:custDataLst>
          </p:nvPr>
        </p:nvSpPr>
        <p:spPr>
          <a:xfrm>
            <a:off x="5039883" y="76623"/>
            <a:ext cx="2112235" cy="604520"/>
          </a:xfrm>
          <a:prstGeom prst="rect">
            <a:avLst/>
          </a:prstGeom>
          <a:noFill/>
        </p:spPr>
        <p:txBody>
          <a:bodyPr wrap="square" rtlCol="0">
            <a:spAutoFit/>
          </a:bodyPr>
          <a:lstStyle/>
          <a:p>
            <a:pPr algn="ctr"/>
            <a:r>
              <a:rPr lang="zh-CN" altLang="en-US" sz="3200" b="1" smtClean="0">
                <a:solidFill>
                  <a:srgbClr val="FF0000"/>
                </a:solidFill>
                <a:latin typeface="隶书" panose="02010509060101010101" pitchFamily="49" charset="-122"/>
                <a:ea typeface="微软雅黑 Light" panose="020B0502040204020203" charset="-122"/>
              </a:rPr>
              <a:t>主旨归纳</a:t>
            </a:r>
            <a:endParaRPr lang="zh-CN" altLang="en-US" sz="3200" b="1" smtClean="0">
              <a:solidFill>
                <a:srgbClr val="FF0000"/>
              </a:solidFill>
              <a:latin typeface="隶书" panose="02010509060101010101" pitchFamily="49" charset="-122"/>
              <a:ea typeface="微软雅黑 Light" panose="020B0502040204020203" charset="-122"/>
            </a:endParaRPr>
          </a:p>
        </p:txBody>
      </p:sp>
      <p:sp>
        <p:nvSpPr>
          <p:cNvPr id="2" name="文本框 1"/>
          <p:cNvSpPr txBox="1"/>
          <p:nvPr/>
        </p:nvSpPr>
        <p:spPr>
          <a:xfrm>
            <a:off x="3474085" y="563245"/>
            <a:ext cx="8717915" cy="6123940"/>
          </a:xfrm>
          <a:prstGeom prst="rect">
            <a:avLst/>
          </a:prstGeom>
          <a:noFill/>
        </p:spPr>
        <p:txBody>
          <a:bodyPr wrap="square" rtlCol="0">
            <a:spAutoFit/>
          </a:bodyPr>
          <a:p>
            <a:pPr eaLnBrk="1" hangingPunct="1"/>
            <a:r>
              <a:rPr lang="en-US" altLang="zh-CN" sz="2800" b="1"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800" b="1"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作者以一种个性鲜明的笔触</a:t>
            </a:r>
            <a:r>
              <a:rPr lang="en-US" altLang="zh-CN" sz="2800" b="1"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绘形绘色地</a:t>
            </a:r>
            <a:r>
              <a:rPr lang="zh-CN" altLang="en-US" sz="2800" b="1" smtClean="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写出了</a:t>
            </a:r>
            <a:r>
              <a:rPr lang="zh-CN" altLang="en-US" sz="2800" b="1"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秦腔的生成、特点</a:t>
            </a:r>
            <a:r>
              <a:rPr lang="en-US" altLang="zh-CN" sz="2800" b="1"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通过对秦川人喜爱、痴迷秦腔的程度</a:t>
            </a:r>
            <a:r>
              <a:rPr lang="en-US" altLang="zh-CN" sz="2800" b="1"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以秦腔表现他们的喜怒哀乐的描绘</a:t>
            </a:r>
            <a:r>
              <a:rPr lang="en-US" altLang="zh-CN" sz="2800" b="1"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展现了他们热情蓬勃的生命力</a:t>
            </a:r>
            <a:r>
              <a:rPr lang="en-US" altLang="zh-CN" sz="2800" b="1"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营造出了一个特别的具有浓郁风情的艺术世界，</a:t>
            </a:r>
            <a:r>
              <a:rPr lang="en-US" altLang="en-US" sz="2800" b="1">
                <a:solidFill>
                  <a:srgbClr val="FF0000"/>
                </a:solidFill>
                <a:latin typeface="微软雅黑" panose="020B0503020204020204" pitchFamily="34" charset="-122"/>
                <a:ea typeface="微软雅黑" panose="020B0503020204020204" pitchFamily="34" charset="-122"/>
                <a:sym typeface="宋体" panose="02010600030101010101" pitchFamily="2" charset="-122"/>
              </a:rPr>
              <a:t>表达了</a:t>
            </a:r>
            <a:r>
              <a:rPr lang="en-US" altLang="en-US" sz="2800" b="1">
                <a:solidFill>
                  <a:schemeClr val="tx1"/>
                </a:solidFill>
                <a:latin typeface="微软雅黑" panose="020B0503020204020204" pitchFamily="34" charset="-122"/>
                <a:ea typeface="微软雅黑" panose="020B0503020204020204" pitchFamily="34" charset="-122"/>
                <a:sym typeface="宋体" panose="02010600030101010101" pitchFamily="2" charset="-122"/>
              </a:rPr>
              <a:t>作者对家乡这种传统文化的喜爱</a:t>
            </a:r>
            <a:r>
              <a:rPr lang="zh-CN" altLang="en-US" sz="2800" b="1">
                <a:solidFill>
                  <a:schemeClr val="tx1"/>
                </a:solidFill>
                <a:latin typeface="微软雅黑" panose="020B0503020204020204" pitchFamily="34" charset="-122"/>
                <a:ea typeface="微软雅黑" panose="020B0503020204020204" pitchFamily="34" charset="-122"/>
                <a:sym typeface="宋体" panose="02010600030101010101" pitchFamily="2" charset="-122"/>
              </a:rPr>
              <a:t>，</a:t>
            </a:r>
            <a:r>
              <a:rPr lang="zh-CN" altLang="en-US" sz="2800" b="1" smtClean="0">
                <a:ln>
                  <a:noFill/>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传达了</a:t>
            </a:r>
            <a:r>
              <a:rPr lang="zh-CN" altLang="en-US" sz="2800" b="1"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作者对秦川文化的领悟</a:t>
            </a:r>
            <a:r>
              <a:rPr lang="en-US" altLang="zh-CN" sz="2800" b="1"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b="1" smtClean="0">
                <a:ln>
                  <a:noFill/>
                </a:ln>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并在对文化的把握中透视民众的生存状态与生存哲学。</a:t>
            </a:r>
            <a:endParaRPr lang="zh-CN" altLang="en-US" sz="2800" smtClean="0">
              <a:ln>
                <a:noFill/>
              </a:ln>
              <a:solidFill>
                <a:schemeClr val="tx1"/>
              </a:solidFill>
              <a:effectLst/>
              <a:latin typeface="楷体" panose="02010609060101010101" pitchFamily="49" charset="-122"/>
              <a:ea typeface="黑体" panose="02010609060101010101" charset="-122"/>
              <a:cs typeface="Times New Roman" panose="02020603050405020304" charset="0"/>
              <a:sym typeface="+mn-ea"/>
            </a:endParaRPr>
          </a:p>
          <a:p>
            <a:pPr eaLnBrk="1" hangingPunct="1"/>
            <a:r>
              <a:rPr lang="en-US" altLang="zh-CN" sz="2800" b="1">
                <a:solidFill>
                  <a:schemeClr val="tx1"/>
                </a:solidFill>
                <a:latin typeface="宋体" panose="02010600030101010101" pitchFamily="2" charset="-122"/>
                <a:sym typeface="+mn-ea"/>
              </a:rPr>
              <a:t>    《秦腔》是一篇浑厚深重的文化散文，其中不仅写出了一个地方剧种的生成、变迁，也濡染了秦地的民情风俗。</a:t>
            </a:r>
            <a:r>
              <a:rPr lang="zh-CN" altLang="en-US" sz="2800" b="1">
                <a:solidFill>
                  <a:schemeClr val="tx1"/>
                </a:solidFill>
                <a:sym typeface="+mn-ea"/>
              </a:rPr>
              <a:t>作者生于斯长于斯，对故土的热爱使得作者在描述中更多地凸现了黄土地人民的人情美，而滤掉了其中可能存在的愚昧与丑陋。在贾平凹笔下，</a:t>
            </a:r>
            <a:r>
              <a:rPr lang="zh-CN" altLang="en-US" sz="2800" b="1">
                <a:solidFill>
                  <a:srgbClr val="FF0000"/>
                </a:solidFill>
                <a:sym typeface="+mn-ea"/>
              </a:rPr>
              <a:t>秦腔是黄土地与老百姓生生不息的命运之声</a:t>
            </a:r>
            <a:r>
              <a:rPr lang="zh-CN" altLang="en-US" sz="2800" b="1">
                <a:sym typeface="+mn-ea"/>
              </a:rPr>
              <a:t>。</a:t>
            </a:r>
            <a:endParaRPr lang="zh-CN" altLang="en-US" sz="2800" b="1">
              <a:sym typeface="+mn-ea"/>
            </a:endParaRPr>
          </a:p>
          <a:p>
            <a:pPr eaLnBrk="1" hangingPunct="1"/>
            <a:endParaRPr lang="zh-CN" altLang="en-US" sz="2800"/>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6626" name="标题 1"/>
          <p:cNvSpPr>
            <a:spLocks noGrp="1"/>
          </p:cNvSpPr>
          <p:nvPr>
            <p:ph type="title"/>
          </p:nvPr>
        </p:nvSpPr>
        <p:spPr>
          <a:xfrm>
            <a:off x="1905000" y="93663"/>
            <a:ext cx="8229600" cy="1143000"/>
          </a:xfrm>
        </p:spPr>
        <p:txBody>
          <a:bodyPr wrap="square" lIns="91440" tIns="45720" rIns="91440" bIns="45720" anchor="ctr" anchorCtr="0"/>
          <a:lstStyle/>
          <a:p>
            <a:pPr eaLnBrk="1" hangingPunct="1"/>
            <a:r>
              <a:rPr lang="zh-CN" altLang="en-US" b="1"/>
              <a:t>总结艺术特色</a:t>
            </a:r>
            <a:endParaRPr lang="zh-CN" altLang="en-US" b="1"/>
          </a:p>
        </p:txBody>
      </p:sp>
      <p:sp>
        <p:nvSpPr>
          <p:cNvPr id="26627" name="内容占位符 2"/>
          <p:cNvSpPr>
            <a:spLocks noGrp="1"/>
          </p:cNvSpPr>
          <p:nvPr>
            <p:ph idx="1"/>
          </p:nvPr>
        </p:nvSpPr>
        <p:spPr>
          <a:xfrm>
            <a:off x="6261100" y="1323340"/>
            <a:ext cx="5436870" cy="4525645"/>
          </a:xfrm>
        </p:spPr>
        <p:txBody>
          <a:bodyPr wrap="square" lIns="91440" tIns="45720" rIns="91440" bIns="45720" anchor="t" anchorCtr="0">
            <a:normAutofit lnSpcReduction="10000"/>
          </a:bodyPr>
          <a:lstStyle/>
          <a:p>
            <a:pPr marL="0" indent="0" eaLnBrk="1" hangingPunct="1">
              <a:buNone/>
            </a:pPr>
            <a:r>
              <a:rPr lang="en-US" altLang="zh-CN" sz="2800" b="1"/>
              <a:t>       </a:t>
            </a:r>
            <a:r>
              <a:rPr lang="zh-CN" altLang="en-US" sz="3600" b="1">
                <a:solidFill>
                  <a:schemeClr val="tx1"/>
                </a:solidFill>
              </a:rPr>
              <a:t>秦腔生长的地方是苍凉、辽远、空廓和悠长的，它是贾平凹的文字底色，这种浑厚的文风作用于《秦腔》便形成了本文大气厚重的艺术特色。</a:t>
            </a:r>
            <a:endParaRPr lang="zh-CN" altLang="en-US" sz="3600" b="1">
              <a:solidFill>
                <a:schemeClr val="tx1"/>
              </a:solidFill>
            </a:endParaRPr>
          </a:p>
        </p:txBody>
      </p:sp>
      <p:pic>
        <p:nvPicPr>
          <p:cNvPr id="26628" name="图片 1" descr="_]VZT4{7%D04(O}QPT6%B1A"/>
          <p:cNvPicPr>
            <a:picLocks noChangeAspect="1"/>
          </p:cNvPicPr>
          <p:nvPr/>
        </p:nvPicPr>
        <p:blipFill>
          <a:blip r:embed="rId1"/>
          <a:stretch>
            <a:fillRect/>
          </a:stretch>
        </p:blipFill>
        <p:spPr>
          <a:xfrm>
            <a:off x="722630" y="1323340"/>
            <a:ext cx="4695190" cy="478663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文本框 1"/>
          <p:cNvSpPr txBox="1"/>
          <p:nvPr/>
        </p:nvSpPr>
        <p:spPr>
          <a:xfrm>
            <a:off x="0" y="0"/>
            <a:ext cx="12200890" cy="6247130"/>
          </a:xfrm>
          <a:prstGeom prst="rect">
            <a:avLst/>
          </a:prstGeom>
          <a:noFill/>
        </p:spPr>
        <p:txBody>
          <a:bodyPr wrap="square" rtlCol="0">
            <a:spAutoFit/>
          </a:bodyPr>
          <a:p>
            <a:pPr lvl="0" indent="0" algn="l" fontAlgn="ctr">
              <a:lnSpc>
                <a:spcPct val="100000"/>
              </a:lnSpc>
              <a:spcBef>
                <a:spcPct val="0"/>
              </a:spcBef>
              <a:spcAft>
                <a:spcPts val="0"/>
              </a:spcAft>
              <a:buSzTx/>
              <a:buFont typeface="+mj-ea"/>
            </a:pPr>
            <a:r>
              <a:rPr altLang="zh-CN" sz="2500" b="1" spc="12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500" b="1" spc="12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、大量运用侧面描写</a:t>
            </a:r>
            <a:endParaRPr lang="zh-CN" altLang="en-US" sz="2500" b="1" spc="12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indent="0" algn="l" fontAlgn="ctr">
              <a:lnSpc>
                <a:spcPct val="100000"/>
              </a:lnSpc>
              <a:spcBef>
                <a:spcPct val="0"/>
              </a:spcBef>
              <a:spcAft>
                <a:spcPts val="0"/>
              </a:spcAft>
              <a:buSzTx/>
              <a:buFont typeface="+mj-ea"/>
            </a:pPr>
            <a:r>
              <a:rPr lang="en-US" altLang="en-US" sz="25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本文侧重从侧面叙写秦腔的艺术效果。</a:t>
            </a:r>
            <a:r>
              <a:rPr lang="zh-CN" altLang="en-US" sz="25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写排戏、演戏前的氛围，尤其是戏开演前人们火爆的言辞、激动的情绪和各种行为，</a:t>
            </a:r>
            <a:r>
              <a:rPr lang="zh-CN" altLang="en-US" sz="25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有力地衬托出秦人对秦腔的痴迷，</a:t>
            </a:r>
            <a:r>
              <a:rPr lang="en-US" altLang="en-US" sz="25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生动地传达出秦川人特有的粗犷、豪放的性格，让人有身临其境的真切感。作者也借此强调秦腔这种地方戏曲在秦川赖以生存而且生命力极其旺盛的根本原因。</a:t>
            </a:r>
            <a:endParaRPr lang="en-US" altLang="en-US" sz="25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lvl="0" indent="0">
              <a:lnSpc>
                <a:spcPct val="100000"/>
              </a:lnSpc>
              <a:spcAft>
                <a:spcPts val="0"/>
              </a:spcAft>
            </a:pPr>
            <a:r>
              <a:rPr lang="en-US" altLang="zh-CN" sz="2500" b="1" spc="20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500" b="1" spc="20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en-US" sz="25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场面描写出神入化</a:t>
            </a:r>
            <a:endParaRPr lang="en-US" altLang="en-US" sz="25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nSpc>
                <a:spcPct val="100000"/>
              </a:lnSpc>
              <a:spcAft>
                <a:spcPts val="0"/>
              </a:spcAft>
            </a:pPr>
            <a:r>
              <a:rPr lang="en-US" altLang="en-US" sz="25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作为一篇侧重描写风俗民情的文化性散文，作者在场面描写上可谓出神入化：点面结合，以点为主；动静结合，以动为主；多种描写相结合，以言行描写为主。加之灵活运用多种修辞手法，场面描写让读者产生身临其境的感觉。</a:t>
            </a:r>
            <a:endParaRPr lang="en-US" altLang="en-US" sz="2500" b="1" spc="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lvl="0" indent="0" algn="l" fontAlgn="ctr">
              <a:lnSpc>
                <a:spcPct val="100000"/>
              </a:lnSpc>
              <a:spcBef>
                <a:spcPct val="0"/>
              </a:spcBef>
              <a:spcAft>
                <a:spcPts val="0"/>
              </a:spcAft>
              <a:buSzTx/>
              <a:buFont typeface="+mj-ea"/>
            </a:pPr>
            <a:r>
              <a:rPr sz="25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面：对秦腔的历史、影响、意义的总括。</a:t>
            </a:r>
            <a:endParaRPr lang="zh-CN" altLang="en-US" sz="25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indent="0" algn="l" fontAlgn="ctr">
              <a:lnSpc>
                <a:spcPct val="100000"/>
              </a:lnSpc>
              <a:spcBef>
                <a:spcPct val="0"/>
              </a:spcBef>
              <a:spcAft>
                <a:spcPts val="0"/>
              </a:spcAft>
              <a:buSzTx/>
              <a:buFont typeface="+mj-ea"/>
            </a:pPr>
            <a:r>
              <a:rPr sz="25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点：喝倒彩的观众、慧娘的出场、老一辈的秦腔迷、从树上掉下来的小观众、相亲等等，具体生动地描绘秦腔与秦人的关系，有声有色地展现了秦川的风俗民情。</a:t>
            </a:r>
            <a:endParaRPr lang="zh-CN" altLang="en-US" sz="25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indent="0" algn="l" fontAlgn="ctr">
              <a:lnSpc>
                <a:spcPct val="100000"/>
              </a:lnSpc>
              <a:spcBef>
                <a:spcPct val="0"/>
              </a:spcBef>
              <a:spcAft>
                <a:spcPts val="0"/>
              </a:spcAft>
              <a:buSzTx/>
              <a:buFont typeface="+mj-ea"/>
            </a:pPr>
            <a:r>
              <a:rPr lang="en-US" altLang="zh-CN" sz="2500" b="1" spc="20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500" b="1" spc="20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、语言生动鲜活，风味独特。</a:t>
            </a:r>
            <a:endParaRPr lang="zh-CN" altLang="en-US" sz="2500" b="1" spc="20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0" indent="0" algn="l" fontAlgn="ctr">
              <a:lnSpc>
                <a:spcPct val="100000"/>
              </a:lnSpc>
              <a:spcBef>
                <a:spcPct val="0"/>
              </a:spcBef>
              <a:spcAft>
                <a:spcPts val="0"/>
              </a:spcAft>
              <a:buSzTx/>
              <a:buFont typeface="+mj-ea"/>
            </a:pPr>
            <a:r>
              <a:rPr lang="zh-CN" altLang="en-US" sz="2500" b="1" spc="20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500" b="1" spc="200">
                <a:ln w="3175">
                  <a:noFill/>
                  <a:prstDash val="dash"/>
                </a:ln>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en-US" sz="2500" b="1">
                <a:latin typeface="微软雅黑" panose="020B0503020204020204" pitchFamily="34" charset="-122"/>
                <a:ea typeface="微软雅黑" panose="020B0503020204020204" pitchFamily="34" charset="-122"/>
                <a:cs typeface="微软雅黑" panose="020B0503020204020204" pitchFamily="34" charset="-122"/>
                <a:sym typeface="+mn-ea"/>
              </a:rPr>
              <a:t>本文语言生动、雅俗辉映、活泼风趣，铺陈、排比、议论、抒情中</a:t>
            </a:r>
            <a:r>
              <a:rPr lang="zh-CN" altLang="en-US" sz="2500" b="1">
                <a:latin typeface="微软雅黑" panose="020B0503020204020204" pitchFamily="34" charset="-122"/>
                <a:ea typeface="微软雅黑" panose="020B0503020204020204" pitchFamily="34" charset="-122"/>
                <a:cs typeface="微软雅黑" panose="020B0503020204020204" pitchFamily="34" charset="-122"/>
                <a:sym typeface="+mn-ea"/>
              </a:rPr>
              <a:t>有</a:t>
            </a:r>
            <a:r>
              <a:rPr lang="zh-CN" altLang="en-US" sz="25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方言土语的穿插，民间传闻的补充，使文章</a:t>
            </a:r>
            <a:r>
              <a:rPr lang="en-US" altLang="en-US" sz="2500" b="1">
                <a:latin typeface="微软雅黑" panose="020B0503020204020204" pitchFamily="34" charset="-122"/>
                <a:ea typeface="微软雅黑" panose="020B0503020204020204" pitchFamily="34" charset="-122"/>
                <a:cs typeface="微软雅黑" panose="020B0503020204020204" pitchFamily="34" charset="-122"/>
                <a:sym typeface="+mn-ea"/>
              </a:rPr>
              <a:t>刻画精妙，传神生动，</a:t>
            </a:r>
            <a:r>
              <a:rPr lang="zh-CN" altLang="en-US" sz="25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庄谐并重，活泼风趣，营造出具有浓郁秦川风情的艺术世界。</a:t>
            </a:r>
            <a:endParaRPr lang="en-US" altLang="en-US" sz="25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0482" name="文本框 3"/>
          <p:cNvSpPr/>
          <p:nvPr>
            <p:custDataLst>
              <p:tags r:id="rId1"/>
            </p:custDataLst>
          </p:nvPr>
        </p:nvSpPr>
        <p:spPr>
          <a:xfrm>
            <a:off x="3175" y="0"/>
            <a:ext cx="12042775" cy="953135"/>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lvl="0" indent="0" eaLnBrk="1" hangingPunct="1">
              <a:spcBef>
                <a:spcPct val="0"/>
              </a:spcBef>
              <a:buNone/>
            </a:pPr>
            <a:r>
              <a:rPr lang="en-US" altLang="zh-CN" sz="2800" b="1">
                <a:solidFill>
                  <a:srgbClr val="FF0000"/>
                </a:solidFill>
              </a:rPr>
              <a:t>      </a:t>
            </a:r>
            <a:r>
              <a:rPr lang="zh-CN" altLang="en-US" sz="2800" b="1">
                <a:solidFill>
                  <a:srgbClr val="FF0000"/>
                </a:solidFill>
              </a:rPr>
              <a:t>秦腔为什么“绝对冲不出往东南而去的潼关”?又为什么“几百年来,秦腔却没有被淘汰,被沉沦”?</a:t>
            </a:r>
            <a:endParaRPr lang="zh-CN" altLang="en-US" sz="2800" b="1">
              <a:solidFill>
                <a:srgbClr val="FF0000"/>
              </a:solidFill>
            </a:endParaRPr>
          </a:p>
        </p:txBody>
      </p:sp>
      <p:sp>
        <p:nvSpPr>
          <p:cNvPr id="20483" name="文本框 5"/>
          <p:cNvSpPr/>
          <p:nvPr>
            <p:custDataLst>
              <p:tags r:id="rId2"/>
            </p:custDataLst>
          </p:nvPr>
        </p:nvSpPr>
        <p:spPr>
          <a:xfrm>
            <a:off x="60325" y="953135"/>
            <a:ext cx="12131675" cy="5631180"/>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lvl="0" indent="0" eaLnBrk="1" hangingPunct="1">
              <a:spcBef>
                <a:spcPct val="0"/>
              </a:spcBef>
              <a:buNone/>
            </a:pPr>
            <a:r>
              <a:rPr lang="zh-CN" altLang="en-US" sz="2400"/>
              <a:t>       </a:t>
            </a:r>
            <a:r>
              <a:rPr lang="zh-CN" altLang="en-US" sz="3000" b="1"/>
              <a:t>观点一:因为评论秦腔说得婉转是“唱得有劲”说得直率是“大喊大叫”。于是,便有柔弱女子，常在戏台下以绒堵耳,又或在平日教训某人:你要不怎么怎么样，今晚让你去看秦腔!秦腔成了惩罚的代名词。所以,别的剧种可以各省走动,唯秦腔冲不出往东南而去的潼关。</a:t>
            </a:r>
            <a:endParaRPr lang="en-US" altLang="zh-CN" sz="3000" b="1"/>
          </a:p>
          <a:p>
            <a:pPr marL="0" lvl="0" indent="0" eaLnBrk="1" hangingPunct="1">
              <a:spcBef>
                <a:spcPct val="0"/>
              </a:spcBef>
              <a:buNone/>
            </a:pPr>
            <a:r>
              <a:rPr lang="en-US" altLang="zh-CN" sz="3000" b="1"/>
              <a:t>      </a:t>
            </a:r>
            <a:r>
              <a:rPr lang="en-US" altLang="zh-CN" sz="3000" b="1">
                <a:solidFill>
                  <a:srgbClr val="00B0F0"/>
                </a:solidFill>
              </a:rPr>
              <a:t> </a:t>
            </a:r>
            <a:r>
              <a:rPr lang="zh-CN" altLang="en-US" sz="3000" b="1">
                <a:solidFill>
                  <a:srgbClr val="00B0F0"/>
                </a:solidFill>
              </a:rPr>
              <a:t>观点二:因为就在陕西这块土地上,一抹黄褐的平原:辽阔的地平线上,一处一处用木椽夹打成一尺多宽墙的土屋,粗笨而庄重;冲天而起的白杨,苦楝,紫槐,枝杆粗壮如桶,叶却小似铜钱,迎风正反翻覆……这里的地理构造竟与秦腔的旋律惟妙惟肖的一统!秦腔如秦人一样,恋乡念土,死不离窝;严重的乡土观念，也使其离不了窝。所以它“绝对冲不出往东南而去的潼关”“几百年来，秦腔没有被淘汰,被沉沦”。</a:t>
            </a:r>
            <a:endParaRPr lang="en-US" altLang="zh-CN" sz="3000" b="1">
              <a:solidFill>
                <a:srgbClr val="00B0F0"/>
              </a:solidFill>
            </a:endParaRPr>
          </a:p>
          <a:p>
            <a:pPr marL="0" lvl="0" indent="0" eaLnBrk="1" hangingPunct="1">
              <a:spcBef>
                <a:spcPct val="0"/>
              </a:spcBef>
              <a:buNone/>
            </a:pPr>
            <a:r>
              <a:rPr lang="en-US" altLang="zh-CN" sz="3000" b="1"/>
              <a:t>      </a:t>
            </a:r>
            <a:r>
              <a:rPr lang="zh-CN" altLang="en-US" sz="3000" b="1"/>
              <a:t>观点三:兼具以上两种观点,秦腔既不能冲出潼关,又不能被淘汰,被沉沦。</a:t>
            </a:r>
            <a:endParaRPr lang="zh-CN" altLang="en-US" sz="3000" b="1"/>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8" name="任意多边形: 形状 17"/>
          <p:cNvSpPr/>
          <p:nvPr>
            <p:custDataLst>
              <p:tags r:id="rId1"/>
            </p:custDataLst>
          </p:nvPr>
        </p:nvSpPr>
        <p:spPr>
          <a:xfrm>
            <a:off x="10682514" y="4595728"/>
            <a:ext cx="1509486" cy="2262272"/>
          </a:xfrm>
          <a:custGeom>
            <a:avLst/>
            <a:gdLst>
              <a:gd name="connsiteX0" fmla="*/ 2247813 w 2247813"/>
              <a:gd name="connsiteY0" fmla="*/ 0 h 3368805"/>
              <a:gd name="connsiteX1" fmla="*/ 2247813 w 2247813"/>
              <a:gd name="connsiteY1" fmla="*/ 3368805 h 3368805"/>
              <a:gd name="connsiteX2" fmla="*/ 0 w 2247813"/>
              <a:gd name="connsiteY2" fmla="*/ 3368805 h 3368805"/>
            </a:gdLst>
            <a:ahLst/>
            <a:cxnLst>
              <a:cxn ang="0">
                <a:pos x="connsiteX0" y="connsiteY0"/>
              </a:cxn>
              <a:cxn ang="0">
                <a:pos x="connsiteX1" y="connsiteY1"/>
              </a:cxn>
              <a:cxn ang="0">
                <a:pos x="connsiteX2" y="connsiteY2"/>
              </a:cxn>
            </a:cxnLst>
            <a:rect l="l" t="t" r="r" b="b"/>
            <a:pathLst>
              <a:path w="2247813" h="3368805">
                <a:moveTo>
                  <a:pt x="2247813" y="0"/>
                </a:moveTo>
                <a:lnTo>
                  <a:pt x="2247813" y="3368805"/>
                </a:lnTo>
                <a:lnTo>
                  <a:pt x="0" y="3368805"/>
                </a:lnTo>
                <a:close/>
              </a:path>
            </a:pathLst>
          </a:custGeom>
          <a:solidFill>
            <a:schemeClr val="tx2">
              <a:lumMod val="20000"/>
              <a:lumOff val="80000"/>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mn-ea"/>
            </a:endParaRPr>
          </a:p>
        </p:txBody>
      </p:sp>
      <p:pic>
        <p:nvPicPr>
          <p:cNvPr id="2" name="图片 1"/>
          <p:cNvPicPr>
            <a:picLocks noChangeAspect="1"/>
          </p:cNvPicPr>
          <p:nvPr>
            <p:custDataLst>
              <p:tags r:id="rId2"/>
            </p:custDataLst>
          </p:nvPr>
        </p:nvPicPr>
        <p:blipFill>
          <a:blip r:embed="rId3"/>
          <a:srcRect t="19886" b="19886"/>
          <a:stretch>
            <a:fillRect/>
          </a:stretch>
        </p:blipFill>
        <p:spPr>
          <a:xfrm>
            <a:off x="7846060" y="585470"/>
            <a:ext cx="4010025" cy="5964555"/>
          </a:xfrm>
          <a:prstGeom prst="rect">
            <a:avLst/>
          </a:prstGeom>
        </p:spPr>
      </p:pic>
      <p:sp>
        <p:nvSpPr>
          <p:cNvPr id="11" name="文本框 10"/>
          <p:cNvSpPr txBox="1"/>
          <p:nvPr>
            <p:custDataLst>
              <p:tags r:id="rId4"/>
            </p:custDataLst>
          </p:nvPr>
        </p:nvSpPr>
        <p:spPr>
          <a:xfrm>
            <a:off x="0" y="0"/>
            <a:ext cx="7777480" cy="3670300"/>
          </a:xfrm>
          <a:prstGeom prst="rect">
            <a:avLst/>
          </a:prstGeom>
          <a:noFill/>
        </p:spPr>
        <p:txBody>
          <a:bodyPr wrap="square" lIns="101600" tIns="0" rIns="82550" bIns="0" rtlCol="0">
            <a:noAutofit/>
          </a:bodyPr>
          <a:lstStyle>
            <a:defPPr>
              <a:defRPr lang="zh-CN"/>
            </a:defPPr>
            <a:lvl1pPr fontAlgn="auto">
              <a:lnSpc>
                <a:spcPct val="130000"/>
              </a:lnSpc>
              <a:spcAft>
                <a:spcPts val="1000"/>
              </a:spcAft>
              <a:defRPr sz="1600" spc="150"/>
            </a:lvl1pPr>
          </a:lstStyle>
          <a:p>
            <a:pPr lvl="0" indent="0" algn="l" fontAlgn="ctr">
              <a:lnSpc>
                <a:spcPct val="100000"/>
              </a:lnSpc>
              <a:spcBef>
                <a:spcPct val="0"/>
              </a:spcBef>
              <a:spcAft>
                <a:spcPts val="800"/>
              </a:spcAft>
              <a:buClr>
                <a:schemeClr val="tx2">
                  <a:lumMod val="75000"/>
                </a:schemeClr>
              </a:buClr>
              <a:buSzTx/>
              <a:buFont typeface="WPS-Bullets" pitchFamily="2" charset="0"/>
              <a:buNone/>
            </a:pPr>
            <a:r>
              <a:rPr lang="zh-CN" altLang="en-US" sz="3000" b="1" spc="180">
                <a:solidFill>
                  <a:srgbClr val="FF0000"/>
                </a:solidFill>
                <a:latin typeface="Arial" panose="020B0604020202020204" pitchFamily="34" charset="0"/>
                <a:ea typeface="微软雅黑" panose="020B0503020204020204" pitchFamily="34" charset="-122"/>
                <a:sym typeface="+mn-ea"/>
              </a:rPr>
              <a:t>秦</a:t>
            </a:r>
            <a:r>
              <a:rPr lang="zh-CN" altLang="en-US" sz="2800" b="1" spc="18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腔</a:t>
            </a:r>
            <a:endParaRPr lang="zh-CN" altLang="en-US" sz="2800" b="1" spc="18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609600" fontAlgn="auto">
              <a:lnSpc>
                <a:spcPct val="100000"/>
              </a:lnSpc>
            </a:pPr>
            <a:r>
              <a:rPr lang="zh-CN" altLang="en-US" sz="2800" b="1" spc="18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800" b="1" spc="18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800" b="1" spc="18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汉族</a:t>
            </a:r>
            <a:r>
              <a:rPr lang="zh-CN" altLang="en-US" sz="2800" b="1" spc="18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最古老</a:t>
            </a:r>
            <a:r>
              <a:rPr lang="zh-CN" altLang="en-US" sz="2800" b="1" spc="18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的戏剧之一，又称</a:t>
            </a:r>
            <a:r>
              <a:rPr lang="zh-CN" altLang="en-US" sz="2800" b="1" spc="18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乱弹</a:t>
            </a:r>
            <a:r>
              <a:rPr lang="zh-CN" altLang="en-US" sz="2800" b="1" spc="18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，起于西周，流行于我国西北地区的陕西、甘肃、青海、宁夏、新疆等地，古时陕西、甘肃一带属秦国，所以称之为“</a:t>
            </a:r>
            <a:r>
              <a:rPr lang="zh-CN" altLang="en-US" sz="2800" b="1" spc="18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秦腔</a:t>
            </a:r>
            <a:r>
              <a:rPr lang="zh-CN" altLang="en-US" sz="2800" b="1" spc="18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”。因为早期秦腔演出时，常用枣木梆子敲击伴奏，故又名“</a:t>
            </a:r>
            <a:r>
              <a:rPr lang="zh-CN" altLang="en-US" sz="2800" b="1" spc="18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梆子腔</a:t>
            </a:r>
            <a:r>
              <a:rPr lang="zh-CN" altLang="en-US" sz="2800" b="1" spc="18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en-US" sz="2800" b="1" spc="16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秦腔的表演技艺</a:t>
            </a:r>
            <a:r>
              <a:rPr lang="en-US" altLang="en-US" sz="2800" b="1" spc="16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朴实、粗犷、豪放</a:t>
            </a:r>
            <a:r>
              <a:rPr lang="en-US" altLang="en-US" sz="2800" b="1" spc="16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，富有夸张性，生活气息浓厚。唱腔</a:t>
            </a:r>
            <a:r>
              <a:rPr lang="zh-CN" altLang="en-US" sz="2800" b="1" spc="16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惯</a:t>
            </a:r>
            <a:r>
              <a:rPr lang="en-US" altLang="en-US" sz="2800" b="1" spc="16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用宽音大嗓，直起直落，高亢激越</a:t>
            </a:r>
            <a:r>
              <a:rPr lang="zh-CN" altLang="en-US" sz="2800" b="1" spc="16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en-US" altLang="en-US" sz="2800" b="1" spc="16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“一声秦腔吼，吓死山坡</a:t>
            </a:r>
            <a:r>
              <a:rPr lang="zh-CN" altLang="en-US" sz="2800" b="1" spc="16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老</a:t>
            </a:r>
            <a:r>
              <a:rPr lang="en-US" altLang="en-US" sz="2800" b="1" spc="16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黄牛，八尺汉子眼泪流，岀嫁的姑娘也回头。”</a:t>
            </a:r>
            <a:r>
              <a:rPr lang="zh-CN"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秦腔成形后</a:t>
            </a: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流传全国各地</a:t>
            </a: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其整套成熟完整的表演体系</a:t>
            </a: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对各地的剧种产生了不同程度的影响。</a:t>
            </a: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2006</a:t>
            </a:r>
            <a:r>
              <a:rPr lang="zh-CN"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月</a:t>
            </a: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日</a:t>
            </a:r>
            <a:r>
              <a:rPr lang="en-US"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经国务院批准列入第一批国家级</a:t>
            </a:r>
            <a:r>
              <a:rPr lang="zh-CN" altLang="zh-CN"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非物质文化遗产</a:t>
            </a:r>
            <a:r>
              <a:rPr lang="zh-CN" altLang="zh-CN" sz="2800" b="1" smtClean="0">
                <a:latin typeface="微软雅黑" panose="020B0503020204020204" pitchFamily="34" charset="-122"/>
                <a:ea typeface="微软雅黑" panose="020B0503020204020204" pitchFamily="34" charset="-122"/>
                <a:cs typeface="微软雅黑" panose="020B0503020204020204" pitchFamily="34" charset="-122"/>
                <a:sym typeface="+mn-ea"/>
              </a:rPr>
              <a:t>名录。</a:t>
            </a:r>
            <a:endParaRPr lang="en-US" altLang="en-US" sz="2800" b="1" spc="16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1506" name="矩形 1"/>
          <p:cNvSpPr>
            <a:spLocks noChangeAspect="1"/>
          </p:cNvSpPr>
          <p:nvPr>
            <p:custDataLst>
              <p:tags r:id="rId1"/>
            </p:custDataLst>
          </p:nvPr>
        </p:nvSpPr>
        <p:spPr>
          <a:xfrm>
            <a:off x="416560" y="347980"/>
            <a:ext cx="11358245" cy="5406390"/>
          </a:xfrm>
          <a:prstGeom prst="rect">
            <a:avLst/>
          </a:prstGeom>
          <a:noFill/>
          <a:ln>
            <a:noFill/>
            <a:miter lim="800000"/>
          </a:ln>
        </p:spPr>
        <p:txBody>
          <a:bodyPr wrap="square">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3200" b="0" i="0" u="none" kern="1200" baseline="0">
                <a:solidFill>
                  <a:schemeClr val="tx1"/>
                </a:solidFill>
                <a:latin typeface="+mn-lt"/>
                <a:ea typeface="+mn-ea"/>
                <a:cs typeface="+mn-cs"/>
              </a:defRPr>
            </a:lvl1pPr>
            <a:lvl2pPr marL="742950" lvl="1"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lvl="2" indent="-228600"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chemeClr val="tx1"/>
                </a:solidFill>
                <a:latin typeface="+mn-lt"/>
                <a:ea typeface="+mn-ea"/>
                <a:cs typeface="+mn-cs"/>
              </a:defRPr>
            </a:lvl3pPr>
            <a:lvl4pPr marL="1600200" lvl="3"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4pPr>
            <a:lvl5pPr marL="2057400" lvl="4" indent="-228600"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lang="zh-CN" altLang="en-US" sz="2000" b="0" i="0" u="none" kern="1200" baseline="0">
                <a:solidFill>
                  <a:schemeClr val="tx1"/>
                </a:solidFill>
                <a:latin typeface="+mn-lt"/>
                <a:ea typeface="+mn-ea"/>
                <a:cs typeface="+mn-cs"/>
              </a:defRPr>
            </a:lvl9pPr>
          </a:lstStyle>
          <a:p>
            <a:pPr marL="0" lvl="0" indent="0" defTabSz="0" eaLnBrk="1" hangingPunct="1">
              <a:lnSpc>
                <a:spcPct val="120000"/>
              </a:lnSpc>
              <a:spcBef>
                <a:spcPct val="0"/>
              </a:spcBef>
              <a:buNone/>
              <a:tabLst>
                <a:tab pos="1187450" algn="l"/>
                <a:tab pos="2162175" algn="l"/>
                <a:tab pos="3141345" algn="l"/>
                <a:tab pos="4189095" algn="l"/>
              </a:tabLst>
            </a:pPr>
            <a:r>
              <a:rPr lang="zh-CN" alt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通过学习《秦腔》这篇文章</a:t>
            </a:r>
            <a:r>
              <a:rPr lang="en-US" alt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我们应该怎样对待我们的地域文化</a:t>
            </a:r>
            <a:r>
              <a:rPr lang="en-US" alt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defTabSz="0" eaLnBrk="1" hangingPunct="1">
              <a:lnSpc>
                <a:spcPct val="120000"/>
              </a:lnSpc>
              <a:spcBef>
                <a:spcPct val="0"/>
              </a:spcBef>
              <a:buNone/>
              <a:tabLst>
                <a:tab pos="1187450" algn="l"/>
                <a:tab pos="2162175" algn="l"/>
                <a:tab pos="3141345" algn="l"/>
                <a:tab pos="4189095" algn="l"/>
              </a:tabLst>
            </a:pPr>
            <a:r>
              <a:rPr lang="zh-CN"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示例一</a:t>
            </a:r>
            <a:r>
              <a:rPr lang="en-US"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地域文化</a:t>
            </a:r>
            <a:r>
              <a:rPr lang="en-US"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来自童年和少年时代的生长地</a:t>
            </a:r>
            <a:r>
              <a:rPr lang="en-US"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来自我们的故乡、故园。那里的自然风物、乡俗民情、历史遗迹、文化传统等</a:t>
            </a:r>
            <a:r>
              <a:rPr lang="en-US"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给我们以熏陶、感染</a:t>
            </a:r>
            <a:r>
              <a:rPr lang="en-US"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因而</a:t>
            </a:r>
            <a:r>
              <a:rPr lang="en-US"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地域文化是伴随我们终生的</a:t>
            </a:r>
            <a:r>
              <a:rPr lang="en-US"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这种文化已渗透到我们的血液中</a:t>
            </a:r>
            <a:r>
              <a:rPr lang="en-US"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所以我们应该好好传承这种文化。</a:t>
            </a:r>
            <a:endParaRPr lang="zh-CN"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0" defTabSz="0" eaLnBrk="1" hangingPunct="1">
              <a:lnSpc>
                <a:spcPct val="120000"/>
              </a:lnSpc>
              <a:spcBef>
                <a:spcPct val="0"/>
              </a:spcBef>
              <a:buNone/>
              <a:tabLst>
                <a:tab pos="1187450" algn="l"/>
                <a:tab pos="2162175" algn="l"/>
                <a:tab pos="3141345" algn="l"/>
                <a:tab pos="4189095" algn="l"/>
              </a:tabLst>
            </a:pPr>
            <a:r>
              <a:rPr lang="zh-CN"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示例二</a:t>
            </a:r>
            <a:r>
              <a:rPr lang="en-US"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作者对故土的热爱使得他在描述中更多地凸显了黄土地人民的人情美</a:t>
            </a:r>
            <a:r>
              <a:rPr lang="en-US"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而滤掉了其中可能存在的愚昧与丑陋。所以对地域文化在热爱的同时要取其精华</a:t>
            </a:r>
            <a:r>
              <a:rPr lang="en-US"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去其糟粕。</a:t>
            </a:r>
            <a:endParaRPr lang="zh-CN" altLang="zh-CN"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0" y="0"/>
            <a:ext cx="12192635" cy="1186815"/>
          </a:xfrm>
        </p:spPr>
        <p:txBody>
          <a:bodyPr>
            <a:normAutofit/>
          </a:bodyPr>
          <a:lstStyle/>
          <a:p>
            <a:r>
              <a:rPr lang="en-US" altLang="zh-CN" sz="3110">
                <a:ea typeface="微软雅黑 Light" panose="020B0502040204020203" charset="-122"/>
                <a:sym typeface="+mn-ea"/>
              </a:rPr>
              <a:t>     </a:t>
            </a:r>
            <a:r>
              <a:rPr lang="zh-CN" altLang="en-US" sz="3110">
                <a:ea typeface="微软雅黑 Light" panose="020B0502040204020203" charset="-122"/>
                <a:sym typeface="+mn-ea"/>
              </a:rPr>
              <a:t>提取下列材料中的要点，用一句话给“秦腔”下定义，不得超过80字。</a:t>
            </a:r>
            <a:endParaRPr lang="zh-CN" altLang="en-US">
              <a:ea typeface="微软雅黑 Light" panose="020B0502040204020203" charset="-122"/>
            </a:endParaRPr>
          </a:p>
        </p:txBody>
      </p:sp>
      <p:sp>
        <p:nvSpPr>
          <p:cNvPr id="3" name="内容占位符 2"/>
          <p:cNvSpPr>
            <a:spLocks noGrp="1"/>
          </p:cNvSpPr>
          <p:nvPr>
            <p:ph idx="1"/>
            <p:custDataLst>
              <p:tags r:id="rId2"/>
            </p:custDataLst>
          </p:nvPr>
        </p:nvSpPr>
        <p:spPr>
          <a:xfrm>
            <a:off x="0" y="1104900"/>
            <a:ext cx="12192635" cy="3686175"/>
          </a:xfrm>
        </p:spPr>
        <p:txBody>
          <a:bodyPr>
            <a:noAutofit/>
          </a:bodyPr>
          <a:lstStyle/>
          <a:p>
            <a:pPr marL="0" indent="0">
              <a:lnSpc>
                <a:spcPct val="100000"/>
              </a:lnSpc>
              <a:buNone/>
            </a:pPr>
            <a:r>
              <a:rPr lang="en-US" altLang="zh-CN" sz="2800">
                <a:solidFill>
                  <a:schemeClr val="tx1"/>
                </a:solidFill>
                <a:ea typeface="黑体" panose="02010609060101010101" charset="-122"/>
              </a:rPr>
              <a:t>      </a:t>
            </a:r>
            <a:r>
              <a:rPr lang="zh-CN" altLang="en-US" sz="2800">
                <a:solidFill>
                  <a:schemeClr val="tx1"/>
                </a:solidFill>
                <a:ea typeface="黑体" panose="02010609060101010101" charset="-122"/>
              </a:rPr>
              <a:t>秦腔，别称“梆子腔”，</a:t>
            </a:r>
            <a:r>
              <a:rPr lang="zh-CN" altLang="en-US" sz="2800" b="1">
                <a:solidFill>
                  <a:srgbClr val="FF0000"/>
                </a:solidFill>
                <a:ea typeface="黑体" panose="02010609060101010101" charset="-122"/>
              </a:rPr>
              <a:t>汉族最古老的戏剧之一</a:t>
            </a:r>
            <a:r>
              <a:rPr lang="zh-CN" altLang="en-US" sz="2800">
                <a:solidFill>
                  <a:schemeClr val="tx1"/>
                </a:solidFill>
                <a:ea typeface="黑体" panose="02010609060101010101" charset="-122"/>
              </a:rPr>
              <a:t>，</a:t>
            </a:r>
            <a:r>
              <a:rPr lang="zh-CN" altLang="en-US" sz="2800" b="1">
                <a:solidFill>
                  <a:srgbClr val="FF0000"/>
                </a:solidFill>
                <a:ea typeface="黑体" panose="02010609060101010101" charset="-122"/>
              </a:rPr>
              <a:t>起于西周</a:t>
            </a:r>
            <a:r>
              <a:rPr lang="zh-CN" altLang="en-US" sz="2800">
                <a:solidFill>
                  <a:schemeClr val="tx1"/>
                </a:solidFill>
                <a:ea typeface="黑体" panose="02010609060101010101" charset="-122"/>
              </a:rPr>
              <a:t>，成熟于秦。古时</a:t>
            </a:r>
            <a:r>
              <a:rPr lang="zh-CN" altLang="en-US" sz="2800" b="1">
                <a:solidFill>
                  <a:srgbClr val="FF0000"/>
                </a:solidFill>
                <a:ea typeface="黑体" panose="02010609060101010101" charset="-122"/>
              </a:rPr>
              <a:t>陕西、甘肃</a:t>
            </a:r>
            <a:r>
              <a:rPr lang="zh-CN" altLang="en-US" sz="2800">
                <a:solidFill>
                  <a:schemeClr val="tx1"/>
                </a:solidFill>
                <a:ea typeface="黑体" panose="02010609060101010101" charset="-122"/>
              </a:rPr>
              <a:t>一带属秦国，所以称之为“秦腔”。因为早期秦腔演出时，常用枣木梆子敲击伴奏，故又名“梆子腔”。秦腔成形后，流传全国各地，对各地的剧种产生了不同程度的影响。秦腔的</a:t>
            </a:r>
            <a:r>
              <a:rPr lang="zh-CN" altLang="en-US" sz="2800" b="1">
                <a:solidFill>
                  <a:srgbClr val="FF0000"/>
                </a:solidFill>
                <a:ea typeface="黑体" panose="02010609060101010101" charset="-122"/>
              </a:rPr>
              <a:t>表演技艺朴实、粗犷、豪放，富有夸张性，生活气息浓厚，技巧丰富</a:t>
            </a:r>
            <a:r>
              <a:rPr lang="zh-CN" altLang="en-US" sz="2800">
                <a:solidFill>
                  <a:schemeClr val="tx1"/>
                </a:solidFill>
                <a:ea typeface="黑体" panose="02010609060101010101" charset="-122"/>
              </a:rPr>
              <a:t>。现已发现的秦腔传统剧目有三千多种，</a:t>
            </a:r>
            <a:r>
              <a:rPr lang="zh-CN" altLang="en-US" sz="2800" b="1">
                <a:solidFill>
                  <a:srgbClr val="FF0000"/>
                </a:solidFill>
                <a:ea typeface="黑体" panose="02010609060101010101" charset="-122"/>
              </a:rPr>
              <a:t>多取材于历史故事、各种神话及民间传说，</a:t>
            </a:r>
            <a:r>
              <a:rPr lang="zh-CN" altLang="en-US" sz="2800">
                <a:solidFill>
                  <a:schemeClr val="tx1"/>
                </a:solidFill>
                <a:ea typeface="黑体" panose="02010609060101010101" charset="-122"/>
              </a:rPr>
              <a:t>其中包括《春秋笔》《和氏璧》《玉虎坠》《紫霞宫》《麟骨床》《长坂坡》《卖华山》《临潼山》《斩单童》《取洛阳》《三娘救子》《柜中缘》《反延安》《破洪州》《三上殿》《献西川》等代表性剧目。</a:t>
            </a:r>
            <a:endParaRPr lang="zh-CN" altLang="en-US" sz="2800">
              <a:ea typeface="黑体" panose="02010609060101010101" charset="-122"/>
            </a:endParaRPr>
          </a:p>
          <a:p>
            <a:endParaRPr lang="zh-CN" altLang="en-US" sz="2800">
              <a:ea typeface="黑体" panose="02010609060101010101" charset="-122"/>
            </a:endParaRPr>
          </a:p>
        </p:txBody>
      </p:sp>
      <p:sp>
        <p:nvSpPr>
          <p:cNvPr id="4" name="文本框 3"/>
          <p:cNvSpPr txBox="1"/>
          <p:nvPr>
            <p:custDataLst>
              <p:tags r:id="rId3"/>
            </p:custDataLst>
          </p:nvPr>
        </p:nvSpPr>
        <p:spPr>
          <a:xfrm>
            <a:off x="95250" y="5126355"/>
            <a:ext cx="12097385" cy="1383665"/>
          </a:xfrm>
          <a:prstGeom prst="rect">
            <a:avLst/>
          </a:prstGeom>
          <a:noFill/>
        </p:spPr>
        <p:txBody>
          <a:bodyPr wrap="square" rtlCol="0" anchor="t">
            <a:spAutoFit/>
          </a:bodyPr>
          <a:lstStyle/>
          <a:p>
            <a:r>
              <a:rPr lang="zh-CN" altLang="en-US" sz="2800" b="1">
                <a:solidFill>
                  <a:srgbClr val="002060"/>
                </a:solidFill>
                <a:ea typeface="黑体" panose="02010609060101010101" charset="-122"/>
                <a:sym typeface="+mn-ea"/>
              </a:rPr>
              <a:t>【答案】</a:t>
            </a:r>
            <a:r>
              <a:rPr lang="zh-CN" altLang="en-US" sz="2800" b="1">
                <a:solidFill>
                  <a:srgbClr val="FF0000"/>
                </a:solidFill>
                <a:ea typeface="黑体" panose="02010609060101010101" charset="-122"/>
                <a:sym typeface="+mn-ea"/>
              </a:rPr>
              <a:t>秦腔是</a:t>
            </a:r>
            <a:r>
              <a:rPr lang="zh-CN" altLang="en-US" sz="2800" b="1">
                <a:solidFill>
                  <a:srgbClr val="002060"/>
                </a:solidFill>
                <a:ea typeface="黑体" panose="02010609060101010101" charset="-122"/>
                <a:sym typeface="+mn-ea"/>
              </a:rPr>
              <a:t>西周时</a:t>
            </a:r>
            <a:r>
              <a:rPr lang="zh-CN" altLang="en-US" sz="2800" b="1">
                <a:solidFill>
                  <a:srgbClr val="FF0000"/>
                </a:solidFill>
                <a:ea typeface="黑体" panose="02010609060101010101" charset="-122"/>
                <a:sym typeface="+mn-ea"/>
              </a:rPr>
              <a:t>起源</a:t>
            </a:r>
            <a:r>
              <a:rPr lang="zh-CN" altLang="en-US" sz="2800" b="1">
                <a:solidFill>
                  <a:srgbClr val="002060"/>
                </a:solidFill>
                <a:ea typeface="黑体" panose="02010609060101010101" charset="-122"/>
                <a:sym typeface="+mn-ea"/>
              </a:rPr>
              <a:t>于陕西、甘肃一带，</a:t>
            </a:r>
            <a:r>
              <a:rPr lang="zh-CN" altLang="en-US" sz="2800" b="1">
                <a:solidFill>
                  <a:srgbClr val="FF0000"/>
                </a:solidFill>
                <a:ea typeface="黑体" panose="02010609060101010101" charset="-122"/>
                <a:sym typeface="+mn-ea"/>
              </a:rPr>
              <a:t>表演技艺</a:t>
            </a:r>
            <a:r>
              <a:rPr lang="zh-CN" altLang="en-US" sz="2800" b="1">
                <a:solidFill>
                  <a:srgbClr val="002060"/>
                </a:solidFill>
                <a:ea typeface="黑体" panose="02010609060101010101" charset="-122"/>
                <a:sym typeface="+mn-ea"/>
              </a:rPr>
              <a:t>朴实、粗犷、豪放，富有夸张性，生活气息浓厚，技巧丰富，</a:t>
            </a:r>
            <a:r>
              <a:rPr lang="zh-CN" altLang="en-US" sz="2800" b="1">
                <a:solidFill>
                  <a:srgbClr val="FF0000"/>
                </a:solidFill>
                <a:ea typeface="黑体" panose="02010609060101010101" charset="-122"/>
                <a:sym typeface="+mn-ea"/>
              </a:rPr>
              <a:t>内容</a:t>
            </a:r>
            <a:r>
              <a:rPr lang="zh-CN" altLang="en-US" sz="2800" b="1">
                <a:solidFill>
                  <a:srgbClr val="002060"/>
                </a:solidFill>
                <a:ea typeface="黑体" panose="02010609060101010101" charset="-122"/>
                <a:sym typeface="+mn-ea"/>
              </a:rPr>
              <a:t>多取材于历史故事、各种神话及民间传说的</a:t>
            </a:r>
            <a:r>
              <a:rPr lang="zh-CN" altLang="en-US" sz="2800" b="1">
                <a:solidFill>
                  <a:srgbClr val="FF0000"/>
                </a:solidFill>
                <a:ea typeface="黑体" panose="02010609060101010101" charset="-122"/>
                <a:sym typeface="+mn-ea"/>
              </a:rPr>
              <a:t>汉族最古老戏剧之一</a:t>
            </a:r>
            <a:r>
              <a:rPr lang="zh-CN" altLang="en-US" sz="2800" b="1">
                <a:solidFill>
                  <a:srgbClr val="002060"/>
                </a:solidFill>
                <a:ea typeface="黑体" panose="02010609060101010101" charset="-122"/>
                <a:sym typeface="+mn-ea"/>
              </a:rPr>
              <a:t>。</a:t>
            </a:r>
            <a:endParaRPr lang="zh-CN" altLang="en-US" sz="2800" b="1">
              <a:solidFill>
                <a:srgbClr val="002060"/>
              </a:solidFill>
              <a:ea typeface="黑体" panose="0201060906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13314" name="Picture 2"/>
          <p:cNvPicPr>
            <a:picLocks noGrp="1" noChangeAspect="1"/>
          </p:cNvPicPr>
          <p:nvPr>
            <p:custDataLst>
              <p:tags r:id="rId1"/>
            </p:custDataLst>
          </p:nvPr>
        </p:nvPicPr>
        <p:blipFill>
          <a:blip r:embed="rId2"/>
          <a:stretch>
            <a:fillRect/>
          </a:stretch>
        </p:blipFill>
        <p:spPr>
          <a:xfrm>
            <a:off x="2441575" y="-635"/>
            <a:ext cx="7593965" cy="6858000"/>
          </a:xfrm>
          <a:prstGeom prst="rect">
            <a:avLst/>
          </a:prstGeom>
          <a:noFill/>
          <a:ln w="9525">
            <a:noFill/>
          </a:ln>
        </p:spPr>
      </p:pic>
      <p:sp>
        <p:nvSpPr>
          <p:cNvPr id="13315" name="Rectangle 3"/>
          <p:cNvSpPr/>
          <p:nvPr>
            <p:custDataLst>
              <p:tags r:id="rId3"/>
            </p:custDataLst>
          </p:nvPr>
        </p:nvSpPr>
        <p:spPr>
          <a:xfrm>
            <a:off x="10424795" y="59055"/>
            <a:ext cx="1022351" cy="6739255"/>
          </a:xfrm>
          <a:prstGeom prst="rect">
            <a:avLst/>
          </a:prstGeom>
          <a:noFill/>
          <a:ln w="9525">
            <a:noFill/>
          </a:ln>
        </p:spPr>
        <p:txBody>
          <a:bodyPr anchor="t" anchorCtr="0">
            <a:spAutoFit/>
          </a:bodyPr>
          <a:lstStyle/>
          <a:p>
            <a:pPr fontAlgn="base"/>
            <a:r>
              <a:rPr lang="zh-CN" altLang="en-US" sz="4800" b="1" strike="noStrike" noProof="1">
                <a:effectLst>
                  <a:outerShdw blurRad="38100" dist="38100" dir="2700000">
                    <a:srgbClr val="C0C0C0"/>
                  </a:outerShdw>
                </a:effectLst>
                <a:latin typeface="Arial" panose="020B0604020202020204" pitchFamily="34" charset="0"/>
                <a:ea typeface="黑体" panose="02010609060101010101" charset="-122"/>
                <a:cs typeface="+mn-cs"/>
              </a:rPr>
              <a:t>八百里秦川尘土飞扬</a:t>
            </a:r>
            <a:endParaRPr lang="zh-CN" altLang="en-US" sz="4800" b="1" strike="noStrike" noProof="1">
              <a:effectLst>
                <a:outerShdw blurRad="38100" dist="38100" dir="2700000">
                  <a:srgbClr val="C0C0C0"/>
                </a:outerShdw>
              </a:effectLst>
              <a:latin typeface="Arial" panose="020B0604020202020204" pitchFamily="34" charset="0"/>
              <a:ea typeface="黑体" panose="02010609060101010101" charset="-122"/>
              <a:cs typeface="+mn-cs"/>
            </a:endParaRPr>
          </a:p>
        </p:txBody>
      </p:sp>
      <p:sp>
        <p:nvSpPr>
          <p:cNvPr id="13316" name="Rectangle 4"/>
          <p:cNvSpPr/>
          <p:nvPr>
            <p:custDataLst>
              <p:tags r:id="rId4"/>
            </p:custDataLst>
          </p:nvPr>
        </p:nvSpPr>
        <p:spPr>
          <a:xfrm>
            <a:off x="1481455" y="0"/>
            <a:ext cx="1219200" cy="6739255"/>
          </a:xfrm>
          <a:prstGeom prst="rect">
            <a:avLst/>
          </a:prstGeom>
          <a:noFill/>
          <a:ln w="9525">
            <a:noFill/>
          </a:ln>
        </p:spPr>
        <p:txBody>
          <a:bodyPr anchor="t" anchorCtr="0">
            <a:spAutoFit/>
          </a:bodyPr>
          <a:lstStyle/>
          <a:p>
            <a:pPr fontAlgn="base"/>
            <a:r>
              <a:rPr lang="zh-CN" altLang="en-US" sz="4800" b="1" strike="noStrike" noProof="1">
                <a:effectLst>
                  <a:outerShdw blurRad="38100" dist="38100" dir="2700000">
                    <a:srgbClr val="C0C0C0"/>
                  </a:outerShdw>
                </a:effectLst>
                <a:latin typeface="Arial" panose="020B0604020202020204" pitchFamily="34" charset="0"/>
                <a:ea typeface="微软雅黑 Light" panose="020B0502040204020203" charset="-122"/>
                <a:cs typeface="+mn-cs"/>
              </a:rPr>
              <a:t>三千万儿女齐吼秦腔</a:t>
            </a:r>
            <a:endParaRPr lang="zh-CN" altLang="en-US" sz="4800" b="1" strike="noStrike" noProof="1">
              <a:effectLst>
                <a:outerShdw blurRad="38100" dist="38100" dir="2700000">
                  <a:srgbClr val="C0C0C0"/>
                </a:outerShdw>
              </a:effectLst>
              <a:latin typeface="Arial" panose="020B0604020202020204" pitchFamily="34" charset="0"/>
              <a:ea typeface="微软雅黑 Light" panose="020B0502040204020203"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2" name="文本框 1"/>
          <p:cNvSpPr txBox="1"/>
          <p:nvPr/>
        </p:nvSpPr>
        <p:spPr>
          <a:xfrm>
            <a:off x="635" y="0"/>
            <a:ext cx="12191365" cy="6554470"/>
          </a:xfrm>
          <a:prstGeom prst="rect">
            <a:avLst/>
          </a:prstGeom>
          <a:noFill/>
        </p:spPr>
        <p:txBody>
          <a:bodyPr wrap="square" rtlCol="0" anchor="t">
            <a:spAutoFit/>
          </a:bodyPr>
          <a:p>
            <a:r>
              <a:rPr lang="en-US" altLang="zh-CN" sz="2800" b="1">
                <a:latin typeface="宋体" panose="02010600030101010101" pitchFamily="2" charset="-122"/>
                <a:ea typeface="宋体" panose="02010600030101010101" pitchFamily="2" charset="-122"/>
                <a:cs typeface="宋体" panose="02010600030101010101" pitchFamily="2" charset="-122"/>
              </a:rPr>
              <a:t>    </a:t>
            </a:r>
            <a:r>
              <a:rPr lang="zh-CN" altLang="en-US" sz="2800" b="1">
                <a:latin typeface="宋体" panose="02010600030101010101" pitchFamily="2" charset="-122"/>
                <a:ea typeface="宋体" panose="02010600030101010101" pitchFamily="2" charset="-122"/>
                <a:cs typeface="宋体" panose="02010600030101010101" pitchFamily="2" charset="-122"/>
              </a:rPr>
              <a:t>俗话说，“百里不同风，十里不同俗。”而陕西省自古以来就是各族人民汇聚的居住地,有着一定的历史积淀。“陕西十大怪”（即“关中十大怪”）：面条像裤带、锅盔像锅盖、辣子是道菜、泡馍大碗卖、碗盆难分开、帕帕头上戴、房子半边盖、姑娘不对外、不坐蹲起来、唱戏吼起来等。</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r>
              <a:rPr lang="en-US" altLang="zh-CN" sz="2800" b="1">
                <a:latin typeface="宋体" panose="02010600030101010101" pitchFamily="2" charset="-122"/>
                <a:ea typeface="宋体" panose="02010600030101010101" pitchFamily="2" charset="-122"/>
                <a:cs typeface="宋体" panose="02010600030101010101" pitchFamily="2" charset="-122"/>
              </a:rPr>
              <a:t>    </a:t>
            </a:r>
            <a:r>
              <a:rPr lang="zh-CN" altLang="en-US" sz="2800" b="1">
                <a:latin typeface="宋体" panose="02010600030101010101" pitchFamily="2" charset="-122"/>
                <a:ea typeface="宋体" panose="02010600030101010101" pitchFamily="2" charset="-122"/>
                <a:cs typeface="宋体" panose="02010600030101010101" pitchFamily="2" charset="-122"/>
              </a:rPr>
              <a:t>所谓面条像裤带指的是扯面也叫biangbiang面，正宗的biangbiang面，一根面条宽度可达二三寸，长度则在1米上下，厚度厚时与硬币差不多，薄时却如同蝉翼。一根面条足够一顿饭，而对大饭量的关中人来说，一顿吃8两、1斤也是轻轻松松的。</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r>
              <a:rPr lang="en-US" altLang="zh-CN" sz="2800" b="1">
                <a:latin typeface="宋体" panose="02010600030101010101" pitchFamily="2" charset="-122"/>
                <a:ea typeface="宋体" panose="02010600030101010101" pitchFamily="2" charset="-122"/>
                <a:cs typeface="宋体" panose="02010600030101010101" pitchFamily="2" charset="-122"/>
              </a:rPr>
              <a:t>    </a:t>
            </a:r>
            <a:r>
              <a:rPr lang="zh-CN" altLang="en-US" sz="2800" b="1">
                <a:latin typeface="宋体" panose="02010600030101010101" pitchFamily="2" charset="-122"/>
                <a:ea typeface="宋体" panose="02010600030101010101" pitchFamily="2" charset="-122"/>
                <a:cs typeface="宋体" panose="02010600030101010101" pitchFamily="2" charset="-122"/>
              </a:rPr>
              <a:t>锅盔像锅盖,相传在唐代修乾陵时，因服役的军人工匠人数过多，往往为吃饭而耽误施工进度，受到惩罚。于是，有一士兵在焦急之中便把面团放进头盔里，把头盔放到火中去烤，而烙成饼。现在算起来锅盔在陕西已有上千年的历史了。</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r>
              <a:rPr lang="en-US" altLang="zh-CN" sz="2800" b="1">
                <a:latin typeface="宋体" panose="02010600030101010101" pitchFamily="2" charset="-122"/>
                <a:ea typeface="宋体" panose="02010600030101010101" pitchFamily="2" charset="-122"/>
                <a:cs typeface="宋体" panose="02010600030101010101" pitchFamily="2" charset="-122"/>
              </a:rPr>
              <a:t>    </a:t>
            </a:r>
            <a:r>
              <a:rPr lang="zh-CN" altLang="en-US" sz="2800" b="1">
                <a:latin typeface="宋体" panose="02010600030101010101" pitchFamily="2" charset="-122"/>
                <a:ea typeface="宋体" panose="02010600030101010101" pitchFamily="2" charset="-122"/>
                <a:cs typeface="宋体" panose="02010600030101010101" pitchFamily="2" charset="-122"/>
              </a:rPr>
              <a:t>至于说辣子，一般人都以为是湖南人、四川人能吃辣椒。其实四川人只是把辣子当成一种调料，而在陕西“油泼辣子”却是一道正经八百的菜肴。就连西安城里家家户户前也是挂满一串串喜人的红辣椒。“油泼辣子”看着</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2" name="文本框 1"/>
          <p:cNvSpPr txBox="1"/>
          <p:nvPr/>
        </p:nvSpPr>
        <p:spPr>
          <a:xfrm>
            <a:off x="-19050" y="0"/>
            <a:ext cx="12211050" cy="6554470"/>
          </a:xfrm>
          <a:prstGeom prst="rect">
            <a:avLst/>
          </a:prstGeom>
          <a:noFill/>
        </p:spPr>
        <p:txBody>
          <a:bodyPr wrap="square" rtlCol="0">
            <a:spAutoFit/>
          </a:bodyPr>
          <a:p>
            <a:r>
              <a:rPr lang="zh-CN" altLang="en-US" sz="2800" b="1">
                <a:latin typeface="宋体" panose="02010600030101010101" pitchFamily="2" charset="-122"/>
                <a:ea typeface="宋体" panose="02010600030101010101" pitchFamily="2" charset="-122"/>
                <a:cs typeface="宋体" panose="02010600030101010101" pitchFamily="2" charset="-122"/>
              </a:rPr>
              <a:t>红、闻着香、吃着辣，既能用来调面，又能夹馍吃。人们常说“油泼辣子biangbiang面吃着燎乍</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（好）</a:t>
            </a:r>
            <a:r>
              <a:rPr lang="zh-CN" altLang="en-US" sz="2800" b="1">
                <a:latin typeface="宋体" panose="02010600030101010101" pitchFamily="2" charset="-122"/>
                <a:ea typeface="宋体" panose="02010600030101010101" pitchFamily="2" charset="-122"/>
                <a:cs typeface="宋体" panose="02010600030101010101" pitchFamily="2" charset="-122"/>
              </a:rPr>
              <a:t>咧！”</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r>
              <a:rPr lang="en-US" altLang="zh-CN" sz="2800" b="1">
                <a:latin typeface="宋体" panose="02010600030101010101" pitchFamily="2" charset="-122"/>
                <a:ea typeface="宋体" panose="02010600030101010101" pitchFamily="2" charset="-122"/>
                <a:cs typeface="宋体" panose="02010600030101010101" pitchFamily="2" charset="-122"/>
              </a:rPr>
              <a:t>    </a:t>
            </a:r>
            <a:r>
              <a:rPr lang="zh-CN" altLang="en-US" sz="2800" b="1">
                <a:latin typeface="宋体" panose="02010600030101010101" pitchFamily="2" charset="-122"/>
                <a:ea typeface="宋体" panose="02010600030101010101" pitchFamily="2" charset="-122"/>
                <a:cs typeface="宋体" panose="02010600030101010101" pitchFamily="2" charset="-122"/>
              </a:rPr>
              <a:t>关中人吃饭讲究实惠，肉是大块的肉，馍是硬梆梆的死面托托馍，碗是能盛6两8两的大老碗。刚端上来的羊肉泡馍很烫，呼呼地直冒热气，吃时用筷子从贴碗的四周往嘴边拨，边拨边吃。陕西人（老陕）吃饭，喜欢用一种耀州产的近1尺的白瓷青花大碗，当地人称为“老碗”。这种老碗甚至比小盆还大，所以往往碗盆难分。在农村，人们劳动强度大，干活出力多，吃饭也多，所以出门用老碗盛一下就够了，不用再回家去盛饭，省了不少麻烦。</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r>
              <a:rPr lang="en-US" altLang="zh-CN" sz="2800" b="1">
                <a:latin typeface="宋体" panose="02010600030101010101" pitchFamily="2" charset="-122"/>
                <a:ea typeface="宋体" panose="02010600030101010101" pitchFamily="2" charset="-122"/>
                <a:cs typeface="宋体" panose="02010600030101010101" pitchFamily="2" charset="-122"/>
              </a:rPr>
              <a:t>    </a:t>
            </a:r>
            <a:r>
              <a:rPr lang="zh-CN" altLang="en-US" sz="2800" b="1">
                <a:latin typeface="宋体" panose="02010600030101010101" pitchFamily="2" charset="-122"/>
                <a:ea typeface="宋体" panose="02010600030101010101" pitchFamily="2" charset="-122"/>
                <a:cs typeface="宋体" panose="02010600030101010101" pitchFamily="2" charset="-122"/>
              </a:rPr>
              <a:t>帕帕头上戴,以前在反映陕西人生活的“西部片”中，经常看到戴羊肚毛巾、身穿对襟夹袄的老汉及老年妇女头上都戴着（顶着）一块黑色或白色的帕帕（手帕）。</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r>
              <a:rPr lang="zh-CN" altLang="en-US" sz="2800" b="1">
                <a:latin typeface="宋体" panose="02010600030101010101" pitchFamily="2" charset="-122"/>
                <a:ea typeface="宋体" panose="02010600030101010101" pitchFamily="2" charset="-122"/>
                <a:cs typeface="宋体" panose="02010600030101010101" pitchFamily="2" charset="-122"/>
              </a:rPr>
              <a:t> </a:t>
            </a:r>
            <a:r>
              <a:rPr lang="en-US" altLang="zh-CN" sz="2800" b="1">
                <a:latin typeface="宋体" panose="02010600030101010101" pitchFamily="2" charset="-122"/>
                <a:ea typeface="宋体" panose="02010600030101010101" pitchFamily="2" charset="-122"/>
                <a:cs typeface="宋体" panose="02010600030101010101" pitchFamily="2" charset="-122"/>
              </a:rPr>
              <a:t>   </a:t>
            </a:r>
            <a:r>
              <a:rPr lang="zh-CN" altLang="en-US" sz="2800" b="1">
                <a:latin typeface="宋体" panose="02010600030101010101" pitchFamily="2" charset="-122"/>
                <a:ea typeface="宋体" panose="02010600030101010101" pitchFamily="2" charset="-122"/>
                <a:cs typeface="宋体" panose="02010600030101010101" pitchFamily="2" charset="-122"/>
              </a:rPr>
              <a:t>姑娘不对外,据说关中地区土地肥沃，所以极少有人为生存而奔波于他乡异地。因而有“老不出关（潼关），少不下川（四川）”的谚语，久而久之，不仅男人们不外出远行，就连姑娘们也不远嫁他乡。</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2" name="文本框 1"/>
          <p:cNvSpPr txBox="1"/>
          <p:nvPr/>
        </p:nvSpPr>
        <p:spPr>
          <a:xfrm>
            <a:off x="635" y="0"/>
            <a:ext cx="12191365" cy="4831080"/>
          </a:xfrm>
          <a:prstGeom prst="rect">
            <a:avLst/>
          </a:prstGeom>
          <a:noFill/>
        </p:spPr>
        <p:txBody>
          <a:bodyPr wrap="square" rtlCol="0" anchor="t">
            <a:spAutoFit/>
          </a:bodyPr>
          <a:p>
            <a:r>
              <a:rPr lang="en-US" altLang="zh-CN" sz="2800" b="1">
                <a:latin typeface="宋体" panose="02010600030101010101" pitchFamily="2" charset="-122"/>
                <a:ea typeface="宋体" panose="02010600030101010101" pitchFamily="2" charset="-122"/>
                <a:cs typeface="宋体" panose="02010600030101010101" pitchFamily="2" charset="-122"/>
                <a:sym typeface="+mn-ea"/>
              </a:rPr>
              <a:t>    </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不坐蹲起来由于关中的男子们一日三餐都要蹲要一起开“老碗会”，会一蹲就是一个多小时加之人们冬天喜欢蹲在背风向阳的地方“晒暖暖”或者“丢方”、下棋。于是，关中人就养成了“蹲”的习惯。外地人说这是“板凳不坐蹲起来”。实际上是人们劳累后歇息的一种习惯。</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r>
              <a:rPr lang="en-US" altLang="zh-CN" sz="2800" b="1">
                <a:latin typeface="宋体" panose="02010600030101010101" pitchFamily="2" charset="-122"/>
                <a:ea typeface="宋体" panose="02010600030101010101" pitchFamily="2" charset="-122"/>
                <a:cs typeface="宋体" panose="02010600030101010101" pitchFamily="2" charset="-122"/>
                <a:sym typeface="+mn-ea"/>
              </a:rPr>
              <a:t>    </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唱戏吼起来,唱戏，指秦腔。其特点是高昂激越、强烈急促。尤其是花脸的演唱，更是扯开嗓子大声吼，当地人称之为“挣破头”，外地人开玩笑：“唱秦腔，一是舞台要结实，以免震垮了；二是演员身体要好，以免累病了；三是观众胆子要大，以免吓坏了”。吼戏者，脸红脖子粗，吼得“走火入魔”，但只要观众叫声“好”，这吼戏者的高兴程度不亚于获得什么大奖，人们认为，这才是真正的秦腔，听起来“过瘾”、“解馋”、“燎得太（好极了）”。</a:t>
            </a:r>
            <a:endParaRPr lang="zh-CN" altLang="en-US" sz="2800"/>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
</file>

<file path=ppt/tags/tag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00.xml><?xml version="1.0" encoding="utf-8"?>
<p:tagLst xmlns:p="http://schemas.openxmlformats.org/presentationml/2006/main">
  <p:tag name="AS_UNIQUEID" val="928"/>
</p:tagLst>
</file>

<file path=ppt/tags/tag101.xml><?xml version="1.0" encoding="utf-8"?>
<p:tagLst xmlns:p="http://schemas.openxmlformats.org/presentationml/2006/main">
  <p:tag name="KSO_WM_ASSEMBLE_CHIP_INDEX" val="ff7d2160ef064691979e787d147d2e44"/>
  <p:tag name="KSO_WM_CHIP_FILLAREA_FILL_RULE" val="{&quot;fill_align&quot;:&quot;cm&quot;,&quot;fill_mode&quot;:&quot;full&quot;,&quot;sacle_strategy&quot;:&quot;smart&quot;}"/>
  <p:tag name="KSO_WM_CHIP_GROUPID" val="5e6b05596848fb12bee65ac8"/>
  <p:tag name="KSO_WM_CHIP_XID" val="5e6b05596848fb12bee65aca"/>
  <p:tag name="KSO_WM_TAG_VERSION" val="1.0"/>
  <p:tag name="KSO_WM_TEMPLATE_ASSEMBLE_GROUPID" val="60656e7a4054ed1e2fb7f9a0"/>
  <p:tag name="KSO_WM_TEMPLATE_ASSEMBLE_XID" val="60656e7a4054ed1e2fb7f9a0"/>
  <p:tag name="KSO_WM_TEMPLATE_CATEGORY" val="diagram"/>
  <p:tag name="KSO_WM_TEMPLATE_INDEX" val="20208604"/>
  <p:tag name="KSO_WM_UNIT_BLOCK" val="0"/>
  <p:tag name="KSO_WM_UNIT_COMPATIBLE" val="0"/>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14;20;2"/>
  <p:tag name="KSO_WM_UNIT_DIAGRAM_ISNUMVISUAL" val="0"/>
  <p:tag name="KSO_WM_UNIT_DIAGRAM_ISREFERUNIT" val="0"/>
  <p:tag name="KSO_WM_UNIT_HIGHLIGHT" val="0"/>
  <p:tag name="KSO_WM_UNIT_ID" val="diagram20208604_1*f*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SHOW_EDIT_AREA_INDICATION" val="1"/>
  <p:tag name="KSO_WM_UNIT_SM_LIMIT_TYPE" val="2"/>
  <p:tag name="KSO_WM_UNIT_SUBTYPE" val="a"/>
  <p:tag name="KSO_WM_UNIT_SUPPORT_UNIT_TYPE" val="[&quot;l&quot;,&quot;m&quot;,&quot;n&quot;,&quot;o&quot;,&quot;p&quot;,&quot;q&quot;,&quot;r&quot;,&quot;δ&quot;,&quot;ε&quot;,&quot;ζ&quot;,&quot;η&quot;,&quot;d&quot;,&quot;α&quot;,&quot;β&quot;,&quot;θ&quot;]"/>
  <p:tag name="KSO_WM_UNIT_TEXT_FILL_FORE_SCHEMECOLOR_INDEX" val="13"/>
  <p:tag name="KSO_WM_UNIT_TEXT_FILL_FORE_SCHEMECOLOR_INDEX_BRIGHTNESS" val="0.25"/>
  <p:tag name="KSO_WM_UNIT_TEXT_FILL_TYPE" val="1"/>
  <p:tag name="KSO_WM_UNIT_TEXT_SUBTYPE" val="a"/>
  <p:tag name="KSO_WM_UNIT_VALUE" val="588"/>
</p:tagLst>
</file>

<file path=ppt/tags/tag102.xml><?xml version="1.0" encoding="utf-8"?>
<p:tagLst xmlns:p="http://schemas.openxmlformats.org/presentationml/2006/main">
  <p:tag name="KSO_WM_ASSEMBLE_CHIP_INDEX" val="2bf5e55b8d0a488ca6a19063e57cf523"/>
  <p:tag name="KSO_WM_CHIP_FILLAREA_FILL_RULE" val="{&quot;fill_align&quot;:&quot;lm&quot;,&quot;fill_mode&quot;:&quot;full&quot;,&quot;sacle_strategy&quot;:&quot;smart&quot;}"/>
  <p:tag name="KSO_WM_CHIP_GROUPID" val="5e6b05596848fb12bee65ac8"/>
  <p:tag name="KSO_WM_CHIP_XID" val="5e6b05596848fb12bee65aca"/>
  <p:tag name="KSO_WM_TAG_VERSION" val="1.0"/>
  <p:tag name="KSO_WM_TEMPLATE_ASSEMBLE_GROUPID" val="60656ec64054ed1e2fb7ff6b"/>
  <p:tag name="KSO_WM_TEMPLATE_ASSEMBLE_XID" val="60656ec64054ed1e2fb7ff6b"/>
  <p:tag name="KSO_WM_TEMPLATE_CATEGORY" val="diagram"/>
  <p:tag name="KSO_WM_TEMPLATE_INDEX" val="20213712"/>
  <p:tag name="KSO_WM_UNIT_BLOCK" val="0"/>
  <p:tag name="KSO_WM_UNIT_COMPATIBLE" val="0"/>
  <p:tag name="KSO_WM_UNIT_DEC_AREA_ID" val="e3e1eb978e5847b0bd7450979bb8f33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14;20;2"/>
  <p:tag name="KSO_WM_UNIT_DIAGRAM_ISNUMVISUAL" val="0"/>
  <p:tag name="KSO_WM_UNIT_DIAGRAM_ISREFERUNIT" val="0"/>
  <p:tag name="KSO_WM_UNIT_HIGHLIGHT" val="0"/>
  <p:tag name="KSO_WM_UNIT_ID" val="diagram20213712_1*f*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
  <p:tag name="KSO_WM_UNIT_SHOW_EDIT_AREA_INDICATION" val="1"/>
  <p:tag name="KSO_WM_UNIT_SM_LIMIT_TYPE" val="2"/>
  <p:tag name="KSO_WM_UNIT_SUBTYPE" val="a"/>
  <p:tag name="KSO_WM_UNIT_SUPPORT_UNIT_TYPE" val="[&quot;d&quot;,&quot;α&quot;,&quot;β&quot;]"/>
  <p:tag name="KSO_WM_UNIT_TEXT_FILL_FORE_SCHEMECOLOR_INDEX" val="13"/>
  <p:tag name="KSO_WM_UNIT_TEXT_FILL_FORE_SCHEMECOLOR_INDEX_BRIGHTNESS" val="0.25"/>
  <p:tag name="KSO_WM_UNIT_TEXT_FILL_TYPE" val="1"/>
  <p:tag name="KSO_WM_UNIT_TEXT_SUBTYPE" val="a"/>
  <p:tag name="KSO_WM_UNIT_VALUE" val="189"/>
</p:tagLst>
</file>

<file path=ppt/tags/tag103.xml><?xml version="1.0" encoding="utf-8"?>
<p:tagLst xmlns:p="http://schemas.openxmlformats.org/presentationml/2006/main">
  <p:tag name="AS_UNIQUEID" val="880"/>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a*1"/>
  <p:tag name="KSO_WM_UNIT_INDEX" val="1"/>
  <p:tag name="KSO_WM_UNIT_ISCONTENTSTITLE" val="0"/>
  <p:tag name="KSO_WM_UNIT_ISNUMDGMTITLE" val="0"/>
  <p:tag name="KSO_WM_UNIT_LAYERLEVEL" val="1"/>
  <p:tag name="KSO_WM_UNIT_NOCLEAR" val="0"/>
  <p:tag name="KSO_WM_UNIT_PRESET_TEXT" val="空白演示"/>
  <p:tag name="KSO_WM_UNIT_SHOW_EDIT_AREA_INDICATION" val="1"/>
  <p:tag name="KSO_WM_UNIT_TYPE" val="a"/>
  <p:tag name="KSO_WM_UNIT_VALUE" val="28"/>
</p:tagLst>
</file>

<file path=ppt/tags/tag104.xml><?xml version="1.0" encoding="utf-8"?>
<p:tagLst xmlns:p="http://schemas.openxmlformats.org/presentationml/2006/main">
  <p:tag name="AS_UNIQUEID" val="881"/>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105.xml><?xml version="1.0" encoding="utf-8"?>
<p:tagLst xmlns:p="http://schemas.openxmlformats.org/presentationml/2006/main">
  <p:tag name="AS_UNIQUEID" val="882"/>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106.xml><?xml version="1.0" encoding="utf-8"?>
<p:tagLst xmlns:p="http://schemas.openxmlformats.org/presentationml/2006/main">
  <p:tag name="AS_UNIQUEID" val="883"/>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107.xml><?xml version="1.0" encoding="utf-8"?>
<p:tagLst xmlns:p="http://schemas.openxmlformats.org/presentationml/2006/main">
  <p:tag name="AS_UNIQUEID" val="884"/>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108.xml><?xml version="1.0" encoding="utf-8"?>
<p:tagLst xmlns:p="http://schemas.openxmlformats.org/presentationml/2006/main">
  <p:tag name="AS_UNIQUEID" val="885"/>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109.xml><?xml version="1.0" encoding="utf-8"?>
<p:tagLst xmlns:p="http://schemas.openxmlformats.org/presentationml/2006/main">
  <p:tag name="AS_UNIQUEID" val="886"/>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1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10.xml><?xml version="1.0" encoding="utf-8"?>
<p:tagLst xmlns:p="http://schemas.openxmlformats.org/presentationml/2006/main">
  <p:tag name="AS_UNIQUEID" val="887"/>
  <p:tag name="KSO_WM_ASSEMBLE_CHIP_INDEX" val="76e219e02026425ebcf4897376575dfb"/>
  <p:tag name="KSO_WM_BEAUTIFY_FLAG" val="#wm#"/>
  <p:tag name="KSO_WM_CHIP_FILLAREA_FILL_RULE" val="{&quot;fill_align&quot;:&quot;lm&quot;,&quot;fill_mode&quot;:&quot;full&quot;,&quot;sacle_strategy&quot;:&quot;smart&quot;}"/>
  <p:tag name="KSO_WM_CHIP_GROUPID" val="5e7881253197e252a37019b5"/>
  <p:tag name="KSO_WM_CHIP_XID" val="5e7881253197e252a37019b6"/>
  <p:tag name="KSO_WM_TAG_VERSION" val="1.0"/>
  <p:tag name="KSO_WM_TEMPLATE_ASSEMBLE_GROUPID" val="5fd0c52f1fa9d42129dd6fd4"/>
  <p:tag name="KSO_WM_TEMPLATE_ASSEMBLE_XID" val="5fd0c52f1fa9d42129dd6fd4"/>
  <p:tag name="KSO_WM_TEMPLATE_CATEGORY" val="diagram"/>
  <p:tag name="KSO_WM_TEMPLATE_INDEX" val="20211410"/>
  <p:tag name="KSO_WM_UNIT_BLOCK" val="0"/>
  <p:tag name="KSO_WM_UNIT_COMPATIBLE" val="0"/>
  <p:tag name="KSO_WM_UNIT_DEC_AREA_ID" val="25516345a07b4b55ad83596e89ac265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true},&quot;whChangeMode&quot;:0}"/>
  <p:tag name="KSO_WM_UNIT_DEFAULT_FONT" val="24;44;4"/>
  <p:tag name="KSO_WM_UNIT_DIAGRAM_ISNUMVISUAL" val="0"/>
  <p:tag name="KSO_WM_UNIT_DIAGRAM_ISREFERUNIT" val="0"/>
  <p:tag name="KSO_WM_UNIT_HIGHLIGHT" val="0"/>
  <p:tag name="KSO_WM_UNIT_ID" val="diagram20211410_1*a*1"/>
  <p:tag name="KSO_WM_UNIT_INDEX" val="1"/>
  <p:tag name="KSO_WM_UNIT_ISCONTENTSTITLE" val="0"/>
  <p:tag name="KSO_WM_UNIT_ISNUMDGMTITLE" val="0"/>
  <p:tag name="KSO_WM_UNIT_LAYERLEVEL" val="1"/>
  <p:tag name="KSO_WM_UNIT_NOCLEAR" val="0"/>
  <p:tag name="KSO_WM_UNIT_PRESET_TEXT" val="单击此处添加大标题内容"/>
  <p:tag name="KSO_WM_UNIT_SHOW_EDIT_AREA_INDICATION" val="1"/>
  <p:tag name="KSO_WM_UNIT_SM_LIMIT_TYPE" val="2"/>
  <p:tag name="KSO_WM_UNIT_TEXT_FILL_FORE_SCHEMECOLOR_INDEX" val="13"/>
  <p:tag name="KSO_WM_UNIT_TEXT_FILL_FORE_SCHEMECOLOR_INDEX_BRIGHTNESS" val="0"/>
  <p:tag name="KSO_WM_UNIT_TEXT_FILL_TYPE" val="1"/>
  <p:tag name="KSO_WM_UNIT_TYPE" val="a"/>
  <p:tag name="KSO_WM_UNIT_VALUE" val="24"/>
</p:tagLst>
</file>

<file path=ppt/tags/tag111.xml><?xml version="1.0" encoding="utf-8"?>
<p:tagLst xmlns:p="http://schemas.openxmlformats.org/presentationml/2006/main">
  <p:tag name="AS_UNIQUEID" val="888"/>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112.xml><?xml version="1.0" encoding="utf-8"?>
<p:tagLst xmlns:p="http://schemas.openxmlformats.org/presentationml/2006/main">
  <p:tag name="AS_UNIQUEID" val="889"/>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113.xml><?xml version="1.0" encoding="utf-8"?>
<p:tagLst xmlns:p="http://schemas.openxmlformats.org/presentationml/2006/main">
  <p:tag name="AS_UNIQUEID" val="890"/>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114.xml><?xml version="1.0" encoding="utf-8"?>
<p:tagLst xmlns:p="http://schemas.openxmlformats.org/presentationml/2006/main">
  <p:tag name="AS_UNIQUEID" val="891"/>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115.xml><?xml version="1.0" encoding="utf-8"?>
<p:tagLst xmlns:p="http://schemas.openxmlformats.org/presentationml/2006/main">
  <p:tag name="AS_UNIQUEID" val="892"/>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116.xml><?xml version="1.0" encoding="utf-8"?>
<p:tagLst xmlns:p="http://schemas.openxmlformats.org/presentationml/2006/main">
  <p:tag name="AS_UNIQUEID" val="893"/>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117.xml><?xml version="1.0" encoding="utf-8"?>
<p:tagLst xmlns:p="http://schemas.openxmlformats.org/presentationml/2006/main">
  <p:tag name="AS_UNIQUEID" val="894"/>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118.xml><?xml version="1.0" encoding="utf-8"?>
<p:tagLst xmlns:p="http://schemas.openxmlformats.org/presentationml/2006/main">
  <p:tag name="AS_UNIQUEID" val="895"/>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119.xml><?xml version="1.0" encoding="utf-8"?>
<p:tagLst xmlns:p="http://schemas.openxmlformats.org/presentationml/2006/main">
  <p:tag name="AS_UNIQUEID" val="896"/>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1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20.xml><?xml version="1.0" encoding="utf-8"?>
<p:tagLst xmlns:p="http://schemas.openxmlformats.org/presentationml/2006/main">
  <p:tag name="AS_UNIQUEID" val="897"/>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121.xml><?xml version="1.0" encoding="utf-8"?>
<p:tagLst xmlns:p="http://schemas.openxmlformats.org/presentationml/2006/main">
  <p:tag name="AS_UNIQUEID" val="898"/>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b*1"/>
  <p:tag name="KSO_WM_UNIT_INDEX" val="1"/>
  <p:tag name="KSO_WM_UNIT_ISCONTENTSTITLE" val="0"/>
  <p:tag name="KSO_WM_UNIT_ISNUMDGMTITLE" val="0"/>
  <p:tag name="KSO_WM_UNIT_LAYERLEVEL" val="1"/>
  <p:tag name="KSO_WM_UNIT_NOCLEAR" val="0"/>
  <p:tag name="KSO_WM_UNIT_PRESET_TEXT" val="单击输入您的封面副标题"/>
  <p:tag name="KSO_WM_UNIT_SHOW_EDIT_AREA_INDICATION" val="1"/>
  <p:tag name="KSO_WM_UNIT_TYPE" val="b"/>
  <p:tag name="KSO_WM_UNIT_VALUE" val="111"/>
</p:tagLst>
</file>

<file path=ppt/tags/tag122.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123.xml><?xml version="1.0" encoding="utf-8"?>
<p:tagLst xmlns:p="http://schemas.openxmlformats.org/presentationml/2006/main">
  <p:tag name="AS_UNIQUEID" val="762"/>
</p:tagLst>
</file>

<file path=ppt/tags/tag124.xml><?xml version="1.0" encoding="utf-8"?>
<p:tagLst xmlns:p="http://schemas.openxmlformats.org/presentationml/2006/main">
  <p:tag name="AS_UNIQUEID" val="763"/>
</p:tagLst>
</file>

<file path=ppt/tags/tag125.xml><?xml version="1.0" encoding="utf-8"?>
<p:tagLst xmlns:p="http://schemas.openxmlformats.org/presentationml/2006/main">
  <p:tag name="AS_UNIQUEID" val="764"/>
</p:tagLst>
</file>

<file path=ppt/tags/tag126.xml><?xml version="1.0" encoding="utf-8"?>
<p:tagLst xmlns:p="http://schemas.openxmlformats.org/presentationml/2006/main">
  <p:tag name="AS_UNIQUEID" val="765"/>
</p:tagLst>
</file>

<file path=ppt/tags/tag127.xml><?xml version="1.0" encoding="utf-8"?>
<p:tagLst xmlns:p="http://schemas.openxmlformats.org/presentationml/2006/main">
  <p:tag name="AS_UNIQUEID" val="758"/>
</p:tagLst>
</file>

<file path=ppt/tags/tag128.xml><?xml version="1.0" encoding="utf-8"?>
<p:tagLst xmlns:p="http://schemas.openxmlformats.org/presentationml/2006/main">
  <p:tag name="AS_UNIQUEID" val="759"/>
</p:tagLst>
</file>

<file path=ppt/tags/tag129.xml><?xml version="1.0" encoding="utf-8"?>
<p:tagLst xmlns:p="http://schemas.openxmlformats.org/presentationml/2006/main">
  <p:tag name="AS_UNIQUEID" val="760"/>
</p:tagLst>
</file>

<file path=ppt/tags/tag1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30.xml><?xml version="1.0" encoding="utf-8"?>
<p:tagLst xmlns:p="http://schemas.openxmlformats.org/presentationml/2006/main">
  <p:tag name="AS_UNIQUEID" val="767"/>
</p:tagLst>
</file>

<file path=ppt/tags/tag131.xml><?xml version="1.0" encoding="utf-8"?>
<p:tagLst xmlns:p="http://schemas.openxmlformats.org/presentationml/2006/main">
  <p:tag name="AS_UNIQUEID" val="768"/>
</p:tagLst>
</file>

<file path=ppt/tags/tag132.xml><?xml version="1.0" encoding="utf-8"?>
<p:tagLst xmlns:p="http://schemas.openxmlformats.org/presentationml/2006/main">
  <p:tag name="AS_UNIQUEID" val="770"/>
</p:tagLst>
</file>

<file path=ppt/tags/tag133.xml><?xml version="1.0" encoding="utf-8"?>
<p:tagLst xmlns:p="http://schemas.openxmlformats.org/presentationml/2006/main">
  <p:tag name="COMMONDATA" val="eyJoZGlkIjoiYTlhYzY5MWE3MzlmZGFkMDNhZDAxYTY4Y2NjZDlhZDAifQ=="/>
</p:tagLst>
</file>

<file path=ppt/tags/tag1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2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3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3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3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3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4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4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5.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57.xml><?xml version="1.0" encoding="utf-8"?>
<p:tagLst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Lst>
</file>

<file path=ppt/tags/tag58.xml><?xml version="1.0" encoding="utf-8"?>
<p:tagLst xmlns:p="http://schemas.openxmlformats.org/presentationml/2006/main">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Lst>
</file>

<file path=ppt/tags/tag5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6.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60.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6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62.xml><?xml version="1.0" encoding="utf-8"?>
<p:tagLst xmlns:p="http://schemas.openxmlformats.org/presentationml/2006/main">
  <p:tag name="AS_UNIQUEID" val="705"/>
</p:tagLst>
</file>

<file path=ppt/tags/tag63.xml><?xml version="1.0" encoding="utf-8"?>
<p:tagLst xmlns:p="http://schemas.openxmlformats.org/presentationml/2006/main">
  <p:tag name="AS_UNIQUEID" val="706"/>
</p:tagLst>
</file>

<file path=ppt/tags/tag64.xml><?xml version="1.0" encoding="utf-8"?>
<p:tagLst xmlns:p="http://schemas.openxmlformats.org/presentationml/2006/main">
  <p:tag name="KSO_WM_BEAUTIFY_FLAG" val="#wm#"/>
  <p:tag name="KSO_WM_DIAGRAM_GROUP_CODE" val="ζ1-1"/>
  <p:tag name="KSO_WM_TAG_VERSION" val="1.0"/>
  <p:tag name="KSO_WM_TEMPLATE_CATEGORY" val="diagram"/>
  <p:tag name="KSO_WM_TEMPLATE_INDEX" val="20215234"/>
  <p:tag name="KSO_WM_UNIT_COMPATIBLE" val="0"/>
  <p:tag name="KSO_WM_UNIT_DIAGRAM_ISNUMVISUAL" val="0"/>
  <p:tag name="KSO_WM_UNIT_DIAGRAM_ISREFERUNIT" val="0"/>
  <p:tag name="KSO_WM_UNIT_DIAGRAM_MODELTYPE" val="creativePicture"/>
  <p:tag name="KSO_WM_UNIT_HIGHLIGHT" val="0"/>
  <p:tag name="KSO_WM_UNIT_ID" val="diagram20215234_1*ζ_h_d*1_1_1"/>
  <p:tag name="KSO_WM_UNIT_INDEX" val="1_1_1"/>
  <p:tag name="KSO_WM_UNIT_LAYERLEVEL" val="1_1_1"/>
  <p:tag name="KSO_WM_UNIT_PICTURE_DOCKSIDE" val="rm"/>
  <p:tag name="KSO_WM_UNIT_PICTURE_TOWARD" val="1"/>
  <p:tag name="KSO_WM_UNIT_TYPE" val="ζ_h_d"/>
  <p:tag name="KSO_WM_UNIT_USESOURCEFORMAT_APPLY" val="1"/>
  <p:tag name="KSO_WM_UNIT_VALUE" val="1599*1988"/>
</p:tagLst>
</file>

<file path=ppt/tags/tag65.xml><?xml version="1.0" encoding="utf-8"?>
<p:tagLst xmlns:p="http://schemas.openxmlformats.org/presentationml/2006/main">
  <p:tag name="KSO_WM_ASSEMBLE_CHIP_INDEX" val="ba28c40bb95945a5a4e748a293b73aa4"/>
  <p:tag name="KSO_WM_CHIP_FILLAREA_FILL_RULE" val="{&quot;fill_align&quot;:&quot;lt&quot;,&quot;fill_mode&quot;:&quot;full&quot;,&quot;sacle_strategy&quot;:&quot;smart&quot;}"/>
  <p:tag name="KSO_WM_CHIP_GROUPID" val="5e6b05596848fb12bee65ac8"/>
  <p:tag name="KSO_WM_CHIP_XID" val="5e6b05596848fb12bee65aca"/>
  <p:tag name="KSO_WM_TAG_VERSION" val="1.0"/>
  <p:tag name="KSO_WM_TEMPLATE_ASSEMBLE_GROUPID" val="606570534054ed1e2fb814c7"/>
  <p:tag name="KSO_WM_TEMPLATE_ASSEMBLE_XID" val="606570534054ed1e2fb814c7"/>
  <p:tag name="KSO_WM_TEMPLATE_CATEGORY" val="diagram"/>
  <p:tag name="KSO_WM_TEMPLATE_INDEX" val="20217073"/>
  <p:tag name="KSO_WM_UNIT_BLOCK" val="0"/>
  <p:tag name="KSO_WM_UNIT_COMPATIBLE" val="0"/>
  <p:tag name="KSO_WM_UNIT_DEC_AREA_ID" val="ce82e2753746471daed8748529970ba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14;20;2"/>
  <p:tag name="KSO_WM_UNIT_DIAGRAM_ISNUMVISUAL" val="0"/>
  <p:tag name="KSO_WM_UNIT_DIAGRAM_ISREFERUNIT" val="0"/>
  <p:tag name="KSO_WM_UNIT_HIGHLIGHT" val="0"/>
  <p:tag name="KSO_WM_UNIT_ID" val="diagram20217073_1*f*1"/>
  <p:tag name="KSO_WM_UNIT_LAYERLEVEL" val="1"/>
  <p:tag name="KSO_WM_UNIT_NOCLEAR" val="0"/>
  <p:tag name="KSO_WM_UNIT_PRESET_TEXT" val="单击此处添加正文，文字是您思想的提炼，为了演示发布的良好效果，请言简意赅的阐述您的观点。您的内容已经简明扼要。"/>
  <p:tag name="KSO_WM_UNIT_SHOW_EDIT_AREA_INDICATION" val="1"/>
  <p:tag name="KSO_WM_UNIT_SM_LIMIT_TYPE" val="2"/>
  <p:tag name="KSO_WM_UNIT_SUBTYPE" val="a"/>
  <p:tag name="KSO_WM_UNIT_TEXT_FILL_FORE_SCHEMECOLOR_INDEX" val="13"/>
  <p:tag name="KSO_WM_UNIT_TEXT_FILL_FORE_SCHEMECOLOR_INDEX_BRIGHTNESS" val="0.25"/>
  <p:tag name="KSO_WM_UNIT_TEXT_FILL_TYPE" val="1"/>
  <p:tag name="KSO_WM_UNIT_TEXT_SUBTYPE" val="a"/>
  <p:tag name="KSO_WM_UNIT_VALUE" val="72"/>
</p:tagLst>
</file>

<file path=ppt/tags/tag66.xml><?xml version="1.0" encoding="utf-8"?>
<p:tagLst xmlns:p="http://schemas.openxmlformats.org/presentationml/2006/main">
  <p:tag name="KSO_WM_BEAUTIFY_FLAG" val="#wm#"/>
  <p:tag name="KSO_WM_CHIP_DECFILLPROP" val="[]"/>
  <p:tag name="KSO_WM_CHIP_FILLPROP" val="[[{&quot;text_align&quot;:&quot;cm&quot;,&quot;text_direction&quot;:&quot;horizontal&quot;,&quot;support_features&quot;:[&quot;creativepic&quot;],&quot;support_big_font&quot;:false,&quot;picture_toward&quot;:1,&quot;picture_dockside&quot;:[&quot;cb&quot;,&quot;rm&quot;,&quot;ct&quot;],&quot;fill_id&quot;:&quot;3ff8b7e9ece344528a0d0bda437c3435&quot;,&quot;fill_align&quot;:&quot;cm&quot;,&quot;chip_types&quot;:[&quot;picture&quot;]},{&quot;text_align&quot;:&quot;lt&quot;,&quot;text_direction&quot;:&quot;horizontal&quot;,&quot;support_big_font&quot;:false,&quot;picture_toward&quot;:0,&quot;picture_dockside&quot;:[],&quot;fill_id&quot;:&quot;8730a6765360444782bef596a7b527c4&quot;,&quot;fill_align&quot;:&quot;lt&quot;,&quot;chip_types&quot;:[&quot;header&quot;]},{&quot;text_align&quot;:&quot;lt&quot;,&quot;text_direction&quot;:&quot;horizontal&quot;,&quot;support_big_font&quot;:false,&quot;picture_toward&quot;:0,&quot;picture_dockside&quot;:[],&quot;fill_id&quot;:&quot;13ab5cb2370249159930a241f720671f&quot;,&quot;fill_align&quot;:&quot;lt&quot;,&quot;chip_types&quot;:[&quot;text&quot;]}]]"/>
  <p:tag name="KSO_WM_CHIP_GROUPID" val="5fade49c998712faa657a97f"/>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de49c998712faa657a980"/>
  <p:tag name="KSO_WM_SLIDE_BACKGROUND_TYPE" val="general"/>
  <p:tag name="KSO_WM_SLIDE_BK_DARK_LIGHT" val="2"/>
  <p:tag name="KSO_WM_SLIDE_ID" val="diagram20217073_1"/>
  <p:tag name="KSO_WM_SLIDE_INDEX" val="1"/>
  <p:tag name="KSO_WM_SLIDE_ITEM_CNT" val="0"/>
  <p:tag name="KSO_WM_SLIDE_LAYOUT" val="a_d_f"/>
  <p:tag name="KSO_WM_SLIDE_LAYOUT_CNT" val="1_1_1"/>
  <p:tag name="KSO_WM_SLIDE_LAYOUT_INFO" val="{&quot;direction&quot;:1,&quot;id&quot;:&quot;2021-04-01T16:16:09&quot;,&quot;maxSize&quot;:{&quot;size1&quot;:57.5},&quot;minSize&quot;:{&quot;size1&quot;:32.600000000000001},&quot;normalSize&quot;:{&quot;size1&quot;:39.475000000000001},&quot;subLayout&quot;:[{&quot;id&quot;:&quot;2021-04-01T16:16:09&quot;,&quot;maxSize&quot;:{&quot;size1&quot;:35.600000000000001},&quot;minSize&quot;:{&quot;size1&quot;:17.800000000000001},&quot;normalSize&quot;:{&quot;size1&quot;:24.299999999999997},&quot;subLayout&quot;:[{&quot;id&quot;:&quot;2021-04-01T16:16:09&quot;,&quot;margin&quot;:{&quot;bottom&quot;:0,&quot;left&quot;:2.1170001029968262,&quot;right&quot;:0.026000002399086952,&quot;top&quot;:1.6929999589920044},&quot;type&quot;:0},{&quot;id&quot;:&quot;2021-04-01T16:16:09&quot;,&quot;margin&quot;:{&quot;bottom&quot;:1.6929999589920044,&quot;left&quot;:2.1170001029968262,&quot;right&quot;:0.026000002399086952,&quot;top&quot;:1.7200000286102295},&quot;type&quot;:0}],&quot;type&quot;:0},{&quot;id&quot;:&quot;2021-04-01T16:16:09&quot;,&quot;margin&quot;:{&quot;bottom&quot;:0,&quot;left&quot;:1.6670000553131104,&quot;right&quot;:0,&quot;top&quot;:0},&quot;type&quot;:0}],&quot;type&quot;:0}"/>
  <p:tag name="KSO_WM_SLIDE_POSITION" val="0*0"/>
  <p:tag name="KSO_WM_SLIDE_RATIO" val="1.777778"/>
  <p:tag name="KSO_WM_SLIDE_SIZE" val="960*540"/>
  <p:tag name="KSO_WM_SLIDE_SUBTYPE" val="picTxt"/>
  <p:tag name="KSO_WM_SLIDE_SUPPORT_FEATURE_TYPE" val="8"/>
  <p:tag name="KSO_WM_SLIDE_TYPE" val="text"/>
  <p:tag name="KSO_WM_SPECIAL_SOURCE" val="bdnull"/>
  <p:tag name="KSO_WM_TAG_VERSION" val="1.0"/>
  <p:tag name="KSO_WM_TEMPLATE_ASSEMBLE_GROUPID" val="606570534054ed1e2fb814c7"/>
  <p:tag name="KSO_WM_TEMPLATE_ASSEMBLE_XID" val="606570534054ed1e2fb814c7"/>
  <p:tag name="KSO_WM_TEMPLATE_CATEGORY" val="diagram"/>
  <p:tag name="KSO_WM_TEMPLATE_COLOR_TYPE" val="1"/>
  <p:tag name="KSO_WM_TEMPLATE_INDEX" val="20217073"/>
  <p:tag name="KSO_WM_TEMPLATE_MASTER_TYPE" val="0"/>
  <p:tag name="KSO_WM_TEMPLATE_SUBCATEGORY" val="21"/>
</p:tagLst>
</file>

<file path=ppt/tags/tag67.xml><?xml version="1.0" encoding="utf-8"?>
<p:tagLst xmlns:p="http://schemas.openxmlformats.org/presentationml/2006/main">
  <p:tag name="KSO_WM_BEAUTIFY_FLAG" val="#wm#"/>
  <p:tag name="KSO_WM_TAG_VERSION" val="1.0"/>
  <p:tag name="KSO_WM_TEMPLATE_CATEGORY" val="diagram"/>
  <p:tag name="KSO_WM_TEMPLATE_INDEX" val="20196656"/>
  <p:tag name="KSO_WM_UNIT_ADJUSTLAYOUT_ID" val="18"/>
  <p:tag name="KSO_WM_UNIT_COLOR_SCHEME_PARENT_PAGE" val="0_1"/>
  <p:tag name="KSO_WM_UNIT_COLOR_SCHEME_SHAPE_ID" val="18"/>
  <p:tag name="KSO_WM_UNIT_COMPATIBLE" val="0"/>
  <p:tag name="KSO_WM_UNIT_DIAGRAM_ISNUMVISUAL" val="0"/>
  <p:tag name="KSO_WM_UNIT_DIAGRAM_ISREFERUNIT" val="0"/>
  <p:tag name="KSO_WM_UNIT_FILL_FORE_SCHEMECOLOR_INDEX" val="15"/>
  <p:tag name="KSO_WM_UNIT_FILL_FORE_SCHEMECOLOR_INDEX_BRIGHTNESS" val="0.8"/>
  <p:tag name="KSO_WM_UNIT_FILL_TYPE" val="1"/>
  <p:tag name="KSO_WM_UNIT_FOIL_COLOR" val="1"/>
  <p:tag name="KSO_WM_UNIT_HIGHLIGHT" val="0"/>
  <p:tag name="KSO_WM_UNIT_ID" val="diagram20196656_1*i*1"/>
  <p:tag name="KSO_WM_UNIT_INDEX" val="1"/>
  <p:tag name="KSO_WM_UNIT_LAYERLEVEL" val="1"/>
  <p:tag name="KSO_WM_UNIT_TEXT_FILL_FORE_SCHEMECOLOR_INDEX" val="14"/>
  <p:tag name="KSO_WM_UNIT_TEXT_FILL_FORE_SCHEMECOLOR_INDEX_BRIGHTNESS" val="0"/>
  <p:tag name="KSO_WM_UNIT_TEXT_FILL_TYPE" val="1"/>
  <p:tag name="KSO_WM_UNIT_TYPE" val="i"/>
</p:tagLst>
</file>

<file path=ppt/tags/tag68.xml><?xml version="1.0" encoding="utf-8"?>
<p:tagLst xmlns:p="http://schemas.openxmlformats.org/presentationml/2006/main">
  <p:tag name="KSO_WM_BEAUTIFY_FLAG" val="#wm#"/>
  <p:tag name="KSO_WM_TAG_VERSION" val="1.0"/>
  <p:tag name="KSO_WM_TEMPLATE_CATEGORY" val="diagram"/>
  <p:tag name="KSO_WM_TEMPLATE_INDEX" val="20196656"/>
  <p:tag name="KSO_WM_UNIT_ADJUSTLAYOUT_ID" val="4"/>
  <p:tag name="KSO_WM_UNIT_COLOR_SCHEME_PARENT_PAGE" val="0_1"/>
  <p:tag name="KSO_WM_UNIT_COLOR_SCHEME_SHAPE_ID" val="4"/>
  <p:tag name="KSO_WM_UNIT_COMPATIBLE" val="0"/>
  <p:tag name="KSO_WM_UNIT_DIAGRAM_ISNUMVISUAL" val="0"/>
  <p:tag name="KSO_WM_UNIT_DIAGRAM_ISREFERUNIT" val="0"/>
  <p:tag name="KSO_WM_UNIT_HIGHLIGHT" val="0"/>
  <p:tag name="KSO_WM_UNIT_ID" val="diagram20196656_1*d*1"/>
  <p:tag name="KSO_WM_UNIT_INDEX" val="1"/>
  <p:tag name="KSO_WM_UNIT_LAYERLEVEL" val="1"/>
  <p:tag name="KSO_WM_UNIT_PICTURE_CLIP_FLAG" val="0"/>
  <p:tag name="KSO_WM_UNIT_TYPE" val="d"/>
  <p:tag name="KSO_WM_UNIT_VALUE" val="1113*1113"/>
</p:tagLst>
</file>

<file path=ppt/tags/tag69.xml><?xml version="1.0" encoding="utf-8"?>
<p:tagLst xmlns:p="http://schemas.openxmlformats.org/presentationml/2006/main">
  <p:tag name="KSO_WM_TAG_VERSION" val="1.0"/>
  <p:tag name="KSO_WM_TEMPLATE_CATEGORY" val="diagram"/>
  <p:tag name="KSO_WM_TEMPLATE_INDEX" val="20196656"/>
  <p:tag name="KSO_WM_UNIT_ADJUSTLAYOUT_ID" val="11"/>
  <p:tag name="KSO_WM_UNIT_COLOR_SCHEME_PARENT_PAGE" val="0_1"/>
  <p:tag name="KSO_WM_UNIT_COLOR_SCHEME_SHAPE_ID" val="11"/>
  <p:tag name="KSO_WM_UNIT_COMPATIBLE" val="0"/>
  <p:tag name="KSO_WM_UNIT_DIAGRAM_ISNUMVISUAL" val="0"/>
  <p:tag name="KSO_WM_UNIT_DIAGRAM_ISREFERUNIT" val="0"/>
  <p:tag name="KSO_WM_UNIT_HIGHLIGHT" val="0"/>
  <p:tag name="KSO_WM_UNIT_ID" val="diagram20196656_1*f*1"/>
  <p:tag name="KSO_WM_UNIT_LAYERLEVEL" val="1"/>
  <p:tag name="KSO_WM_UNIT_NOCLEAR" val="1"/>
  <p:tag name="KSO_WM_UNIT_PRESET_TEXT" val="单击此处添加小标题&#13;为了最终呈现发布的良好效果，请尽量言简意赅的&#13;单击此处添加小标题&#13;为了最终呈现发布的良好效果，请尽量言简意赅的阐述观点&#13;单击此处添加小标题&#13;根据需要可酌情增减文字，以便观者可以准确理解您所传达的信息&#13;单击此处添加小标题&#13;根据需要可酌情增减文字，以便观者可以准确理解"/>
  <p:tag name="KSO_WM_UNIT_TEXT_FILL_FORE_SCHEMECOLOR_INDEX" val="13"/>
  <p:tag name="KSO_WM_UNIT_TEXT_FILL_FORE_SCHEMECOLOR_INDEX_BRIGHTNESS" val="0.25"/>
  <p:tag name="KSO_WM_UNIT_TEXT_FILL_TYPE" val="1"/>
  <p:tag name="KSO_WM_UNIT_TEXT_PART_ID_V2" val="d-3-2"/>
  <p:tag name="KSO_WM_UNIT_VALUE" val="286"/>
</p:tagLst>
</file>

<file path=ppt/tags/tag7.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70.xml><?xml version="1.0" encoding="utf-8"?>
<p:tagLst xmlns:p="http://schemas.openxmlformats.org/presentationml/2006/main">
  <p:tag name="KSO_WM_BEAUTIFY_FLAG" val="#wm#"/>
  <p:tag name="KSO_WM_SLIDE_COLORSCHEME_VERSION" val="3.2"/>
  <p:tag name="KSO_WM_SLIDE_CONSTRAINT" val="%7b%22slideConstraint%22%3a%7b%22seriesAreas%22%3a%5b%5d%2c%22singleAreas%22%3a%5b%7b%22shapes%22%3a%5b4%5d%2c%22serialConstraintIndex%22%3a-1%2c%22areatextmark%22%3a0%2c%22pictureprocessmark%22%3a0%7d%5d%7d%7d"/>
  <p:tag name="KSO_WM_SLIDE_ID" val="diagram20196656_1"/>
  <p:tag name="KSO_WM_SLIDE_INDEX" val="1"/>
  <p:tag name="KSO_WM_SLIDE_ITEM_CNT" val="0"/>
  <p:tag name="KSO_WM_SLIDE_LAYOUT" val="a_d_f"/>
  <p:tag name="KSO_WM_SLIDE_LAYOUT_CNT" val="1_1_1"/>
  <p:tag name="KSO_WM_SLIDE_POSITION" val="0*0"/>
  <p:tag name="KSO_WM_SLIDE_SIZE" val="960*540"/>
  <p:tag name="KSO_WM_SLIDE_SUBTYPE" val="pureTxt"/>
  <p:tag name="KSO_WM_SLIDE_TYPE" val="text"/>
  <p:tag name="KSO_WM_SPECIAL_SOURCE" val="bdnull"/>
  <p:tag name="KSO_WM_TAG_VERSION" val="1.0"/>
  <p:tag name="KSO_WM_TEMPLATE_CATEGORY" val="diagram"/>
  <p:tag name="KSO_WM_TEMPLATE_INDEX" val="20196656"/>
  <p:tag name="KSO_WM_TEMPLATE_SUBCATEGORY" val="0"/>
</p:tagLst>
</file>

<file path=ppt/tags/tag71.xml><?xml version="1.0" encoding="utf-8"?>
<p:tagLst xmlns:p="http://schemas.openxmlformats.org/presentationml/2006/main">
  <p:tag name="AS_UNIQUEID" val="544"/>
</p:tagLst>
</file>

<file path=ppt/tags/tag72.xml><?xml version="1.0" encoding="utf-8"?>
<p:tagLst xmlns:p="http://schemas.openxmlformats.org/presentationml/2006/main">
  <p:tag name="AS_UNIQUEID" val="545"/>
</p:tagLst>
</file>

<file path=ppt/tags/tag73.xml><?xml version="1.0" encoding="utf-8"?>
<p:tagLst xmlns:p="http://schemas.openxmlformats.org/presentationml/2006/main">
  <p:tag name="AS_UNIQUEID" val="546"/>
</p:tagLst>
</file>

<file path=ppt/tags/tag74.xml><?xml version="1.0" encoding="utf-8"?>
<p:tagLst xmlns:p="http://schemas.openxmlformats.org/presentationml/2006/main">
  <p:tag name="AS_UNIQUEID" val="526"/>
</p:tagLst>
</file>

<file path=ppt/tags/tag75.xml><?xml version="1.0" encoding="utf-8"?>
<p:tagLst xmlns:p="http://schemas.openxmlformats.org/presentationml/2006/main">
  <p:tag name="AS_UNIQUEID" val="527"/>
</p:tagLst>
</file>

<file path=ppt/tags/tag76.xml><?xml version="1.0" encoding="utf-8"?>
<p:tagLst xmlns:p="http://schemas.openxmlformats.org/presentationml/2006/main">
  <p:tag name="AS_UNIQUEID" val="528"/>
</p:tagLst>
</file>

<file path=ppt/tags/tag77.xml><?xml version="1.0" encoding="utf-8"?>
<p:tagLst xmlns:p="http://schemas.openxmlformats.org/presentationml/2006/main">
  <p:tag name="AS_UNIQUEID" val="708"/>
</p:tagLst>
</file>

<file path=ppt/tags/tag78.xml><?xml version="1.0" encoding="utf-8"?>
<p:tagLst xmlns:p="http://schemas.openxmlformats.org/presentationml/2006/main">
  <p:tag name="AS_UNIQUEID" val="709"/>
</p:tagLst>
</file>

<file path=ppt/tags/tag79.xml><?xml version="1.0" encoding="utf-8"?>
<p:tagLst xmlns:p="http://schemas.openxmlformats.org/presentationml/2006/main">
  <p:tag name="AS_UNIQUEID" val="538"/>
  <p:tag name="KSO_WM_UNIT_PLACING_PICTURE_USER_VIEWPORT" val="{&quot;height&quot;:4500,&quot;width&quot;:3600}"/>
</p:tagLst>
</file>

<file path=ppt/tags/tag8.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80.xml><?xml version="1.0" encoding="utf-8"?>
<p:tagLst xmlns:p="http://schemas.openxmlformats.org/presentationml/2006/main">
  <p:tag name="AS_UNIQUEID" val="711"/>
</p:tagLst>
</file>

<file path=ppt/tags/tag81.xml><?xml version="1.0" encoding="utf-8"?>
<p:tagLst xmlns:p="http://schemas.openxmlformats.org/presentationml/2006/main">
  <p:tag name="AS_UNIQUEID" val="712"/>
</p:tagLst>
</file>

<file path=ppt/tags/tag82.xml><?xml version="1.0" encoding="utf-8"?>
<p:tagLst xmlns:p="http://schemas.openxmlformats.org/presentationml/2006/main">
  <p:tag name="KSO_WM_BEAUTIFY_FLAG" val="#wm#"/>
  <p:tag name="KSO_WM_TEMPLATE_CATEGORY" val="diagram"/>
  <p:tag name="KSO_WM_TEMPLATE_INDEX" val="20213421"/>
</p:tagLst>
</file>

<file path=ppt/tags/tag83.xml><?xml version="1.0" encoding="utf-8"?>
<p:tagLst xmlns:p="http://schemas.openxmlformats.org/presentationml/2006/main">
  <p:tag name="AS_UNIQUEID" val="707"/>
</p:tagLst>
</file>

<file path=ppt/tags/tag84.xml><?xml version="1.0" encoding="utf-8"?>
<p:tagLst xmlns:p="http://schemas.openxmlformats.org/presentationml/2006/main">
  <p:tag name="AS_UNIQUEID" val="708"/>
</p:tagLst>
</file>

<file path=ppt/tags/tag85.xml><?xml version="1.0" encoding="utf-8"?>
<p:tagLst xmlns:p="http://schemas.openxmlformats.org/presentationml/2006/main">
  <p:tag name="AS_UNIQUEID" val="698"/>
</p:tagLst>
</file>

<file path=ppt/tags/tag86.xml><?xml version="1.0" encoding="utf-8"?>
<p:tagLst xmlns:p="http://schemas.openxmlformats.org/presentationml/2006/main">
  <p:tag name="AS_UNIQUEID" val="699"/>
</p:tagLst>
</file>

<file path=ppt/tags/tag87.xml><?xml version="1.0" encoding="utf-8"?>
<p:tagLst xmlns:p="http://schemas.openxmlformats.org/presentationml/2006/main">
  <p:tag name="AS_UNIQUEID" val="700"/>
</p:tagLst>
</file>

<file path=ppt/tags/tag88.xml><?xml version="1.0" encoding="utf-8"?>
<p:tagLst xmlns:p="http://schemas.openxmlformats.org/presentationml/2006/main">
  <p:tag name="AS_UNIQUEID" val="914"/>
</p:tagLst>
</file>

<file path=ppt/tags/tag89.xml><?xml version="1.0" encoding="utf-8"?>
<p:tagLst xmlns:p="http://schemas.openxmlformats.org/presentationml/2006/main">
  <p:tag name="AS_UNIQUEID" val="916"/>
  <p:tag name="KSO_WM_ASSEMBLE_CHIP_INDEX" val="627df8e79bbb4f168a1006eb39d7d817"/>
  <p:tag name="KSO_WM_BEAUTIFY_FLAG" val="#wm#"/>
  <p:tag name="KSO_WM_CHIP_FILLAREA_FILL_RULE" val="{&quot;fill_align&quot;:&quot;ct&quot;,&quot;fill_mode&quot;:&quot;full&quot;,&quot;sacle_strategy&quot;:&quot;smart&quot;}"/>
  <p:tag name="KSO_WM_CHIP_GROUPID" val="5e7881253197e252a37019b5"/>
  <p:tag name="KSO_WM_CHIP_XID" val="5e7881253197e252a37019b6"/>
  <p:tag name="KSO_WM_TAG_VERSION" val="1.0"/>
  <p:tag name="KSO_WM_TEMPLATE_ASSEMBLE_GROUPID" val="5fd0b9341fa9d42129dd4cad"/>
  <p:tag name="KSO_WM_TEMPLATE_ASSEMBLE_XID" val="5fd0b9341fa9d42129dd4cad"/>
  <p:tag name="KSO_WM_TEMPLATE_CATEGORY" val="diagram"/>
  <p:tag name="KSO_WM_TEMPLATE_INDEX" val="20213673"/>
  <p:tag name="KSO_WM_UNIT_BLOCK" val="0"/>
  <p:tag name="KSO_WM_UNIT_COMPATIBLE" val="0"/>
  <p:tag name="KSO_WM_UNIT_DEC_AREA_ID" val="0934ade70248484ab2d70312676580f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24;44;4"/>
  <p:tag name="KSO_WM_UNIT_DIAGRAM_ISNUMVISUAL" val="0"/>
  <p:tag name="KSO_WM_UNIT_DIAGRAM_ISREFERUNIT" val="0"/>
  <p:tag name="KSO_WM_UNIT_HIGHLIGHT" val="0"/>
  <p:tag name="KSO_WM_UNIT_ID" val="diagram20213673_1*a*1"/>
  <p:tag name="KSO_WM_UNIT_INDEX" val="1"/>
  <p:tag name="KSO_WM_UNIT_ISCONTENTSTITLE" val="0"/>
  <p:tag name="KSO_WM_UNIT_ISNUMDGMTITLE" val="0"/>
  <p:tag name="KSO_WM_UNIT_LAYERLEVEL" val="1"/>
  <p:tag name="KSO_WM_UNIT_NOCLEAR" val="0"/>
  <p:tag name="KSO_WM_UNIT_PRESET_TEXT" val="单击此处添加大标题内容"/>
  <p:tag name="KSO_WM_UNIT_SHOW_EDIT_AREA_INDICATION" val="1"/>
  <p:tag name="KSO_WM_UNIT_SM_LIMIT_TYPE" val="2"/>
  <p:tag name="KSO_WM_UNIT_TEXT_FILL_FORE_SCHEMECOLOR_INDEX" val="13"/>
  <p:tag name="KSO_WM_UNIT_TEXT_FILL_FORE_SCHEMECOLOR_INDEX_BRIGHTNESS" val="0"/>
  <p:tag name="KSO_WM_UNIT_TEXT_FILL_TYPE" val="1"/>
  <p:tag name="KSO_WM_UNIT_TYPE" val="a"/>
  <p:tag name="KSO_WM_UNIT_VALUE" val="27"/>
</p:tagLst>
</file>

<file path=ppt/tags/tag9.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90.xml><?xml version="1.0" encoding="utf-8"?>
<p:tagLst xmlns:p="http://schemas.openxmlformats.org/presentationml/2006/main">
  <p:tag name="AS_UNIQUEID" val="918"/>
</p:tagLst>
</file>

<file path=ppt/tags/tag91.xml><?xml version="1.0" encoding="utf-8"?>
<p:tagLst xmlns:p="http://schemas.openxmlformats.org/presentationml/2006/main">
  <p:tag name="FIXED_XID_TMP" val="5f5ee1ca4d6848d78f644aed"/>
  <p:tag name="KSO_WM_BEAUTIFY_FLAG" val="#wm#"/>
  <p:tag name="KSO_WM_CHIP_DECFILLPROP" val="[]"/>
  <p:tag name="KSO_WM_CHIP_FILLPROP" val="[[{&quot;text_align&quot;:&quot;ct&quot;,&quot;text_direction&quot;:&quot;horizontal&quot;,&quot;support_big_font&quot;:false,&quot;fill_id&quot;:&quot;f4e552a498f24ec88a7a49012f3332fe&quot;,&quot;fill_align&quot;:&quot;ct&quot;,&quot;chip_types&quot;:[&quot;header&quot;]},{&quot;text_align&quot;:&quot;lm&quot;,&quot;text_direction&quot;:&quot;horizontal&quot;,&quot;support_big_font&quot;:false,&quot;fill_id&quot;:&quot;174da224636a4d3fbb0d51f2ce0d7c1d&quot;,&quot;fill_align&quot;:&quot;cm&quot;,&quot;chip_types&quot;:[&quot;pictext&quot;,&quot;text&quot;,&quot;picture&quot;,&quot;table&quot;,&quot;video&quot;]}]]"/>
  <p:tag name="KSO_WM_CHIP_GROUPID" val="5f5ee1ca4d6848d78f644aed"/>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9675b553136823a5e61e2"/>
  <p:tag name="KSO_WM_SLIDE_BACKGROUND" val="[&quot;general&quot;]"/>
  <p:tag name="KSO_WM_SLIDE_BACKGROUND_TYPE" val="general"/>
  <p:tag name="KSO_WM_SLIDE_BK_DARK_LIGHT" val="2"/>
  <p:tag name="KSO_WM_SLIDE_CAN_ADD_NAVIGATION" val="1"/>
  <p:tag name="KSO_WM_SLIDE_ID" val="diagram20213673_1"/>
  <p:tag name="KSO_WM_SLIDE_INDEX" val="1"/>
  <p:tag name="KSO_WM_SLIDE_ITEM_CNT" val="0"/>
  <p:tag name="KSO_WM_SLIDE_LAYOUT" val="a_f"/>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0-12-09T19:47:00&quot;,&quot;maxSize&quot;:{&quot;size1&quot;:31.100000000000001},&quot;minSize&quot;:{&quot;size1&quot;:20},&quot;normalSize&quot;:{&quot;size1&quot;:31.09981481481481},&quot;subLayout&quot;:[{&quot;id&quot;:&quot;2020-12-09T19:47:00&quot;,&quot;margin&quot;:{&quot;bottom&quot;:0.21199998259544373,&quot;left&quot;:1.6929999589920044,&quot;right&quot;:1.6929999589920044,&quot;top&quot;:1.6929999589920044},&quot;type&quot;:0},{&quot;id&quot;:&quot;2020-12-09T19:47:00&quot;,&quot;margin&quot;:{&quot;bottom&quot;:2.1170001029968262,&quot;left&quot;:5.5029997825622559,&quot;right&quot;:5.5029997825622559,&quot;top&quot;:1.6929999589920044},&quot;type&quot;:0}],&quot;type&quot;:0}"/>
  <p:tag name="KSO_WM_SLIDE_POSITION" val="47*48"/>
  <p:tag name="KSO_WM_SLIDE_RATIO" val="1.777778"/>
  <p:tag name="KSO_WM_SLIDE_SIZE" val="864*420"/>
  <p:tag name="KSO_WM_SLIDE_SUBTYPE" val="pureTxt"/>
  <p:tag name="KSO_WM_SLIDE_SUPPORT_FEATURE_TYPE" val="0"/>
  <p:tag name="KSO_WM_SLIDE_TYPE" val="text"/>
  <p:tag name="KSO_WM_TAG_VERSION" val="1.0"/>
  <p:tag name="KSO_WM_TEMPLATE_ASSEMBLE_GROUPID" val="5fd0b9341fa9d42129dd4cad"/>
  <p:tag name="KSO_WM_TEMPLATE_ASSEMBLE_XID" val="5fd0b9341fa9d42129dd4cad"/>
  <p:tag name="KSO_WM_TEMPLATE_CATEGORY" val="diagram"/>
  <p:tag name="KSO_WM_TEMPLATE_COLOR_TYPE" val="1"/>
  <p:tag name="KSO_WM_TEMPLATE_INDEX" val="20213673"/>
  <p:tag name="KSO_WM_TEMPLATE_MASTER_TYPE" val="0"/>
  <p:tag name="KSO_WM_TEMPLATE_SUBCATEGORY" val="21"/>
  <p:tag name="KSO_WM_TEMPLATE_THUMBS_INDEX" val="1、4、7、12、13、14、15、16、17、18、20、24、25、28、33、36、40、43、44"/>
</p:tagLst>
</file>

<file path=ppt/tags/tag92.xml><?xml version="1.0" encoding="utf-8"?>
<p:tagLst xmlns:p="http://schemas.openxmlformats.org/presentationml/2006/main">
  <p:tag name="KSO_WM_ASSEMBLE_CHIP_INDEX" val="dcf68c56d17d41adb1e57d3a560ec97e"/>
  <p:tag name="KSO_WM_CHIP_FILLAREA_FILL_RULE" val="{&quot;fill_align&quot;:&quot;lt&quot;,&quot;fill_mode&quot;:&quot;full&quot;,&quot;sacle_strategy&quot;:&quot;smart&quot;}"/>
  <p:tag name="KSO_WM_CHIP_GROUPID" val="5e6b05b36848fb12bee65ad8"/>
  <p:tag name="KSO_WM_CHIP_XID" val="5e6b05b36848fb12bee65ada"/>
  <p:tag name="KSO_WM_TAG_VERSION" val="1.0"/>
  <p:tag name="KSO_WM_TEMPLATE_ASSEMBLE_GROUPID" val="606570544054ed1e2fb814c8"/>
  <p:tag name="KSO_WM_TEMPLATE_ASSEMBLE_XID" val="606570544054ed1e2fb814c8"/>
  <p:tag name="KSO_WM_TEMPLATE_CATEGORY" val="diagram"/>
  <p:tag name="KSO_WM_TEMPLATE_INDEX" val="20217074"/>
  <p:tag name="KSO_WM_UNIT_BLOCK" val="0"/>
  <p:tag name="KSO_WM_UNIT_COMPATIBLE" val="0"/>
  <p:tag name="KSO_WM_UNIT_DEC_AREA_ID" val="7f04b7ddbf5045308c2d95dba7a6d5d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18;24;2"/>
  <p:tag name="KSO_WM_UNIT_DIAGRAM_ISNUMVISUAL" val="0"/>
  <p:tag name="KSO_WM_UNIT_DIAGRAM_ISREFERUNIT" val="0"/>
  <p:tag name="KSO_WM_UNIT_HIGHLIGHT" val="0"/>
  <p:tag name="KSO_WM_UNIT_ID" val="diagram20217074_1*h_a*1_1"/>
  <p:tag name="KSO_WM_UNIT_ISCONTENTSTITLE" val="0"/>
  <p:tag name="KSO_WM_UNIT_ISNUMDGMTITLE" val="0"/>
  <p:tag name="KSO_WM_UNIT_LAYERLEVEL" val="1_1"/>
  <p:tag name="KSO_WM_UNIT_NOCLEAR" val="0"/>
  <p:tag name="KSO_WM_UNIT_PRESET_TEXT" val="添加标题"/>
  <p:tag name="KSO_WM_UNIT_SHOW_EDIT_AREA_INDICATION" val="1"/>
  <p:tag name="KSO_WM_UNIT_SM_LIMIT_TYPE" val="2"/>
  <p:tag name="KSO_WM_UNIT_TEXT_FILL_FORE_SCHEMECOLOR_INDEX" val="13"/>
  <p:tag name="KSO_WM_UNIT_TEXT_FILL_FORE_SCHEMECOLOR_INDEX_BRIGHTNESS" val="0"/>
  <p:tag name="KSO_WM_UNIT_TEXT_FILL_TYPE" val="1"/>
  <p:tag name="KSO_WM_UNIT_VALUE" val="12"/>
</p:tagLst>
</file>

<file path=ppt/tags/tag93.xml><?xml version="1.0" encoding="utf-8"?>
<p:tagLst xmlns:p="http://schemas.openxmlformats.org/presentationml/2006/main">
  <p:tag name="AS_UNIQUEID" val="555"/>
</p:tagLst>
</file>

<file path=ppt/tags/tag94.xml><?xml version="1.0" encoding="utf-8"?>
<p:tagLst xmlns:p="http://schemas.openxmlformats.org/presentationml/2006/main">
  <p:tag name="KSO_WM_ASSEMBLE_CHIP_INDEX" val="2e37a5b9f6cd4665a9934b54ba9b3820"/>
  <p:tag name="KSO_WM_CHIP_FILLAREA_FILL_RULE" val="{&quot;fill_align&quot;:&quot;lt&quot;,&quot;fill_mode&quot;:&quot;full&quot;,&quot;sacle_strategy&quot;:&quot;smart&quot;}"/>
  <p:tag name="KSO_WM_CHIP_GROUPID" val="5e6b05b36848fb12bee65ad8"/>
  <p:tag name="KSO_WM_CHIP_XID" val="5e6b05b36848fb12bee65ada"/>
  <p:tag name="KSO_WM_TAG_VERSION" val="1.0"/>
  <p:tag name="KSO_WM_TEMPLATE_ASSEMBLE_GROUPID" val="60656f464054ed1e2fb806c3"/>
  <p:tag name="KSO_WM_TEMPLATE_ASSEMBLE_XID" val="60656f464054ed1e2fb806c3"/>
  <p:tag name="KSO_WM_TEMPLATE_CATEGORY" val="diagram"/>
  <p:tag name="KSO_WM_TEMPLATE_INDEX" val="20212739"/>
  <p:tag name="KSO_WM_UNIT_BLOCK" val="0"/>
  <p:tag name="KSO_WM_UNIT_COMPATIBLE" val="0"/>
  <p:tag name="KSO_WM_UNIT_DEC_AREA_ID" val="6b065ff39a214da6a5700a531947b600"/>
  <p:tag name="KSO_WM_UNIT_DEFAULT_FONT" val="18;24;2"/>
  <p:tag name="KSO_WM_UNIT_DIAGRAM_ISNUMVISUAL" val="0"/>
  <p:tag name="KSO_WM_UNIT_DIAGRAM_ISREFERUNIT" val="0"/>
  <p:tag name="KSO_WM_UNIT_HIGHLIGHT" val="0"/>
  <p:tag name="KSO_WM_UNIT_ID" val="diagram20212739_1*h_a*1_1"/>
  <p:tag name="KSO_WM_UNIT_ISCONTENTSTITLE" val="0"/>
  <p:tag name="KSO_WM_UNIT_ISNUMDGMTITLE" val="0"/>
  <p:tag name="KSO_WM_UNIT_LAYERLEVEL" val="1_1"/>
  <p:tag name="KSO_WM_UNIT_NOCLEAR" val="0"/>
  <p:tag name="KSO_WM_UNIT_PRESET_TEXT" val="单击此处添加小标题"/>
  <p:tag name="KSO_WM_UNIT_SHOW_EDIT_AREA_INDICATION" val="1"/>
  <p:tag name="KSO_WM_UNIT_TEXT_FILL_FORE_SCHEMECOLOR_INDEX" val="13"/>
  <p:tag name="KSO_WM_UNIT_TEXT_FILL_FORE_SCHEMECOLOR_INDEX_BRIGHTNESS" val="0"/>
  <p:tag name="KSO_WM_UNIT_TEXT_FILL_TYPE" val="1"/>
  <p:tag name="KSO_WM_UNIT_VALUE" val="43"/>
</p:tagLst>
</file>

<file path=ppt/tags/tag95.xml><?xml version="1.0" encoding="utf-8"?>
<p:tagLst xmlns:p="http://schemas.openxmlformats.org/presentationml/2006/main">
  <p:tag name="KSO_WM_ASSEMBLE_CHIP_INDEX" val="2e37a5b9f6cd4665a9934b54ba9b3820"/>
  <p:tag name="KSO_WM_CHIP_FILLAREA_FILL_RULE" val="{&quot;fill_align&quot;:&quot;lt&quot;,&quot;fill_mode&quot;:&quot;full&quot;,&quot;sacle_strategy&quot;:&quot;smart&quot;}"/>
  <p:tag name="KSO_WM_CHIP_GROUPID" val="5e6b05b36848fb12bee65ad8"/>
  <p:tag name="KSO_WM_CHIP_XID" val="5e6b05b36848fb12bee65ada"/>
  <p:tag name="KSO_WM_TAG_VERSION" val="1.0"/>
  <p:tag name="KSO_WM_TEMPLATE_ASSEMBLE_GROUPID" val="60656f464054ed1e2fb806c3"/>
  <p:tag name="KSO_WM_TEMPLATE_ASSEMBLE_XID" val="60656f464054ed1e2fb806c3"/>
  <p:tag name="KSO_WM_TEMPLATE_CATEGORY" val="diagram"/>
  <p:tag name="KSO_WM_TEMPLATE_INDEX" val="20212739"/>
  <p:tag name="KSO_WM_UNIT_BLOCK" val="0"/>
  <p:tag name="KSO_WM_UNIT_COMPATIBLE" val="0"/>
  <p:tag name="KSO_WM_UNIT_DEC_AREA_ID" val="d5ac165c75864fa886558a4eca8e4560"/>
  <p:tag name="KSO_WM_UNIT_DEFAULT_FONT" val="14;20;2"/>
  <p:tag name="KSO_WM_UNIT_DIAGRAM_ISNUMVISUAL" val="0"/>
  <p:tag name="KSO_WM_UNIT_DIAGRAM_ISREFERUNIT" val="0"/>
  <p:tag name="KSO_WM_UNIT_HIGHLIGHT" val="0"/>
  <p:tag name="KSO_WM_UNIT_ID" val="diagram20212739_1*h_f*1_1"/>
  <p:tag name="KSO_WM_UNIT_LAYERLEVEL" val="1_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SHOW_EDIT_AREA_INDICATION" val="1"/>
  <p:tag name="KSO_WM_UNIT_SUBTYPE" val="a"/>
  <p:tag name="KSO_WM_UNIT_TEXT_FILL_FORE_SCHEMECOLOR_INDEX" val="13"/>
  <p:tag name="KSO_WM_UNIT_TEXT_FILL_FORE_SCHEMECOLOR_INDEX_BRIGHTNESS" val="0.25"/>
  <p:tag name="KSO_WM_UNIT_TEXT_FILL_TYPE" val="1"/>
  <p:tag name="KSO_WM_UNIT_TEXT_SUBTYPE" val="a"/>
  <p:tag name="KSO_WM_UNIT_VALUE" val="172"/>
</p:tagLst>
</file>

<file path=ppt/tags/tag96.xml><?xml version="1.0" encoding="utf-8"?>
<p:tagLst xmlns:p="http://schemas.openxmlformats.org/presentationml/2006/main">
  <p:tag name="KSO_WM_ASSEMBLE_CHIP_INDEX" val="ed7ed8d74fce49c7a6df0eb9fdc711df"/>
  <p:tag name="KSO_WM_CHIP_FILLAREA_FILL_RULE" val="{&quot;fill_align&quot;:&quot;lt&quot;,&quot;fill_mode&quot;:&quot;full&quot;,&quot;sacle_strategy&quot;:&quot;smart&quot;}"/>
  <p:tag name="KSO_WM_CHIP_GROUPID" val="5e6b05b36848fb12bee65ad8"/>
  <p:tag name="KSO_WM_CHIP_XID" val="5e6b05b36848fb12bee65ada"/>
  <p:tag name="KSO_WM_TAG_VERSION" val="1.0"/>
  <p:tag name="KSO_WM_TEMPLATE_ASSEMBLE_GROUPID" val="60656f464054ed1e2fb806c3"/>
  <p:tag name="KSO_WM_TEMPLATE_ASSEMBLE_XID" val="60656f464054ed1e2fb806c3"/>
  <p:tag name="KSO_WM_TEMPLATE_CATEGORY" val="diagram"/>
  <p:tag name="KSO_WM_TEMPLATE_INDEX" val="20212739"/>
  <p:tag name="KSO_WM_UNIT_BLOCK" val="0"/>
  <p:tag name="KSO_WM_UNIT_COMPATIBLE" val="0"/>
  <p:tag name="KSO_WM_UNIT_DEC_AREA_ID" val="e0d96b6d8b2745b693e6653d12bde6b4"/>
  <p:tag name="KSO_WM_UNIT_DEFAULT_FONT" val="18;24;2"/>
  <p:tag name="KSO_WM_UNIT_DIAGRAM_ISNUMVISUAL" val="0"/>
  <p:tag name="KSO_WM_UNIT_DIAGRAM_ISREFERUNIT" val="0"/>
  <p:tag name="KSO_WM_UNIT_HIGHLIGHT" val="0"/>
  <p:tag name="KSO_WM_UNIT_ID" val="diagram20212739_1*h_a*2_1"/>
  <p:tag name="KSO_WM_UNIT_ISCONTENTSTITLE" val="0"/>
  <p:tag name="KSO_WM_UNIT_ISNUMDGMTITLE" val="0"/>
  <p:tag name="KSO_WM_UNIT_LAYERLEVEL" val="1_1"/>
  <p:tag name="KSO_WM_UNIT_NOCLEAR" val="0"/>
  <p:tag name="KSO_WM_UNIT_PRESET_TEXT" val="单击此处添加小标题"/>
  <p:tag name="KSO_WM_UNIT_SHOW_EDIT_AREA_INDICATION" val="1"/>
  <p:tag name="KSO_WM_UNIT_TEXT_FILL_FORE_SCHEMECOLOR_INDEX" val="13"/>
  <p:tag name="KSO_WM_UNIT_TEXT_FILL_FORE_SCHEMECOLOR_INDEX_BRIGHTNESS" val="0"/>
  <p:tag name="KSO_WM_UNIT_TEXT_FILL_TYPE" val="1"/>
  <p:tag name="KSO_WM_UNIT_VALUE" val="43"/>
</p:tagLst>
</file>

<file path=ppt/tags/tag97.xml><?xml version="1.0" encoding="utf-8"?>
<p:tagLst xmlns:p="http://schemas.openxmlformats.org/presentationml/2006/main">
  <p:tag name="KSO_WM_ASSEMBLE_CHIP_INDEX" val="ed7ed8d74fce49c7a6df0eb9fdc711df"/>
  <p:tag name="KSO_WM_CHIP_FILLAREA_FILL_RULE" val="{&quot;fill_align&quot;:&quot;lt&quot;,&quot;fill_mode&quot;:&quot;full&quot;,&quot;sacle_strategy&quot;:&quot;smart&quot;}"/>
  <p:tag name="KSO_WM_CHIP_GROUPID" val="5e6b05b36848fb12bee65ad8"/>
  <p:tag name="KSO_WM_CHIP_XID" val="5e6b05b36848fb12bee65ada"/>
  <p:tag name="KSO_WM_TAG_VERSION" val="1.0"/>
  <p:tag name="KSO_WM_TEMPLATE_ASSEMBLE_GROUPID" val="60656f464054ed1e2fb806c3"/>
  <p:tag name="KSO_WM_TEMPLATE_ASSEMBLE_XID" val="60656f464054ed1e2fb806c3"/>
  <p:tag name="KSO_WM_TEMPLATE_CATEGORY" val="diagram"/>
  <p:tag name="KSO_WM_TEMPLATE_INDEX" val="20212739"/>
  <p:tag name="KSO_WM_UNIT_BLOCK" val="0"/>
  <p:tag name="KSO_WM_UNIT_COMPATIBLE" val="0"/>
  <p:tag name="KSO_WM_UNIT_DEC_AREA_ID" val="575736a54fd9429fb5ce7e99506d7f75"/>
  <p:tag name="KSO_WM_UNIT_DEFAULT_FONT" val="14;20;2"/>
  <p:tag name="KSO_WM_UNIT_DIAGRAM_ISNUMVISUAL" val="0"/>
  <p:tag name="KSO_WM_UNIT_DIAGRAM_ISREFERUNIT" val="0"/>
  <p:tag name="KSO_WM_UNIT_HIGHLIGHT" val="0"/>
  <p:tag name="KSO_WM_UNIT_ID" val="diagram20212739_1*h_f*2_1"/>
  <p:tag name="KSO_WM_UNIT_LAYERLEVEL" val="1_1"/>
  <p:tag name="KSO_WM_UNIT_NOCLEAR" val="0"/>
  <p:tag name="KSO_WM_UNIT_PRESET_TEXT" val="单击此处添加正文。"/>
  <p:tag name="KSO_WM_UNIT_SHOW_EDIT_AREA_INDICATION" val="1"/>
  <p:tag name="KSO_WM_UNIT_SUBTYPE" val="a"/>
  <p:tag name="KSO_WM_UNIT_TEXT_FILL_FORE_SCHEMECOLOR_INDEX" val="13"/>
  <p:tag name="KSO_WM_UNIT_TEXT_FILL_FORE_SCHEMECOLOR_INDEX_BRIGHTNESS" val="0.25"/>
  <p:tag name="KSO_WM_UNIT_TEXT_FILL_TYPE" val="1"/>
  <p:tag name="KSO_WM_UNIT_TEXT_SUBTYPE" val="a"/>
  <p:tag name="KSO_WM_UNIT_VALUE" val="43"/>
</p:tagLst>
</file>

<file path=ppt/tags/tag98.xml><?xml version="1.0" encoding="utf-8"?>
<p:tagLst xmlns:p="http://schemas.openxmlformats.org/presentationml/2006/main">
  <p:tag name="KSO_WM_BEAUTIFY_FLAG" val="#wm#"/>
  <p:tag name="KSO_WM_CHIP_FILLPROP" val="[[{&quot;fill_id&quot;:&quot;a9e8c3aa2a344b29a047fbf9aedb719f&quot;,&quot;fill_align&quot;:&quot;lt&quot;,&quot;text_align&quot;:&quot;lt&quot;,&quot;text_direction&quot;:&quot;horizontal&quot;,&quot;chip_types&quot;:[&quot;header&quot;]},{&quot;fill_id&quot;:&quot;4e1c741465c841c591d5c169278f7e49&quot;,&quot;fill_align&quot;:&quot;lt&quot;,&quot;text_align&quot;:&quot;lt&quot;,&quot;text_direction&quot;:&quot;horizontal&quot;,&quot;chip_types&quot;:[&quot;diagram&quot;,&quot;text&quot;,&quot;picture&quot;,&quot;chart&quot;,&quot;table&quot;]},{&quot;fill_id&quot;:&quot;9b07b9cc317e4cb386998ae48a4d1735&quot;,&quot;fill_align&quot;:&quot;lt&quot;,&quot;text_align&quot;:&quot;lt&quot;,&quot;text_direction&quot;:&quot;horizontal&quot;,&quot;chip_types&quot;:[&quot;text&quot;]}]]"/>
  <p:tag name="KSO_WM_CHIP_GROUPID" val="5f2933c080d00aeab43eac76"/>
  <p:tag name="KSO_WM_CHIP_INFOS" val="{&quot;layout_type&quot;:&quot;topbottom&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2933c080d00aeab43eac77"/>
  <p:tag name="KSO_WM_SLIDE_BACKGROUND" val="[&quot;general&quot;]"/>
  <p:tag name="KSO_WM_SLIDE_BACKGROUND_TYPE" val="general"/>
  <p:tag name="KSO_WM_SLIDE_BK_DARK_LIGHT" val="2"/>
  <p:tag name="KSO_WM_SLIDE_ID" val="diagram20212739_1"/>
  <p:tag name="KSO_WM_SLIDE_INDEX" val="1"/>
  <p:tag name="KSO_WM_SLIDE_ITEM_CNT" val="0"/>
  <p:tag name="KSO_WM_SLIDE_LAYOUT" val="a_h"/>
  <p:tag name="KSO_WM_SLIDE_LAYOUT_CNT" val="1_2"/>
  <p:tag name="KSO_WM_SLIDE_LAYOUT_INFO" val="{&quot;backgroundInfo&quot;:[{&quot;bottom&quot;:0,&quot;bottomAbs&quot;:false,&quot;left&quot;:0,&quot;leftAbs&quot;:false,&quot;right&quot;:0,&quot;rightAbs&quot;:false,&quot;top&quot;:0,&quot;topAbs&quot;:false,&quot;type&quot;:&quot;general&quot;}],&quot;id&quot;:&quot;2021-04-01T15:37:15&quot;,&quot;maxSize&quot;:{&quot;size1&quot;:28.899999999999999},&quot;minSize&quot;:{&quot;size1&quot;:20.100000000000001},&quot;normalSize&quot;:{&quot;size1&quot;:20.100000000000001},&quot;subLayout&quot;:[{&quot;id&quot;:&quot;2021-04-01T15:37:15&quot;,&quot;margin&quot;:{&quot;bottom&quot;:0.42300000786781311,&quot;left&quot;:1.6929999589920044,&quot;right&quot;:1.6929999589920044,&quot;top&quot;:1.6929999589920044},&quot;type&quot;:0},{&quot;id&quot;:&quot;2021-04-01T15:37:15&quot;,&quot;maxSize&quot;:{&quot;size1&quot;:61.200000000000003},&quot;minSize&quot;:{&quot;size1&quot;:50.100000000000001},&quot;normalSize&quot;:{&quot;size1&quot;:50.100000000000001},&quot;subLayout&quot;:[{&quot;id&quot;:&quot;2021-04-01T15:37:15&quot;,&quot;margin&quot;:{&quot;bottom&quot;:0.42300000786781311,&quot;left&quot;:1.6929999589920044,&quot;right&quot;:1.6929999589920044,&quot;top&quot;:0.84700000286102295},&quot;maxSize&quot;:{&quot;size1&quot;:46.683224111645401},&quot;minSize&quot;:{&quot;size1&quot;:30.783224111645392},&quot;normalSize&quot;:{&quot;size1&quot;:30.783224111645392},&quot;subLayout&quot;:[{&quot;id&quot;:&quot;2021-04-01T15:37:15&quot;,&quot;margin&quot;:{&quot;bottom&quot;:0.046929735690355301,&quot;left&quot;:1.6929999589920044,&quot;right&quot;:1.6929999589920044,&quot;top&quot;:0.84700000286102295},&quot;type&quot;:0},{&quot;id&quot;:&quot;2021-04-01T15:37:15&quot;,&quot;margin&quot;:{&quot;bottom&quot;:0.42300000786781311,&quot;left&quot;:1.6929999589920044,&quot;right&quot;:1.6929999589920044,&quot;top&quot;:0.14886191487312317},&quot;type&quot;:0}],&quot;type&quot;:0},{&quot;id&quot;:&quot;2021-04-01T15:37:15&quot;,&quot;margin&quot;:{&quot;bottom&quot;:1.6929999589920044,&quot;left&quot;:1.6929999589920044,&quot;right&quot;:1.6929999589920044,&quot;top&quot;:1.2699999809265137},&quot;maxSize&quot;:{&quot;size1&quot;:52.306038741745532},&quot;minSize&quot;:{&quot;size1&quot;:36.406038741745526},&quot;normalSize&quot;:{&quot;size1&quot;:36.406038741745526},&quot;subLayout&quot;:[{&quot;id&quot;:&quot;2021-04-01T15:37:15&quot;,&quot;margin&quot;:{&quot;bottom&quot;:0.046929735690355301,&quot;left&quot;:1.6929999589920044,&quot;right&quot;:1.6929999589920044,&quot;top&quot;:1.2699999809265137},&quot;type&quot;:0},{&quot;id&quot;:&quot;2021-04-01T15:37:15&quot;,&quot;margin&quot;:{&quot;bottom&quot;:1.6929999589920044,&quot;left&quot;:1.6929999589920044,&quot;right&quot;:1.6929999589920044,&quot;top&quot;:0.14886149764060974},&quot;type&quot;:0}],&quot;type&quot;:0}],&quot;type&quot;:0}],&quot;type&quot;:0}"/>
  <p:tag name="KSO_WM_SLIDE_POSITION" val="47.9965*179.301"/>
  <p:tag name="KSO_WM_SLIDE_RATIO" val="1.777778"/>
  <p:tag name="KSO_WM_SLIDE_SIZE" val="863.958*264.702"/>
  <p:tag name="KSO_WM_SLIDE_SUBTYPE" val="pureTxt"/>
  <p:tag name="KSO_WM_SLIDE_SUPPORT_FEATURE_TYPE" val="0"/>
  <p:tag name="KSO_WM_SLIDE_TYPE" val="text"/>
  <p:tag name="KSO_WM_SPECIAL_SOURCE" val="bdnull"/>
  <p:tag name="KSO_WM_TAG_VERSION" val="1.0"/>
  <p:tag name="KSO_WM_TEMPLATE_ASSEMBLE_GROUPID" val="60656f464054ed1e2fb806c3"/>
  <p:tag name="KSO_WM_TEMPLATE_ASSEMBLE_XID" val="60656f464054ed1e2fb806c3"/>
  <p:tag name="KSO_WM_TEMPLATE_CATEGORY" val="diagram"/>
  <p:tag name="KSO_WM_TEMPLATE_COLOR_TYPE" val="1"/>
  <p:tag name="KSO_WM_TEMPLATE_INDEX" val="20212739"/>
  <p:tag name="KSO_WM_TEMPLATE_MASTER_TYPE" val="0"/>
  <p:tag name="KSO_WM_TEMPLATE_SUBCATEGORY" val="21"/>
</p:tagLst>
</file>

<file path=ppt/tags/tag99.xml><?xml version="1.0" encoding="utf-8"?>
<p:tagLst xmlns:p="http://schemas.openxmlformats.org/presentationml/2006/main">
  <p:tag name="KSO_WM_BEAUTIFY_FLAG" val="#wm#"/>
  <p:tag name="KSO_WM_TEMPLATE_CATEGORY" val="diagram"/>
  <p:tag name="KSO_WM_TEMPLATE_INDEX" val="20212739"/>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9063</Words>
  <Application>WPS 演示</Application>
  <PresentationFormat/>
  <Paragraphs>283</Paragraphs>
  <Slides>40</Slides>
  <Notes>1</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40</vt:i4>
      </vt:variant>
    </vt:vector>
  </HeadingPairs>
  <TitlesOfParts>
    <vt:vector size="59" baseType="lpstr">
      <vt:lpstr>Arial</vt:lpstr>
      <vt:lpstr>宋体</vt:lpstr>
      <vt:lpstr>Wingdings</vt:lpstr>
      <vt:lpstr>微软雅黑</vt:lpstr>
      <vt:lpstr>Wingdings</vt:lpstr>
      <vt:lpstr>楷体</vt:lpstr>
      <vt:lpstr>黑体</vt:lpstr>
      <vt:lpstr>Segoe UI</vt:lpstr>
      <vt:lpstr>WPS-Bullets</vt:lpstr>
      <vt:lpstr>Segoe Print</vt:lpstr>
      <vt:lpstr>微软雅黑 Light</vt:lpstr>
      <vt:lpstr>Arial Unicode MS</vt:lpstr>
      <vt:lpstr>Calibri</vt:lpstr>
      <vt:lpstr>华文新魏</vt:lpstr>
      <vt:lpstr>思源宋体 CN Medium</vt:lpstr>
      <vt:lpstr>Calibri</vt:lpstr>
      <vt:lpstr>隶书</vt:lpstr>
      <vt:lpstr>Times New Roman</vt:lpstr>
      <vt:lpstr>Office 主题​​</vt:lpstr>
      <vt:lpstr>秦腔</vt:lpstr>
      <vt:lpstr>第七届茅盾文学奖长篇小说《秦腔》授奖辞</vt:lpstr>
      <vt:lpstr>PowerPoint 演示文稿</vt:lpstr>
      <vt:lpstr>PowerPoint 演示文稿</vt:lpstr>
      <vt:lpstr>     提取下列材料中的要点，用一句话给“秦腔”下定义，不得超过80字。</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阅读1—3段</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阅读4—9段</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阅读10段</vt:lpstr>
      <vt:lpstr>PowerPoint 演示文稿</vt:lpstr>
      <vt:lpstr>秦  腔</vt:lpstr>
      <vt:lpstr>PowerPoint 演示文稿</vt:lpstr>
      <vt:lpstr>总结艺术特色</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酷酷小红兔</cp:lastModifiedBy>
  <cp:revision>30</cp:revision>
  <cp:lastPrinted>2022-04-18T09:54:00Z</cp:lastPrinted>
  <dcterms:created xsi:type="dcterms:W3CDTF">2022-04-18T09:54:00Z</dcterms:created>
  <dcterms:modified xsi:type="dcterms:W3CDTF">2026-06-15T01:51:24Z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commondata">
    <vt:lpwstr>eyJoZGlkIjoiYTlhYzY5MWE3MzlmZGFkMDNhZDAxYTY4Y2NjZDlhZDAifQ==</vt:lpwstr>
  </property>
  <property fmtid="{D5CDD505-2E9C-101B-9397-08002B2CF9AE}" pid="7" name="ICV">
    <vt:lpwstr>1B8BCBF93AD2418290DA2649C74D6211</vt:lpwstr>
  </property>
  <property fmtid="{D5CDD505-2E9C-101B-9397-08002B2CF9AE}" pid="8" name="KSOProductBuildVer">
    <vt:lpwstr>2052-12.1.0.20784</vt:lpwstr>
  </property>
</Properties>
</file>