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509" r:id="rId3"/>
    <p:sldId id="533" r:id="rId4"/>
    <p:sldId id="326" r:id="rId5"/>
    <p:sldId id="550" r:id="rId7"/>
    <p:sldId id="562" r:id="rId8"/>
    <p:sldId id="563" r:id="rId9"/>
    <p:sldId id="535" r:id="rId10"/>
    <p:sldId id="551" r:id="rId11"/>
    <p:sldId id="607" r:id="rId12"/>
    <p:sldId id="608" r:id="rId13"/>
    <p:sldId id="686" r:id="rId14"/>
    <p:sldId id="606" r:id="rId15"/>
    <p:sldId id="552" r:id="rId16"/>
    <p:sldId id="553" r:id="rId17"/>
    <p:sldId id="554" r:id="rId18"/>
    <p:sldId id="564" r:id="rId19"/>
    <p:sldId id="531" r:id="rId20"/>
    <p:sldId id="453" r:id="rId21"/>
    <p:sldId id="455" r:id="rId22"/>
    <p:sldId id="457" r:id="rId23"/>
    <p:sldId id="556" r:id="rId24"/>
    <p:sldId id="557" r:id="rId25"/>
    <p:sldId id="539" r:id="rId26"/>
    <p:sldId id="532" r:id="rId27"/>
    <p:sldId id="460" r:id="rId28"/>
    <p:sldId id="459" r:id="rId29"/>
    <p:sldId id="497" r:id="rId30"/>
    <p:sldId id="682" r:id="rId31"/>
    <p:sldId id="685" r:id="rId32"/>
    <p:sldId id="540" r:id="rId33"/>
    <p:sldId id="541" r:id="rId34"/>
    <p:sldId id="542" r:id="rId35"/>
    <p:sldId id="543" r:id="rId36"/>
    <p:sldId id="544" r:id="rId37"/>
    <p:sldId id="499" r:id="rId38"/>
    <p:sldId id="500" r:id="rId39"/>
    <p:sldId id="636" r:id="rId40"/>
    <p:sldId id="463" r:id="rId41"/>
    <p:sldId id="501" r:id="rId42"/>
    <p:sldId id="637" r:id="rId43"/>
    <p:sldId id="766" r:id="rId44"/>
    <p:sldId id="765" r:id="rId45"/>
    <p:sldId id="767" r:id="rId46"/>
    <p:sldId id="687" r:id="rId47"/>
    <p:sldId id="688" r:id="rId48"/>
    <p:sldId id="502" r:id="rId49"/>
    <p:sldId id="503" r:id="rId50"/>
    <p:sldId id="785" r:id="rId51"/>
    <p:sldId id="786" r:id="rId52"/>
    <p:sldId id="787" r:id="rId53"/>
    <p:sldId id="788" r:id="rId54"/>
    <p:sldId id="504" r:id="rId55"/>
    <p:sldId id="506" r:id="rId56"/>
    <p:sldId id="505" r:id="rId57"/>
    <p:sldId id="507" r:id="rId58"/>
    <p:sldId id="789" r:id="rId59"/>
  </p:sldIdLst>
  <p:sldSz cx="12192000" cy="6858000"/>
  <p:notesSz cx="6858000" cy="9144000"/>
  <p:custDataLst>
    <p:tags r:id="rId6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istrator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4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 autoAdjust="0"/>
    <p:restoredTop sz="95337" autoAdjust="0"/>
  </p:normalViewPr>
  <p:slideViewPr>
    <p:cSldViewPr snapToGrid="0" showGuides="1">
      <p:cViewPr varScale="1">
        <p:scale>
          <a:sx n="71" d="100"/>
          <a:sy n="71" d="100"/>
        </p:scale>
        <p:origin x="66" y="126"/>
      </p:cViewPr>
      <p:guideLst>
        <p:guide orient="horz" pos="214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4" Type="http://schemas.openxmlformats.org/officeDocument/2006/relationships/tags" Target="tags/tag53.xml"/><Relationship Id="rId63" Type="http://schemas.openxmlformats.org/officeDocument/2006/relationships/commentAuthors" Target="commentAuthors.xml"/><Relationship Id="rId62" Type="http://schemas.openxmlformats.org/officeDocument/2006/relationships/tableStyles" Target="tableStyles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A7F0B-CD3D-4E41-9E11-C0EB9BDF03E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7C405-FFCC-4458-9B62-B6DFCA7512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436880" y="3102428"/>
            <a:ext cx="6821336" cy="653144"/>
          </a:xfrm>
          <a:custGeom>
            <a:avLst/>
            <a:gdLst>
              <a:gd name="connsiteX0" fmla="*/ 0 w 6858000"/>
              <a:gd name="connsiteY0" fmla="*/ 0 h 653144"/>
              <a:gd name="connsiteX1" fmla="*/ 6858000 w 6858000"/>
              <a:gd name="connsiteY1" fmla="*/ 0 h 653144"/>
              <a:gd name="connsiteX2" fmla="*/ 6858000 w 6858000"/>
              <a:gd name="connsiteY2" fmla="*/ 653144 h 653144"/>
              <a:gd name="connsiteX3" fmla="*/ 0 w 6858000"/>
              <a:gd name="connsiteY3" fmla="*/ 653144 h 65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53144">
                <a:moveTo>
                  <a:pt x="0" y="0"/>
                </a:moveTo>
                <a:lnTo>
                  <a:pt x="6858000" y="0"/>
                </a:lnTo>
                <a:lnTo>
                  <a:pt x="6858000" y="653144"/>
                </a:lnTo>
                <a:lnTo>
                  <a:pt x="0" y="6531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4622800" y="3102428"/>
            <a:ext cx="6821336" cy="653144"/>
          </a:xfrm>
          <a:custGeom>
            <a:avLst/>
            <a:gdLst>
              <a:gd name="connsiteX0" fmla="*/ 0 w 6858000"/>
              <a:gd name="connsiteY0" fmla="*/ 0 h 653144"/>
              <a:gd name="connsiteX1" fmla="*/ 6858000 w 6858000"/>
              <a:gd name="connsiteY1" fmla="*/ 0 h 653144"/>
              <a:gd name="connsiteX2" fmla="*/ 6858000 w 6858000"/>
              <a:gd name="connsiteY2" fmla="*/ 653144 h 653144"/>
              <a:gd name="connsiteX3" fmla="*/ 0 w 6858000"/>
              <a:gd name="connsiteY3" fmla="*/ 653144 h 65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53144">
                <a:moveTo>
                  <a:pt x="0" y="0"/>
                </a:moveTo>
                <a:lnTo>
                  <a:pt x="6858000" y="0"/>
                </a:lnTo>
                <a:lnTo>
                  <a:pt x="6858000" y="653144"/>
                </a:lnTo>
                <a:lnTo>
                  <a:pt x="0" y="65314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 hasCustomPrompt="1"/>
          </p:nvPr>
        </p:nvSpPr>
        <p:spPr>
          <a:xfrm>
            <a:off x="5784400" y="5273040"/>
            <a:ext cx="653143" cy="158496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defRPr sz="2400"/>
            </a:lvl1pPr>
          </a:lstStyle>
          <a:p>
            <a:r>
              <a:rPr lang="zh-CN" altLang="en-US"/>
              <a:t>点击添加图片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 hasCustomPrompt="1"/>
          </p:nvPr>
        </p:nvSpPr>
        <p:spPr>
          <a:xfrm>
            <a:off x="5857241" y="4795520"/>
            <a:ext cx="513080" cy="206248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r>
              <a:rPr lang="zh-CN" altLang="en-US"/>
              <a:t>点击添加图片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8316686" y="0"/>
            <a:ext cx="3875314" cy="6887928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5254171" y="1901371"/>
            <a:ext cx="6937829" cy="495663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-1451" y="4963885"/>
            <a:ext cx="5558971" cy="120323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320801" y="2673753"/>
            <a:ext cx="3438318" cy="2083442"/>
          </a:xfrm>
          <a:prstGeom prst="flowChartTerminator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 hasCustomPrompt="1"/>
          </p:nvPr>
        </p:nvSpPr>
        <p:spPr>
          <a:xfrm>
            <a:off x="3581400" y="928269"/>
            <a:ext cx="5029200" cy="5016781"/>
          </a:xfrm>
          <a:prstGeom prst="flowChartConnector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zh-CN" altLang="en-US"/>
              <a:t>点击添加图片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 hasCustomPrompt="1"/>
          </p:nvPr>
        </p:nvSpPr>
        <p:spPr>
          <a:xfrm>
            <a:off x="5005086" y="2641486"/>
            <a:ext cx="2205942" cy="2200495"/>
          </a:xfrm>
          <a:prstGeom prst="flowChartConnector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zh-CN" altLang="en-US"/>
              <a:t>点击添加图片</a:t>
            </a:r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3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" y="1"/>
            <a:ext cx="12191999" cy="463005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5"/>
          <p:cNvSpPr>
            <a:spLocks noGrp="1"/>
          </p:cNvSpPr>
          <p:nvPr>
            <p:ph type="pic" sz="quarter" idx="12"/>
          </p:nvPr>
        </p:nvSpPr>
        <p:spPr>
          <a:xfrm>
            <a:off x="2650603" y="0"/>
            <a:ext cx="9541397" cy="6857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rgbClr val="3A3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423043" y="2511705"/>
            <a:ext cx="2299334" cy="1412595"/>
          </a:xfrm>
          <a:prstGeom prst="flowChartTerminator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sp>
        <p:nvSpPr>
          <p:cNvPr id="5" name="图片占位符 5"/>
          <p:cNvSpPr>
            <a:spLocks noGrp="1"/>
          </p:cNvSpPr>
          <p:nvPr>
            <p:ph type="pic" sz="quarter" idx="13"/>
          </p:nvPr>
        </p:nvSpPr>
        <p:spPr>
          <a:xfrm>
            <a:off x="4953643" y="2511705"/>
            <a:ext cx="2299334" cy="1412595"/>
          </a:xfrm>
          <a:prstGeom prst="flowChartTerminator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4"/>
          </p:nvPr>
        </p:nvSpPr>
        <p:spPr>
          <a:xfrm>
            <a:off x="8458843" y="2511705"/>
            <a:ext cx="2299334" cy="1412595"/>
          </a:xfrm>
          <a:prstGeom prst="flowChartTerminator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8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859279" y="0"/>
            <a:ext cx="2194561" cy="68579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330953" y="2384383"/>
            <a:ext cx="1597305" cy="1597306"/>
          </a:xfrm>
          <a:prstGeom prst="flowChartConnector">
            <a:avLst/>
          </a:prstGeom>
          <a:ln w="38100">
            <a:noFill/>
          </a:ln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sp>
        <p:nvSpPr>
          <p:cNvPr id="5" name="图片占位符 5"/>
          <p:cNvSpPr>
            <a:spLocks noGrp="1"/>
          </p:cNvSpPr>
          <p:nvPr>
            <p:ph type="pic" sz="quarter" idx="13"/>
          </p:nvPr>
        </p:nvSpPr>
        <p:spPr>
          <a:xfrm>
            <a:off x="3465655" y="4352079"/>
            <a:ext cx="1597305" cy="1597306"/>
          </a:xfrm>
          <a:prstGeom prst="flowChartConnector">
            <a:avLst/>
          </a:prstGeom>
          <a:ln w="38100">
            <a:noFill/>
          </a:ln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4"/>
          </p:nvPr>
        </p:nvSpPr>
        <p:spPr>
          <a:xfrm>
            <a:off x="8387100" y="2384383"/>
            <a:ext cx="1597305" cy="1597306"/>
          </a:xfrm>
          <a:prstGeom prst="flowChartConnector">
            <a:avLst/>
          </a:prstGeom>
          <a:ln w="38100">
            <a:noFill/>
          </a:ln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8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7801428" y="2010230"/>
            <a:ext cx="2832101" cy="1739900"/>
          </a:xfrm>
          <a:prstGeom prst="flowChartTerminator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不带链接灰">
    <p:bg>
      <p:bgPr>
        <a:solidFill>
          <a:srgbClr val="E4FF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12208300" cy="6848856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0"/>
          </p:nvPr>
        </p:nvSpPr>
        <p:spPr>
          <a:xfrm>
            <a:off x="904240" y="3154679"/>
            <a:ext cx="10383520" cy="107188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7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0"/>
          </p:nvPr>
        </p:nvSpPr>
        <p:spPr>
          <a:xfrm>
            <a:off x="0" y="5844058"/>
            <a:ext cx="12192000" cy="417846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7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0"/>
          </p:nvPr>
        </p:nvSpPr>
        <p:spPr>
          <a:xfrm>
            <a:off x="5787390" y="2338085"/>
            <a:ext cx="624840" cy="3762875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900"/>
            </a:lvl1pPr>
          </a:lstStyle>
          <a:p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5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0"/>
          </p:nvPr>
        </p:nvSpPr>
        <p:spPr>
          <a:xfrm>
            <a:off x="2494334" y="2120886"/>
            <a:ext cx="548640" cy="2104572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endParaRPr lang="zh-CN" altLang="en-US"/>
          </a:p>
        </p:txBody>
      </p:sp>
      <p:sp>
        <p:nvSpPr>
          <p:cNvPr id="5" name="图片占位符 5"/>
          <p:cNvSpPr>
            <a:spLocks noGrp="1"/>
          </p:cNvSpPr>
          <p:nvPr>
            <p:ph type="pic" sz="quarter" idx="11"/>
          </p:nvPr>
        </p:nvSpPr>
        <p:spPr>
          <a:xfrm>
            <a:off x="4439249" y="2120886"/>
            <a:ext cx="548640" cy="2104572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lang="zh-CN" altLang="en-US" sz="2000"/>
            </a:lvl1pPr>
          </a:lstStyle>
          <a:p>
            <a:pPr lvl="0"/>
            <a:endParaRPr lang="zh-CN" altLang="en-US"/>
          </a:p>
        </p:txBody>
      </p:sp>
      <p:sp>
        <p:nvSpPr>
          <p:cNvPr id="6" name="图片占位符 5"/>
          <p:cNvSpPr>
            <a:spLocks noGrp="1"/>
          </p:cNvSpPr>
          <p:nvPr>
            <p:ph type="pic" sz="quarter" idx="12"/>
          </p:nvPr>
        </p:nvSpPr>
        <p:spPr>
          <a:xfrm>
            <a:off x="7156728" y="2120886"/>
            <a:ext cx="548640" cy="2104572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endParaRPr lang="zh-CN" altLang="en-US"/>
          </a:p>
        </p:txBody>
      </p:sp>
      <p:sp>
        <p:nvSpPr>
          <p:cNvPr id="7" name="图片占位符 5"/>
          <p:cNvSpPr>
            <a:spLocks noGrp="1"/>
          </p:cNvSpPr>
          <p:nvPr>
            <p:ph type="pic" sz="quarter" idx="13"/>
          </p:nvPr>
        </p:nvSpPr>
        <p:spPr>
          <a:xfrm>
            <a:off x="9014557" y="2120886"/>
            <a:ext cx="548640" cy="2104572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defRPr sz="2000"/>
            </a:lvl1pPr>
          </a:lstStyle>
          <a:p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5877656" y="2539"/>
            <a:ext cx="443134" cy="1484495"/>
            <a:chOff x="5636572" y="0"/>
            <a:chExt cx="1297628" cy="4581758"/>
          </a:xfrm>
        </p:grpSpPr>
        <p:sp>
          <p:nvSpPr>
            <p:cNvPr id="9" name="任意多边形 33"/>
            <p:cNvSpPr/>
            <p:nvPr/>
          </p:nvSpPr>
          <p:spPr>
            <a:xfrm>
              <a:off x="5636572" y="0"/>
              <a:ext cx="1297628" cy="4581758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34"/>
            <p:cNvSpPr/>
            <p:nvPr/>
          </p:nvSpPr>
          <p:spPr>
            <a:xfrm>
              <a:off x="5727968" y="0"/>
              <a:ext cx="1124608" cy="4454147"/>
            </a:xfrm>
            <a:custGeom>
              <a:avLst/>
              <a:gdLst>
                <a:gd name="connsiteX0" fmla="*/ 0 w 834945"/>
                <a:gd name="connsiteY0" fmla="*/ 0 h 2744554"/>
                <a:gd name="connsiteX1" fmla="*/ 834945 w 834945"/>
                <a:gd name="connsiteY1" fmla="*/ 0 h 2744554"/>
                <a:gd name="connsiteX2" fmla="*/ 834945 w 834945"/>
                <a:gd name="connsiteY2" fmla="*/ 2199607 h 2744554"/>
                <a:gd name="connsiteX3" fmla="*/ 834944 w 834945"/>
                <a:gd name="connsiteY3" fmla="*/ 2199607 h 2744554"/>
                <a:gd name="connsiteX4" fmla="*/ 834944 w 834945"/>
                <a:gd name="connsiteY4" fmla="*/ 2470390 h 2744554"/>
                <a:gd name="connsiteX5" fmla="*/ 823358 w 834945"/>
                <a:gd name="connsiteY5" fmla="*/ 2486401 h 2744554"/>
                <a:gd name="connsiteX6" fmla="*/ 781123 w 834945"/>
                <a:gd name="connsiteY6" fmla="*/ 2536714 h 2744554"/>
                <a:gd name="connsiteX7" fmla="*/ 710968 w 834945"/>
                <a:gd name="connsiteY7" fmla="*/ 2548682 h 2744554"/>
                <a:gd name="connsiteX8" fmla="*/ 643862 w 834945"/>
                <a:gd name="connsiteY8" fmla="*/ 2656396 h 2744554"/>
                <a:gd name="connsiteX9" fmla="*/ 527953 w 834945"/>
                <a:gd name="connsiteY9" fmla="*/ 2668364 h 2744554"/>
                <a:gd name="connsiteX10" fmla="*/ 425008 w 834945"/>
                <a:gd name="connsiteY10" fmla="*/ 2733441 h 2744554"/>
                <a:gd name="connsiteX11" fmla="*/ 417472 w 834945"/>
                <a:gd name="connsiteY11" fmla="*/ 2744554 h 2744554"/>
                <a:gd name="connsiteX12" fmla="*/ 409936 w 834945"/>
                <a:gd name="connsiteY12" fmla="*/ 2733441 h 2744554"/>
                <a:gd name="connsiteX13" fmla="*/ 306991 w 834945"/>
                <a:gd name="connsiteY13" fmla="*/ 2668364 h 2744554"/>
                <a:gd name="connsiteX14" fmla="*/ 191082 w 834945"/>
                <a:gd name="connsiteY14" fmla="*/ 2656396 h 2744554"/>
                <a:gd name="connsiteX15" fmla="*/ 123977 w 834945"/>
                <a:gd name="connsiteY15" fmla="*/ 2548682 h 2744554"/>
                <a:gd name="connsiteX16" fmla="*/ 53821 w 834945"/>
                <a:gd name="connsiteY16" fmla="*/ 2536714 h 2744554"/>
                <a:gd name="connsiteX17" fmla="*/ 11586 w 834945"/>
                <a:gd name="connsiteY17" fmla="*/ 2486401 h 2744554"/>
                <a:gd name="connsiteX18" fmla="*/ 0 w 834945"/>
                <a:gd name="connsiteY18" fmla="*/ 2470390 h 2744554"/>
                <a:gd name="connsiteX19" fmla="*/ 0 w 834945"/>
                <a:gd name="connsiteY19" fmla="*/ 2199607 h 2744554"/>
                <a:gd name="connsiteX20" fmla="*/ 0 w 834945"/>
                <a:gd name="connsiteY20" fmla="*/ 2153669 h 2744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34945" h="2744554">
                  <a:moveTo>
                    <a:pt x="0" y="0"/>
                  </a:moveTo>
                  <a:lnTo>
                    <a:pt x="834945" y="0"/>
                  </a:lnTo>
                  <a:lnTo>
                    <a:pt x="834945" y="2199607"/>
                  </a:lnTo>
                  <a:lnTo>
                    <a:pt x="834944" y="2199607"/>
                  </a:lnTo>
                  <a:lnTo>
                    <a:pt x="834944" y="2470390"/>
                  </a:lnTo>
                  <a:lnTo>
                    <a:pt x="823358" y="2486401"/>
                  </a:lnTo>
                  <a:cubicBezTo>
                    <a:pt x="811393" y="2504278"/>
                    <a:pt x="800485" y="2522707"/>
                    <a:pt x="781123" y="2536714"/>
                  </a:cubicBezTo>
                  <a:cubicBezTo>
                    <a:pt x="759241" y="2552496"/>
                    <a:pt x="734353" y="2544692"/>
                    <a:pt x="710968" y="2548682"/>
                  </a:cubicBezTo>
                  <a:cubicBezTo>
                    <a:pt x="688599" y="2584587"/>
                    <a:pt x="688773" y="2622457"/>
                    <a:pt x="643862" y="2656396"/>
                  </a:cubicBezTo>
                  <a:cubicBezTo>
                    <a:pt x="603724" y="2676110"/>
                    <a:pt x="566590" y="2664375"/>
                    <a:pt x="527953" y="2668364"/>
                  </a:cubicBezTo>
                  <a:cubicBezTo>
                    <a:pt x="492855" y="2673673"/>
                    <a:pt x="449468" y="2701957"/>
                    <a:pt x="425008" y="2733441"/>
                  </a:cubicBezTo>
                  <a:lnTo>
                    <a:pt x="417472" y="2744554"/>
                  </a:lnTo>
                  <a:lnTo>
                    <a:pt x="409936" y="2733441"/>
                  </a:lnTo>
                  <a:cubicBezTo>
                    <a:pt x="385477" y="2701957"/>
                    <a:pt x="342089" y="2673673"/>
                    <a:pt x="306991" y="2668364"/>
                  </a:cubicBezTo>
                  <a:cubicBezTo>
                    <a:pt x="268355" y="2664375"/>
                    <a:pt x="231221" y="2676110"/>
                    <a:pt x="191082" y="2656396"/>
                  </a:cubicBezTo>
                  <a:cubicBezTo>
                    <a:pt x="146172" y="2622457"/>
                    <a:pt x="146345" y="2584587"/>
                    <a:pt x="123977" y="2548682"/>
                  </a:cubicBezTo>
                  <a:cubicBezTo>
                    <a:pt x="100592" y="2544692"/>
                    <a:pt x="75703" y="2552496"/>
                    <a:pt x="53821" y="2536714"/>
                  </a:cubicBezTo>
                  <a:cubicBezTo>
                    <a:pt x="34460" y="2522707"/>
                    <a:pt x="23551" y="2504278"/>
                    <a:pt x="11586" y="2486401"/>
                  </a:cubicBezTo>
                  <a:lnTo>
                    <a:pt x="0" y="2470390"/>
                  </a:lnTo>
                  <a:lnTo>
                    <a:pt x="0" y="2199607"/>
                  </a:lnTo>
                  <a:lnTo>
                    <a:pt x="0" y="2153669"/>
                  </a:lnTo>
                  <a:close/>
                </a:path>
              </a:pathLst>
            </a:cu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7727405" y="0"/>
            <a:ext cx="653143" cy="68580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>
              <a:defRPr lang="zh-CN" altLang="en-US" sz="2400"/>
            </a:lvl1pPr>
          </a:lstStyle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/>
          </p:nvPr>
        </p:nvSpPr>
        <p:spPr>
          <a:xfrm>
            <a:off x="7870785" y="4213186"/>
            <a:ext cx="509763" cy="2644814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>
              <a:defRPr lang="zh-CN" altLang="en-US" sz="2400"/>
            </a:lvl1pPr>
          </a:lstStyle>
          <a:p>
            <a:pPr lvl="0"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5"/>
          <p:cNvSpPr>
            <a:spLocks noGrp="1"/>
          </p:cNvSpPr>
          <p:nvPr>
            <p:ph type="pic" sz="quarter" idx="12" hasCustomPrompt="1"/>
          </p:nvPr>
        </p:nvSpPr>
        <p:spPr>
          <a:xfrm>
            <a:off x="3467920" y="0"/>
            <a:ext cx="653143" cy="68580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ctr">
              <a:defRPr sz="2400"/>
            </a:lvl1pPr>
          </a:lstStyle>
          <a:p>
            <a:r>
              <a:rPr lang="zh-CN" altLang="en-US"/>
              <a:t>点击添加图片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9" Type="http://schemas.openxmlformats.org/officeDocument/2006/relationships/theme" Target="../theme/theme1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7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7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7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7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8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4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5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jpe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8.xml"/><Relationship Id="rId5" Type="http://schemas.openxmlformats.org/officeDocument/2006/relationships/image" Target="../media/image4.jpeg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《茶馆》各版本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8573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031220" y="2959735"/>
            <a:ext cx="859790" cy="159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p>
            <a:r>
              <a:rPr lang="en-US" altLang="zh-CN" sz="4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4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老舍</a:t>
            </a:r>
            <a:endParaRPr lang="zh-CN" altLang="en-US" sz="44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12192000" cy="6985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zh-CN" sz="32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戏剧</a:t>
            </a:r>
            <a:r>
              <a:rPr lang="zh-CN" altLang="zh-CN" sz="3200" b="1" smtClean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的</a:t>
            </a:r>
            <a:r>
              <a:rPr lang="zh-CN" altLang="en-US" sz="3200" b="1" smtClean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特点</a:t>
            </a:r>
            <a:endParaRPr lang="en-US" altLang="zh-CN" sz="3200" b="1" smtClean="0">
              <a:solidFill>
                <a:srgbClr val="000000"/>
              </a:solidFill>
              <a:latin typeface="Arial" panose="020B0604020202020204" pitchFamily="34" charset="0"/>
              <a:ea typeface="黑体" panose="02010609060101010101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通过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具体的舞台形象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再现社会生活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塑造典型人物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揭示社会矛盾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从而激起观众强烈的情感反应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达到审美效果和社会教育的目的。</a:t>
            </a:r>
            <a:endParaRPr lang="zh-CN" altLang="zh-CN" sz="32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32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zh-CN" sz="32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戏剧的语言</a:t>
            </a:r>
            <a:endParaRPr lang="zh-CN" altLang="zh-CN" sz="32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包括台词和舞台说明。戏剧语言有五个特色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一是动作性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二是个性表现力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三是抒情性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四是有潜台词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五是动听上口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浅显易懂</a:t>
            </a:r>
            <a:r>
              <a:rPr lang="zh-CN" altLang="zh-CN" sz="32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3200" b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3200" b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6.</a:t>
            </a:r>
            <a:r>
              <a:rPr lang="zh-CN" altLang="zh-CN" sz="32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剧本结构形式</a:t>
            </a:r>
            <a:endParaRPr lang="zh-CN" altLang="zh-CN" sz="32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分幕分场。幕是大单位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场是小单位。</a:t>
            </a:r>
            <a:endParaRPr lang="zh-CN" altLang="zh-CN" sz="32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32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7.</a:t>
            </a:r>
            <a:r>
              <a:rPr lang="zh-CN" altLang="zh-CN" sz="32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戏剧文学的三大特点</a:t>
            </a:r>
            <a:endParaRPr lang="zh-CN" altLang="zh-CN" sz="32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一是适合舞台表演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二是要有戏剧冲突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zh-CN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三是要有鲜明生动的人物对话。</a:t>
            </a:r>
            <a:endParaRPr lang="zh-CN" altLang="zh-CN" sz="32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185818" y="137160"/>
            <a:ext cx="2901203" cy="38862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000" b="1">
                <a:solidFill>
                  <a:srgbClr val="3D7351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lt"/>
              </a:rPr>
              <a:t>掌握阅读策略</a:t>
            </a:r>
            <a:endParaRPr lang="zh-CN" altLang="en-US" sz="3000" b="1">
              <a:solidFill>
                <a:srgbClr val="3D7351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矩形 2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0" y="626110"/>
            <a:ext cx="12192000" cy="6185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defTabSz="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戏剧读文</a:t>
            </a:r>
            <a:r>
              <a:rPr lang="en-US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两要领</a:t>
            </a:r>
            <a:r>
              <a:rPr lang="en-US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zh-CN" altLang="zh-CN" sz="33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defTabSz="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透过故事</a:t>
            </a:r>
            <a:r>
              <a:rPr lang="en-US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把握戏剧冲突</a:t>
            </a:r>
            <a:endParaRPr lang="zh-CN" altLang="zh-CN" sz="33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defTabSz="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“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没有冲突就没有戏剧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”,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创作剧本必须展示冲突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阅读剧本必须把握冲突。把握了戏剧冲突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也就牵住了全剧的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牛鼻子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。把握戏剧冲突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先从了解戏剧情节入手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再分析冲突性质</a:t>
            </a:r>
            <a:r>
              <a:rPr lang="en-US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从而把握戏剧主题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zh-CN" sz="3300" b="1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defTabSz="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300" b="1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zh-CN" sz="3300" b="1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揣摩台词</a:t>
            </a:r>
            <a:r>
              <a:rPr lang="en-US" altLang="zh-CN" sz="3300" b="1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分析戏剧语言</a:t>
            </a:r>
            <a:endParaRPr lang="zh-CN" altLang="zh-CN" sz="3300" b="1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defTabSz="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戏剧里有两种语言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一是舞台说明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包括人物、时间、地点、布景的说明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动作、表情、声调的说明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幕起、幕落的说明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;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二是人物语言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戏剧上称为台词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包括对白、独白、旁白等。戏剧语言是塑造艺术形象的重要手段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我们探究艺术形象</a:t>
            </a:r>
            <a:r>
              <a:rPr lang="en-US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zh-CN" sz="3300" b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主要从分析戏剧语言入手。</a:t>
            </a:r>
            <a:endParaRPr lang="zh-CN" altLang="zh-CN" sz="3300" b="1">
              <a:solidFill>
                <a:srgbClr val="00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599565" y="993775"/>
            <a:ext cx="947039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4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标题“茶馆”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是舞台背景，即剧中人物活动的场所，也</a:t>
            </a:r>
            <a:r>
              <a:rPr lang="zh-CN" altLang="en-US" sz="40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是透视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中国社会发展变革的一个窗口，是旧中国三个不同时代</a:t>
            </a:r>
            <a:r>
              <a:rPr lang="zh-CN" altLang="en-US" sz="40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的缩影</a:t>
            </a:r>
            <a:r>
              <a:rPr lang="zh-CN" altLang="en-US" sz="4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4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-635" y="577850"/>
            <a:ext cx="12192635" cy="60928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000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</a:rPr>
              <a:t>《茶馆》共三幕，以老北京一家叫裕泰的大茶馆的兴衰变迁为背景，展示了从</a:t>
            </a:r>
            <a:r>
              <a:rPr lang="zh-CN" altLang="en-US" sz="3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清末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</a:rPr>
              <a:t>到</a:t>
            </a:r>
            <a:r>
              <a:rPr lang="zh-CN" altLang="en-US" sz="3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民国初期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</a:rPr>
              <a:t>再到</a:t>
            </a:r>
            <a:r>
              <a:rPr lang="zh-CN" altLang="en-US" sz="3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抗战胜利后的国民党政府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</a:rPr>
              <a:t>的近50年间，北京的社会风貌和各阶层的不同人物的生活变迁。每一幕写一个时代，北京各阶层的三教九流人物，出入于这家大茶馆，全剧展示出来的是一幅幅气势庞大的历史画卷，形象地说明了旧中国的必然灭亡和新中国诞生的必然性。</a:t>
            </a:r>
            <a:endParaRPr lang="zh-CN" altLang="en-US" sz="30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000">
                <a:solidFill>
                  <a:srgbClr val="0945A5"/>
                </a:solidFill>
                <a:latin typeface="黑体" panose="02010609060101010101" charset="-122"/>
                <a:ea typeface="黑体" panose="02010609060101010101" charset="-122"/>
              </a:rPr>
              <a:t>第一幕</a:t>
            </a:r>
            <a:endParaRPr lang="zh-CN" altLang="en-US" sz="3000">
              <a:solidFill>
                <a:srgbClr val="0945A5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00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</a:rPr>
              <a:t>1898年，戊戌变法失败，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  <a:sym typeface="+mn-ea"/>
              </a:rPr>
              <a:t>维新派人物谭嗣同被杀害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</a:rPr>
              <a:t>。一个初秋的上午，裕泰茶馆开业，掌柜王利发兴致勃勃地坐在柜台上。三三两两的旗人，遛够了鸟儿，走进茶馆来歇腿、喝茶。有两位茶客唱着京戏，另外几个围着桌子观赏瓦罐中的蟋蟀。茶馆中到处贴着“莫谈国事”的纸条。可是常四爷偏要谈国事。他因一句“大清国要完”，被特务宋恩子和吴祥子抓去，送进监狱。相面骗人的唐铁嘴来讨碗茶喝；说媒拉纤的刘麻</a:t>
            </a:r>
            <a:endParaRPr lang="zh-CN" altLang="en-US" sz="2000"/>
          </a:p>
        </p:txBody>
      </p:sp>
      <p:sp>
        <p:nvSpPr>
          <p:cNvPr id="3" name="文本框 2"/>
          <p:cNvSpPr txBox="1"/>
          <p:nvPr/>
        </p:nvSpPr>
        <p:spPr>
          <a:xfrm>
            <a:off x="59055" y="61595"/>
            <a:ext cx="3977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32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【剧情梗概】</a:t>
            </a:r>
            <a:endParaRPr lang="zh-CN" altLang="zh-CN" sz="320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09090" y="715645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000" cy="701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latin typeface="黑体" panose="02010609060101010101" charset="-122"/>
                <a:ea typeface="黑体" panose="02010609060101010101" charset="-122"/>
                <a:sym typeface="+mn-ea"/>
              </a:rPr>
              <a:t>子也来了，要把康六的十五岁女儿康顺子卖给七十多岁的庞太监当老婆。主张实业救国的秦仲义走进来，说要办工厂，搞维新。</a:t>
            </a:r>
            <a:endParaRPr lang="zh-CN" altLang="en-US" sz="300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r>
              <a:rPr lang="en-US" altLang="zh-CN" sz="3000"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  <a:sym typeface="+mn-ea"/>
              </a:rPr>
              <a:t>话剧通过裕泰大茶馆里形形色色的人物的种种活动,透视了戊戌政变发生与失败的前因后果,描绘了帝国主义扩张渗透、吃洋教的流氓地痞横行、农民破产、宫廷生活腐败荒淫、爱国者横遭迫害的社会现实,逼真地勾勒出晚清统治的真实图景。</a:t>
            </a:r>
            <a:endParaRPr lang="zh-CN" altLang="en-US" sz="30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000">
                <a:solidFill>
                  <a:srgbClr val="0945A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第二幕</a:t>
            </a:r>
            <a:endParaRPr lang="zh-CN" altLang="en-US" sz="30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000">
                <a:latin typeface="黑体" panose="02010609060101010101" charset="-122"/>
                <a:ea typeface="黑体" panose="02010609060101010101" charset="-122"/>
                <a:sym typeface="+mn-ea"/>
              </a:rPr>
              <a:t>    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  <a:sym typeface="+mn-ea"/>
              </a:rPr>
              <a:t>民国初年军阀混战，社会依然黑暗，帝国主义入侵，军阀连年混战，人民陷入了更加痛苦的深渊。这时裕泰茶馆渐趋衰落，茶馆主人王利发积极迎合潮流实行改良，却仍然难以维持。小茶馆展现出一幅兵荒马乱、日益衰败的社会画面：常四爷出狱；康顺子母子逃出宫；拉皮条的刘麻子被稀里糊涂砍了头；两个逃兵想合娶一个老婆；茶馆生意清淡，面积缩小，苦心经营，试图改良，“改良”后还未开张就厄运临头，特务、巡警、兵痞就接二连三来敲诈勒索，宋恩子、吴祥子摇身一变又成了军阀的走狗。</a:t>
            </a:r>
            <a:endParaRPr lang="zh-CN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-3810"/>
            <a:ext cx="12230735" cy="70161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solidFill>
                  <a:srgbClr val="0945A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第三幕</a:t>
            </a:r>
            <a:endParaRPr lang="zh-CN" altLang="en-US" sz="30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000">
                <a:latin typeface="黑体" panose="02010609060101010101" charset="-122"/>
                <a:ea typeface="黑体" panose="02010609060101010101" charset="-122"/>
                <a:sym typeface="+mn-ea"/>
              </a:rPr>
              <a:t>   </a:t>
            </a:r>
            <a:r>
              <a:rPr lang="zh-CN" altLang="en-US" sz="3000">
                <a:latin typeface="黑体" panose="02010609060101010101" charset="-122"/>
                <a:ea typeface="黑体" panose="02010609060101010101" charset="-122"/>
                <a:sym typeface="+mn-ea"/>
              </a:rPr>
              <a:t>抗日战争胜利后国民党统治时期，这是一个生与死、新与旧、光明与黑暗交替的时代。美帝国主义与国民党反动派狼狈为奸，给人民带来更大的灾难。这时的裕泰茶馆更加破败，只有“莫谈国事”的纸条写得更多，字也写得更大。康妈妈正在商量去西山找康大力，由小刘麻子介绍来当女招待的小丁宝，也走进茶馆与老掌柜攀谈。小刘麻子向小唐铁嘴炫耀着他那一套拐骗妇女的缺德计划，被国民党党部雇用的打手小二德子跑到茶馆来抓人，庞四奶奶则来恐吓王利发，让他交出康顺子。包办满汉全席的有名厨师被迫到监狱去蒸窝窝头，出名的评书艺人一次挣不上三个杂合面饼子钱，常四爷的生活更加艰苦，秦仲义的工厂被抢走，王利发的茶馆也将被人霸占。这时，常四爷、秦仲义相继来到茶馆，找阔别多年的老掌柜谈心。他们互诉不幸，含着眼泪为自己撒起了纸钱。甚至连最善于应付的茶馆老掌柜也上吊了。什么都完了，只盼着八路军来解放。这时，茶馆里的灯光渐渐暗下去了，而大街上的阳光却渐渐明亮起来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4" name="Text Box 2"/>
          <p:cNvSpPr txBox="1"/>
          <p:nvPr>
            <p:custDataLst>
              <p:tags r:id="rId1"/>
            </p:custDataLst>
          </p:nvPr>
        </p:nvSpPr>
        <p:spPr>
          <a:xfrm>
            <a:off x="4034686" y="293"/>
            <a:ext cx="3317081" cy="582613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舞 台 说 明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582930"/>
            <a:ext cx="12192000" cy="6123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609600" algn="just" fontAlgn="auto">
              <a:lnSpc>
                <a:spcPct val="100000"/>
              </a:lnSpc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舞台提示又称舞台说明，是剧作者根据演出需要，提供给导演和演员的说明性的文字。按其内容和作用的不同，可分为四种形式（人物说明、舞台场面说明、人物语言说明、唱腔板式说明）。是剧本语言不可缺少的说明性文字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  <a:sym typeface="+mn-ea"/>
              </a:rPr>
              <a:t>舞台说明包括剧中人物表，剧情发生的时间、地点、服装、道具、布景以及人物的表情、动作、上下场等。这些说明对刻画人物性格和推动、展开戏剧情节发展有一定的作用。这部分语言要求写得简练、扼要、明确。这部分内容一般出现在每一幕(场)的开端。结尾和对话中间，一般用括号(方招号或圆括号)括起来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800">
                <a:solidFill>
                  <a:srgbClr val="0945A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舞台说明所反映的是1916年袁世凯死后，军阀割据，连年内战，民不聊生的社会面貌。“裕泰”茶馆是北京城内硕果仅存的一家，可见军阀混战时期街市的冷落萧条，茶馆内设置的时装美人广告画和“莫谈国事”的大字，可以联想到帝国主义的侵入和渗透，也看到了社会的动荡不安。从茶馆的修理门面，预备开张，足见主人王利发的审时度势，随俗为变，善于经营的特点。</a:t>
            </a:r>
            <a:endParaRPr lang="zh-CN" altLang="en-US" sz="2800">
              <a:solidFill>
                <a:srgbClr val="0945A5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04285" y="2377440"/>
            <a:ext cx="55499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>
                <a:ea typeface="+mn-lt"/>
              </a:rPr>
              <a:t>人物、剧情梳理</a:t>
            </a:r>
            <a:endParaRPr lang="zh-CN" altLang="en-US" sz="5400">
              <a:ea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矩形 15"/>
          <p:cNvSpPr/>
          <p:nvPr/>
        </p:nvSpPr>
        <p:spPr>
          <a:xfrm>
            <a:off x="158115" y="69215"/>
            <a:ext cx="1550670" cy="697865"/>
          </a:xfrm>
          <a:prstGeom prst="rect">
            <a:avLst/>
          </a:prstGeom>
          <a:solidFill>
            <a:srgbClr val="E57269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7F7F7F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8115" y="126365"/>
            <a:ext cx="1402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第一幕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535" y="873760"/>
            <a:ext cx="1210246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2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1.</a:t>
            </a:r>
            <a:r>
              <a:rPr lang="zh-CN" altLang="zh-CN" sz="2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《茶馆》第一幕人物众多</a:t>
            </a:r>
            <a:r>
              <a:rPr lang="en-US" altLang="zh-CN" sz="2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,</a:t>
            </a:r>
            <a:r>
              <a:rPr lang="zh-CN" altLang="en-US" sz="26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注意人物出场顺序、他们的名字和身份职业。</a:t>
            </a:r>
            <a:endParaRPr lang="zh-CN" altLang="en-US" sz="26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9535" y="1395730"/>
            <a:ext cx="12101830" cy="5262245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王利发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二十多岁，茶馆老板。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唐铁嘴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三十来岁，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相面为生，吸鸦片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松二爷、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常四爷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三十来岁，旗人。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二德子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二十多岁，打手、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善扑营当差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马五爷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三十多岁，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吃洋教的小恶霸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刘麻子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三十来岁，说媒拉纤。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康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六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京郊贫农。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黄胖子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流氓头子。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李三——男，三十多岁。裕泰的跑堂的。勤恳，心眼好。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老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——八十二岁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无依无靠。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秦仲义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二十多岁，茶馆房东，阔少。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小妞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十岁，乡妇的女儿。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乡妇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三十多岁，贫农。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庞太监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——四十岁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，宫里太监总管。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小牛儿——男，十多岁。庞太监的书童。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宋恩子、吴祥子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——二十多岁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老式特务。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康顺子——女，在第一幕中十五岁。康六的女儿。被卖给庞太监为妻。</a:t>
            </a:r>
            <a:endParaRPr lang="en-US" altLang="zh-CN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矩形 15"/>
          <p:cNvSpPr/>
          <p:nvPr/>
        </p:nvSpPr>
        <p:spPr>
          <a:xfrm>
            <a:off x="64135" y="40005"/>
            <a:ext cx="1861820" cy="697865"/>
          </a:xfrm>
          <a:prstGeom prst="rect">
            <a:avLst/>
          </a:prstGeom>
          <a:solidFill>
            <a:srgbClr val="E57269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7F7F7F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135" y="97155"/>
            <a:ext cx="18084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铁杆庄稼</a:t>
            </a:r>
            <a:endParaRPr lang="zh-CN" altLang="en-US" sz="32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4135" y="826135"/>
            <a:ext cx="12127865" cy="5692775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r>
              <a:rPr 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清代的八旗子弟不得工作，只许当兵、当差。按八旗制度，旗人成丁之后，可以补本旗内的兵丁缺额，旗内的一般兵丁按待遇分为三类：马甲、步甲、养育兵。补上之后即可按月领取饷银和军粮。</a:t>
            </a:r>
            <a:endParaRPr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八旗子弟应征入伍成为正式八旗兵后，就可以开始拿粮饷了。由于粮饷是固定发放，不受外部条件影响，而且是终身职业，所以也被称为“铁杆庄稼”，就好比我们今天说的捧上“铁饭碗”。</a:t>
            </a:r>
            <a:endParaRPr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八旗兵的铁杆庄稼分为“坐粮”和“行粮”两部分，“坐粮”就是固定工资，高级兵丁月饷4两银子，饷米46斛；马兵月饷3两银子，饷米46斛；步兵月饷1两5钱，饷米22斛。“行粮”相当于奖金，只有在打仗的时候部队出征才有发放，每人每月2两银子。除了每月领取的粮饷，八旗兵每个季度还可以领取“季米”一次，相当于现在的季度奖金。此外，八旗兵还有一些福利收入。比如皇帝遇上什么大喜事，就会来个“遍赏八旗”，每个兵丁能额外领到一个月的饷银。还有遇上红白喜事，也有银两补贴。</a:t>
            </a:r>
            <a:endParaRPr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951230" y="848995"/>
            <a:ext cx="1048512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en-US" altLang="zh-CN" sz="40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40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在中国当代文学史上，有这样一部作品，它被曹禺评为“</a:t>
            </a:r>
            <a:r>
              <a:rPr lang="zh-CN" altLang="en-US" sz="40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中国话剧史上的瑰宝；第一幕是古今中外剧作中罕见的第一幕</a:t>
            </a:r>
            <a:r>
              <a:rPr lang="zh-CN" altLang="en-US" sz="40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。”而王蒙更是肯定其为“</a:t>
            </a:r>
            <a:r>
              <a:rPr lang="zh-CN" altLang="en-US" sz="40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1949年新中国成立以后最好的作品。</a:t>
            </a:r>
            <a:r>
              <a:rPr lang="zh-CN" altLang="en-US" sz="40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”它就是《茶馆》。今天就让我们一起走进裕泰茶馆，由一方小小的茶馆，来领略一幅庞大的历史画卷。</a:t>
            </a:r>
            <a:endParaRPr lang="zh-CN" alt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2230" y="0"/>
            <a:ext cx="12129135" cy="6123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清朝前期，由于八旗子弟人数少，基本上都能补上“兵缺”，吃到“铁杆庄稼”。不过到了清朝后期，旗人的人口数量呈爆发式增长，而“兵缺”又固定只有这么多岗位，所以很多人补不上缺，吃不到“铁杆庄稼”，这些人被称为“余丁”。余丁是没有收入的，哪怕是皇帝恩典“遍赏八旗”也没他们的份，所以日子并不好过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晚清的时候，很多没能补上“兵缺”的八旗子弟迫于生计，也开始学做手艺，打工赚钱，各行各业都有了他们的身影。当然也有很多自以为高人一等的八旗子弟不肯纡尊降贵，结果等待他们的就是坐吃山空，在穷困潦倒中郁郁而终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满清八旗</a:t>
            </a:r>
            <a:r>
              <a:rPr lang="zh-CN" altLang="en-US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指的是正黄旗、镶黄旗、正白旗、镶白旗、正红旗、镶红旗、正蓝旗、镶蓝旗这八旗。其中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正黄旗、镶黄旗、正白旗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属于上三旗,他们由清朝皇帝亲自统领，地位最高的是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镶黄旗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，因为镶黄旗的旗主是清太祖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努尔哈赤</a:t>
            </a:r>
            <a:r>
              <a:rPr lang="en-US" altLang="zh-CN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8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8740" y="0"/>
            <a:ext cx="3307715" cy="5219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/>
              <a:t>梳理剧情</a:t>
            </a:r>
            <a:r>
              <a:rPr lang="en-US" altLang="zh-CN" sz="2800" b="1"/>
              <a:t>  </a:t>
            </a:r>
            <a:r>
              <a:rPr lang="zh-CN" altLang="en-US" sz="2800" b="1"/>
              <a:t>了解众生</a:t>
            </a:r>
            <a:endParaRPr lang="zh-CN" altLang="en-US" sz="2800" b="1"/>
          </a:p>
        </p:txBody>
      </p:sp>
      <p:sp>
        <p:nvSpPr>
          <p:cNvPr id="3" name="文本框 2"/>
          <p:cNvSpPr txBox="1"/>
          <p:nvPr/>
        </p:nvSpPr>
        <p:spPr>
          <a:xfrm>
            <a:off x="695325" y="595630"/>
            <a:ext cx="21888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   </a:t>
            </a:r>
            <a:r>
              <a:rPr lang="zh-CN" altLang="en-US" sz="2800" b="1">
                <a:solidFill>
                  <a:srgbClr val="0945A5"/>
                </a:solidFill>
              </a:rPr>
              <a:t>情节</a:t>
            </a:r>
            <a:endParaRPr lang="zh-CN" altLang="en-US" sz="2800" b="1">
              <a:solidFill>
                <a:srgbClr val="0945A5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74230" y="548640"/>
            <a:ext cx="1007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945A5"/>
                </a:solidFill>
              </a:rPr>
              <a:t>人物</a:t>
            </a:r>
            <a:endParaRPr lang="zh-CN" altLang="en-US" sz="2800" b="1">
              <a:solidFill>
                <a:srgbClr val="0945A5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665" y="1117600"/>
            <a:ext cx="40608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舞台说明：茶馆一般特点；当前茶馆。</a:t>
            </a:r>
            <a:endParaRPr lang="zh-CN" altLang="en-US" sz="2400" b="1"/>
          </a:p>
        </p:txBody>
      </p:sp>
      <p:sp>
        <p:nvSpPr>
          <p:cNvPr id="6" name="文本框 5"/>
          <p:cNvSpPr txBox="1"/>
          <p:nvPr/>
        </p:nvSpPr>
        <p:spPr>
          <a:xfrm>
            <a:off x="4580255" y="1070610"/>
            <a:ext cx="7490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各色人等。玩鸟；商议事情；说媒拉纤；调解事。欣赏蟋蟀；侦缉；打手；马五爷；王利发；唐铁嘴。</a:t>
            </a:r>
            <a:endParaRPr lang="zh-CN" altLang="en-US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280035" y="2148840"/>
            <a:ext cx="3766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  <a:sym typeface="+mn-ea"/>
              </a:rPr>
              <a:t>唐铁嘴</a:t>
            </a:r>
            <a:r>
              <a:rPr lang="zh-CN" altLang="en-US" sz="2400" b="1">
                <a:solidFill>
                  <a:srgbClr val="0945A5"/>
                </a:solidFill>
              </a:rPr>
              <a:t>与</a:t>
            </a:r>
            <a:r>
              <a:rPr lang="zh-CN" altLang="en-US" sz="2400" b="1">
                <a:solidFill>
                  <a:srgbClr val="0945A5"/>
                </a:solidFill>
                <a:sym typeface="+mn-ea"/>
              </a:rPr>
              <a:t>王利发</a:t>
            </a:r>
            <a:endParaRPr lang="zh-CN" altLang="en-US" sz="2400" b="1">
              <a:solidFill>
                <a:srgbClr val="0945A5"/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80255" y="1964055"/>
            <a:ext cx="74910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唐铁嘴：相面，抽大烟，赚茶喝。</a:t>
            </a:r>
            <a:endParaRPr lang="zh-CN" altLang="en-US" sz="2400" b="1">
              <a:solidFill>
                <a:srgbClr val="0945A5"/>
              </a:solidFill>
            </a:endParaRPr>
          </a:p>
          <a:p>
            <a:r>
              <a:rPr lang="zh-CN" altLang="en-US" sz="2400" b="1">
                <a:solidFill>
                  <a:srgbClr val="0945A5"/>
                </a:solidFill>
              </a:rPr>
              <a:t>王利发：客气待客，烦而不得罪。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1935" y="2896870"/>
            <a:ext cx="3843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松二爷、常四爷与二德子</a:t>
            </a:r>
            <a:endParaRPr lang="zh-CN" altLang="en-US" sz="2400" b="1"/>
          </a:p>
        </p:txBody>
      </p:sp>
      <p:sp>
        <p:nvSpPr>
          <p:cNvPr id="10" name="文本框 9"/>
          <p:cNvSpPr txBox="1"/>
          <p:nvPr/>
        </p:nvSpPr>
        <p:spPr>
          <a:xfrm>
            <a:off x="4647565" y="2889250"/>
            <a:ext cx="75444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/>
              <a:t>松二爷：文绉绉。常四爷：直爽，雄赳赳；仇洋；硬气。二德子：蛮横，打手。</a:t>
            </a:r>
            <a:endParaRPr lang="zh-CN" altLang="en-US" sz="2400" b="1"/>
          </a:p>
        </p:txBody>
      </p:sp>
      <p:sp>
        <p:nvSpPr>
          <p:cNvPr id="11" name="文本框 10"/>
          <p:cNvSpPr txBox="1"/>
          <p:nvPr/>
        </p:nvSpPr>
        <p:spPr>
          <a:xfrm>
            <a:off x="280035" y="3836670"/>
            <a:ext cx="34880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马五爷与二德子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580255" y="3902075"/>
            <a:ext cx="75450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solidFill>
                  <a:srgbClr val="0945A5"/>
                </a:solidFill>
              </a:rPr>
              <a:t>马五爷：投靠洋人，态度傲慢。二德子：趋炎附势。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0035" y="4641850"/>
            <a:ext cx="39820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王利发与常四爷、松二爷</a:t>
            </a:r>
            <a:endParaRPr lang="zh-CN" altLang="en-US" sz="2000"/>
          </a:p>
        </p:txBody>
      </p:sp>
      <p:sp>
        <p:nvSpPr>
          <p:cNvPr id="14" name="文本框 13"/>
          <p:cNvSpPr txBox="1"/>
          <p:nvPr/>
        </p:nvSpPr>
        <p:spPr>
          <a:xfrm>
            <a:off x="4567555" y="4641850"/>
            <a:ext cx="6137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王利发：心不坏。松二爷：要面子。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400050" y="5381625"/>
            <a:ext cx="31711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刘麻子和康六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647565" y="5381625"/>
            <a:ext cx="75444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刘麻子：拐卖人口，狠，诈。康六：穷困卖女破产农民</a:t>
            </a:r>
            <a:r>
              <a:rPr lang="zh-CN" altLang="en-US" sz="2400" b="1"/>
              <a:t>。</a:t>
            </a:r>
            <a:endParaRPr lang="zh-CN" altLang="en-US" sz="2400" b="1"/>
          </a:p>
        </p:txBody>
      </p:sp>
      <p:sp>
        <p:nvSpPr>
          <p:cNvPr id="17" name="文本框 16"/>
          <p:cNvSpPr txBox="1"/>
          <p:nvPr/>
        </p:nvSpPr>
        <p:spPr>
          <a:xfrm>
            <a:off x="280035" y="6061710"/>
            <a:ext cx="36861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松二爷、常四爷与刘麻子</a:t>
            </a:r>
            <a:endParaRPr lang="zh-CN" altLang="en-US" sz="2400" b="1"/>
          </a:p>
        </p:txBody>
      </p:sp>
      <p:sp>
        <p:nvSpPr>
          <p:cNvPr id="18" name="文本框 17"/>
          <p:cNvSpPr txBox="1"/>
          <p:nvPr/>
        </p:nvSpPr>
        <p:spPr>
          <a:xfrm>
            <a:off x="4647565" y="6121400"/>
            <a:ext cx="54565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刘麻子：利益至上。</a:t>
            </a:r>
            <a:endParaRPr lang="zh-CN" alt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790" y="8890"/>
            <a:ext cx="3682365" cy="52197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/>
              <a:t>梳理情节</a:t>
            </a:r>
            <a:r>
              <a:rPr lang="en-US" altLang="zh-CN" sz="2800" b="1"/>
              <a:t>    </a:t>
            </a:r>
            <a:r>
              <a:rPr lang="zh-CN" altLang="en-US" sz="2800" b="1"/>
              <a:t>了解众生</a:t>
            </a:r>
            <a:endParaRPr lang="zh-CN" altLang="en-US" sz="2800" b="1"/>
          </a:p>
        </p:txBody>
      </p:sp>
      <p:sp>
        <p:nvSpPr>
          <p:cNvPr id="3" name="文本框 2"/>
          <p:cNvSpPr txBox="1"/>
          <p:nvPr/>
        </p:nvSpPr>
        <p:spPr>
          <a:xfrm>
            <a:off x="681990" y="673735"/>
            <a:ext cx="1932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老人和李三</a:t>
            </a:r>
            <a:endParaRPr lang="zh-CN" altLang="en-US" sz="2400" b="1"/>
          </a:p>
        </p:txBody>
      </p:sp>
      <p:sp>
        <p:nvSpPr>
          <p:cNvPr id="4" name="文本框 3"/>
          <p:cNvSpPr txBox="1"/>
          <p:nvPr/>
        </p:nvSpPr>
        <p:spPr>
          <a:xfrm>
            <a:off x="4372610" y="649605"/>
            <a:ext cx="78193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李三：谨慎小心。老人：无依无靠，孤独穷困。</a:t>
            </a:r>
            <a:endParaRPr lang="zh-CN" altLang="en-US" sz="2000"/>
          </a:p>
        </p:txBody>
      </p:sp>
      <p:sp>
        <p:nvSpPr>
          <p:cNvPr id="5" name="文本框 4"/>
          <p:cNvSpPr txBox="1"/>
          <p:nvPr/>
        </p:nvSpPr>
        <p:spPr>
          <a:xfrm>
            <a:off x="300990" y="1234440"/>
            <a:ext cx="3419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王利发与秦仲义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02455" y="1219835"/>
            <a:ext cx="7675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王利发：看颜色；奉承；套近乎。秦仲义：</a:t>
            </a:r>
            <a:r>
              <a:rPr lang="zh-CN" altLang="en-US" sz="2400" b="1">
                <a:solidFill>
                  <a:srgbClr val="0945A5"/>
                </a:solidFill>
                <a:sym typeface="+mn-ea"/>
              </a:rPr>
              <a:t>实业救国。</a:t>
            </a:r>
            <a:endParaRPr lang="zh-CN" altLang="en-US" sz="2400" b="1">
              <a:solidFill>
                <a:srgbClr val="0945A5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4680" y="1795145"/>
            <a:ext cx="20345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乡妇与茶客</a:t>
            </a:r>
            <a:endParaRPr lang="zh-CN" altLang="en-US" sz="2000"/>
          </a:p>
        </p:txBody>
      </p:sp>
      <p:sp>
        <p:nvSpPr>
          <p:cNvPr id="8" name="文本框 7"/>
          <p:cNvSpPr txBox="1"/>
          <p:nvPr/>
        </p:nvSpPr>
        <p:spPr>
          <a:xfrm>
            <a:off x="4371975" y="1790700"/>
            <a:ext cx="76447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乡妇：穷困无奈。常四爷：同情弱者。李三：心善。</a:t>
            </a:r>
            <a:endParaRPr lang="zh-CN" altLang="en-US" sz="2000"/>
          </a:p>
        </p:txBody>
      </p:sp>
      <p:sp>
        <p:nvSpPr>
          <p:cNvPr id="11" name="文本框 10"/>
          <p:cNvSpPr txBox="1"/>
          <p:nvPr/>
        </p:nvSpPr>
        <p:spPr>
          <a:xfrm>
            <a:off x="392430" y="2508250"/>
            <a:ext cx="29044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庞太监与秦二爷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72610" y="2508250"/>
            <a:ext cx="76441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solidFill>
                  <a:srgbClr val="0945A5"/>
                </a:solidFill>
              </a:rPr>
              <a:t>庞太监：卫道者；狂妄自大。秦二爷：话里有话。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6250" y="3147060"/>
            <a:ext cx="23425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刘麻子与庞太监</a:t>
            </a:r>
            <a:endParaRPr lang="zh-CN" altLang="en-US" sz="2400" b="1"/>
          </a:p>
        </p:txBody>
      </p:sp>
      <p:sp>
        <p:nvSpPr>
          <p:cNvPr id="14" name="文本框 13"/>
          <p:cNvSpPr txBox="1"/>
          <p:nvPr/>
        </p:nvSpPr>
        <p:spPr>
          <a:xfrm>
            <a:off x="4402455" y="3147060"/>
            <a:ext cx="53409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刘麻子：能说会道，贪婪虚伪。</a:t>
            </a:r>
            <a:endParaRPr lang="zh-CN" altLang="en-US" sz="2000"/>
          </a:p>
        </p:txBody>
      </p:sp>
      <p:sp>
        <p:nvSpPr>
          <p:cNvPr id="15" name="文本框 14"/>
          <p:cNvSpPr txBox="1"/>
          <p:nvPr/>
        </p:nvSpPr>
        <p:spPr>
          <a:xfrm>
            <a:off x="179705" y="3785870"/>
            <a:ext cx="29051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吴祥子、宋恩子与松二爷常四爷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371975" y="3785870"/>
            <a:ext cx="75539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吴祥子、宋恩子：恐怖统治代理人；松二爷：胆小怕事。常四爷：刚直不阿。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6250" y="4794250"/>
            <a:ext cx="20612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黄胖子</a:t>
            </a:r>
            <a:endParaRPr lang="zh-CN" altLang="en-US" sz="2400" b="1"/>
          </a:p>
        </p:txBody>
      </p:sp>
      <p:sp>
        <p:nvSpPr>
          <p:cNvPr id="18" name="文本框 17"/>
          <p:cNvSpPr txBox="1"/>
          <p:nvPr/>
        </p:nvSpPr>
        <p:spPr>
          <a:xfrm>
            <a:off x="4402455" y="4794250"/>
            <a:ext cx="57124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油滑地痞</a:t>
            </a:r>
            <a:r>
              <a:rPr lang="zh-CN" altLang="en-US" sz="2000"/>
              <a:t>。</a:t>
            </a:r>
            <a:endParaRPr lang="zh-CN" altLang="en-US" sz="2000"/>
          </a:p>
        </p:txBody>
      </p:sp>
      <p:sp>
        <p:nvSpPr>
          <p:cNvPr id="19" name="文本框 18"/>
          <p:cNvSpPr txBox="1"/>
          <p:nvPr/>
        </p:nvSpPr>
        <p:spPr>
          <a:xfrm>
            <a:off x="300990" y="5530850"/>
            <a:ext cx="29387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康六、康顺子与刘麻子、庞太监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569460" y="5644515"/>
            <a:ext cx="45789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45A5"/>
                </a:solidFill>
              </a:rPr>
              <a:t>康六：穷困潦倒，被逼无奈。</a:t>
            </a:r>
            <a:endParaRPr lang="zh-CN" altLang="en-US" sz="2400" b="1">
              <a:solidFill>
                <a:srgbClr val="0945A5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12445" y="291465"/>
            <a:ext cx="914400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altLang="zh-CN" sz="3200" b="1" spc="160">
                <a:ln w="3175">
                  <a:noFill/>
                  <a:prstDash val="dash"/>
                </a:ln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第一幕发生了几件事？揭示了怎样的时代特征？</a:t>
            </a:r>
            <a:endParaRPr lang="zh-CN" altLang="zh-CN" sz="3200" b="1" spc="160">
              <a:ln w="3175">
                <a:noFill/>
                <a:prstDash val="dash"/>
              </a:ln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宋体" panose="02010600030101010101" pitchFamily="2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12445" y="1054735"/>
          <a:ext cx="10955020" cy="5540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3310"/>
                <a:gridCol w="7331710"/>
              </a:tblGrid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            </a:t>
                      </a:r>
                      <a:r>
                        <a:rPr lang="en-US" altLang="zh-CN" sz="2800"/>
                        <a:t> </a:t>
                      </a:r>
                      <a:r>
                        <a:rPr lang="zh-CN" altLang="en-US" sz="2800"/>
                        <a:t>情节</a:t>
                      </a:r>
                      <a:endParaRPr lang="zh-CN" altLang="en-US" sz="2800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en-US" altLang="zh-CN"/>
                        <a:t>                 </a:t>
                      </a:r>
                      <a:r>
                        <a:rPr lang="zh-CN" altLang="en-US" sz="2800"/>
                        <a:t>时代特征</a:t>
                      </a:r>
                      <a:endParaRPr lang="zh-CN" altLang="en-US" sz="2800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 sz="2400" b="1" kern="100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  <a:tr h="456565"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 vert="horz"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032615" y="1569181"/>
            <a:ext cx="2275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唐铁嘴讨茶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2555" y="2563734"/>
            <a:ext cx="2275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马五爷施威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32510" y="3002998"/>
            <a:ext cx="2275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康六卖女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82555" y="3422390"/>
            <a:ext cx="2275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刘麻子卖洋货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2450" y="3880593"/>
            <a:ext cx="22758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鸽子之争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2315" y="4281805"/>
            <a:ext cx="31762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秦仲义梦想实业救国</a:t>
            </a:r>
            <a:endParaRPr lang="zh-CN" altLang="en-US" sz="20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2450" y="4758199"/>
            <a:ext cx="2538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秦庞交锋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82450" y="5253731"/>
            <a:ext cx="2538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茶客对话</a:t>
            </a:r>
            <a:endParaRPr lang="zh-CN" altLang="en-US" sz="20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60740" y="5792438"/>
            <a:ext cx="2538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常四爷被抓走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41810" y="6187989"/>
            <a:ext cx="2538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chemeClr val="dk1"/>
                </a:solidFill>
                <a:sym typeface="+mn-ea"/>
              </a:rPr>
              <a:t>庞太监买妻</a:t>
            </a:r>
            <a:endParaRPr lang="zh-CN" altLang="en-US" sz="2400" b="1" kern="100">
              <a:solidFill>
                <a:schemeClr val="dk1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43400" y="1576705"/>
            <a:ext cx="63550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大烟残害百姓，迷信思想盛行</a:t>
            </a:r>
            <a:endParaRPr lang="zh-CN" altLang="en-US" sz="24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343192" y="2472742"/>
            <a:ext cx="355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帝国主义横行</a:t>
            </a:r>
            <a:endParaRPr lang="zh-CN" altLang="en-US" sz="20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343400" y="2914015"/>
            <a:ext cx="62007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农村经济破产，农民走投无路</a:t>
            </a:r>
            <a:endParaRPr lang="zh-CN" altLang="en-US" sz="24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343589" y="3407309"/>
            <a:ext cx="355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洋货大量倾销</a:t>
            </a:r>
            <a:endParaRPr lang="zh-CN" altLang="en-US" sz="24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343400" y="3862024"/>
            <a:ext cx="56489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豪门骄奢，人不如鸽</a:t>
            </a:r>
            <a:endParaRPr lang="zh-CN" altLang="en-US" sz="24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343589" y="4348788"/>
            <a:ext cx="355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民族资本家兴起</a:t>
            </a:r>
            <a:endParaRPr lang="zh-CN" altLang="en-US" sz="24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43400" y="4774565"/>
            <a:ext cx="63931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民族资本家和封建势力的博弈</a:t>
            </a:r>
            <a:endParaRPr lang="zh-CN" altLang="en-US" sz="2400" b="1" kern="100">
              <a:solidFill>
                <a:srgbClr val="0070C0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13790" y="2048510"/>
            <a:ext cx="17132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/>
              <a:t>二德子打人</a:t>
            </a:r>
            <a:endParaRPr lang="zh-CN" altLang="en-US" sz="2400" b="1"/>
          </a:p>
        </p:txBody>
      </p:sp>
      <p:sp>
        <p:nvSpPr>
          <p:cNvPr id="17" name="文本框 16"/>
          <p:cNvSpPr txBox="1"/>
          <p:nvPr/>
        </p:nvSpPr>
        <p:spPr>
          <a:xfrm>
            <a:off x="4343400" y="2040255"/>
            <a:ext cx="263144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kern="100">
                <a:solidFill>
                  <a:srgbClr val="0070C0"/>
                </a:solidFill>
              </a:rPr>
              <a:t>官府残酷迫害百姓</a:t>
            </a:r>
            <a:endParaRPr lang="zh-CN" altLang="en-US" b="1">
              <a:solidFill>
                <a:srgbClr val="0070C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343400" y="5213350"/>
            <a:ext cx="293751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百姓对变法漠不关心</a:t>
            </a:r>
            <a:endParaRPr lang="zh-CN" altLang="zh-CN" sz="2000" b="1" kern="100">
              <a:solidFill>
                <a:srgbClr val="0070C0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375150" y="5683885"/>
            <a:ext cx="32435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言论不自由，好人遭殃</a:t>
            </a:r>
            <a:endParaRPr lang="zh-CN" altLang="zh-CN" sz="2000" b="1" kern="100">
              <a:solidFill>
                <a:srgbClr val="0070C0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375150" y="6141720"/>
            <a:ext cx="23253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0070C0"/>
                </a:solidFill>
                <a:sym typeface="+mn-ea"/>
              </a:rPr>
              <a:t>封建势力的荒淫</a:t>
            </a:r>
            <a:endParaRPr lang="zh-CN" altLang="en-US" sz="2400" b="1" kern="100">
              <a:solidFill>
                <a:srgbClr val="0070C0"/>
              </a:solidFill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51202" name="标题 51201"/>
          <p:cNvSpPr>
            <a:spLocks noGrp="1"/>
          </p:cNvSpPr>
          <p:nvPr>
            <p:ph type="title" idx="4294967295"/>
          </p:nvPr>
        </p:nvSpPr>
        <p:spPr>
          <a:xfrm>
            <a:off x="1352550" y="1524000"/>
            <a:ext cx="9566910" cy="1143000"/>
          </a:xfrm>
        </p:spPr>
        <p:txBody>
          <a:bodyPr anchor="ctr" anchorCtr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SzTx/>
              <a:buFontTx/>
              <a:buNone/>
            </a:pPr>
            <a:br>
              <a:rPr lang="en-US" altLang="zh-CN" b="1">
                <a:solidFill>
                  <a:schemeClr val="accent2"/>
                </a:solidFill>
              </a:rPr>
            </a:br>
            <a:r>
              <a:rPr kumimoji="0" lang="zh-CN" altLang="en-US" sz="42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戏剧冲突比生活矛盾 </a:t>
            </a:r>
            <a:br>
              <a:rPr kumimoji="0" lang="zh-CN" altLang="en-US" sz="42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kumimoji="0" lang="zh-CN" altLang="en-US" sz="4200" b="1" i="0" u="sng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          </a:t>
            </a:r>
            <a:r>
              <a:rPr kumimoji="0" lang="zh-CN" altLang="en-US" sz="42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、</a:t>
            </a:r>
            <a:r>
              <a:rPr kumimoji="0" lang="zh-CN" altLang="en-US" sz="4200" b="1" i="0" u="sng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         </a:t>
            </a:r>
            <a:r>
              <a:rPr kumimoji="0" lang="zh-CN" altLang="en-US" sz="42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、</a:t>
            </a:r>
            <a:r>
              <a:rPr kumimoji="0" lang="zh-CN" altLang="en-US" sz="4200" b="1" i="0" u="sng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          </a:t>
            </a:r>
            <a:r>
              <a:rPr kumimoji="0" lang="zh-CN" altLang="en-US" sz="42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，更富于戏剧性，戏剧冲突主要表现为</a:t>
            </a:r>
            <a:r>
              <a:rPr kumimoji="0" lang="zh-CN" altLang="en-US" sz="4200" b="1" i="0" u="sng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                       </a:t>
            </a:r>
            <a:r>
              <a:rPr kumimoji="0" lang="zh-CN" altLang="en-US" sz="4200" b="1" i="0" u="none" strike="noStrike" kern="1200" cap="none" spc="0" normalizeH="0" baseline="0" noProof="1" dirty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。</a:t>
            </a:r>
            <a:endParaRPr kumimoji="0" lang="zh-CN" altLang="en-US" sz="4200" b="1" i="0" u="none" strike="noStrike" kern="1200" cap="none" spc="0" normalizeH="0" baseline="0" noProof="1" dirty="0">
              <a:solidFill>
                <a:schemeClr val="tx1"/>
              </a:solidFill>
              <a:effectLst>
                <a:outerShdw blurRad="38100" dist="38100" dir="2700000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170" name="矩形 51202"/>
          <p:cNvSpPr>
            <a:spLocks noGrp="1"/>
          </p:cNvSpPr>
          <p:nvPr/>
        </p:nvSpPr>
        <p:spPr>
          <a:xfrm>
            <a:off x="1450340" y="1790700"/>
            <a:ext cx="1676400" cy="609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eaLnBrk="0" hangingPunct="0">
              <a:spcBef>
                <a:spcPct val="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更强烈</a:t>
            </a:r>
            <a:endParaRPr lang="zh-CN" altLang="en-US" sz="36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71" name="矩形 51203"/>
          <p:cNvSpPr>
            <a:spLocks noGrp="1"/>
          </p:cNvSpPr>
          <p:nvPr/>
        </p:nvSpPr>
        <p:spPr>
          <a:xfrm>
            <a:off x="3905250" y="1790700"/>
            <a:ext cx="1600200" cy="609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eaLnBrk="0" hangingPunct="0">
              <a:spcBef>
                <a:spcPct val="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更典型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72" name="矩形 51204"/>
          <p:cNvSpPr>
            <a:spLocks noGrp="1"/>
          </p:cNvSpPr>
          <p:nvPr/>
        </p:nvSpPr>
        <p:spPr>
          <a:xfrm>
            <a:off x="6283960" y="1790700"/>
            <a:ext cx="1896745" cy="609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eaLnBrk="0" hangingPunct="0">
              <a:spcBef>
                <a:spcPct val="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更集中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73" name="矩形 51205"/>
          <p:cNvSpPr>
            <a:spLocks noGrp="1"/>
          </p:cNvSpPr>
          <p:nvPr/>
        </p:nvSpPr>
        <p:spPr>
          <a:xfrm>
            <a:off x="2047875" y="3035935"/>
            <a:ext cx="4481195" cy="6096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eaLnBrk="0" hangingPunct="0">
              <a:spcBef>
                <a:spcPct val="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剧中人物性格冲突</a:t>
            </a:r>
            <a:endParaRPr lang="zh-CN" altLang="en-US" sz="36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43510" y="100330"/>
            <a:ext cx="81457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zh-CN" sz="32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《茶馆》第一幕里有哪些冲突?请进行列举。</a:t>
            </a:r>
            <a:endParaRPr lang="zh-CN" altLang="zh-CN" sz="32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3510" y="683895"/>
            <a:ext cx="11918950" cy="5996940"/>
          </a:xfrm>
          <a:prstGeom prst="rect">
            <a:avLst/>
          </a:prstGeom>
          <a:noFill/>
          <a:ln w="6350">
            <a:noFill/>
          </a:ln>
        </p:spPr>
        <p:txBody>
          <a:bodyPr wrap="square" rtlCol="0" anchor="t">
            <a:spAutoFit/>
          </a:bodyPr>
          <a:lstStyle/>
          <a:p>
            <a:pPr defTabSz="0"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</a:t>
            </a:r>
            <a:r>
              <a:rPr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二德子和常四爷</a:t>
            </a:r>
            <a:r>
              <a:rPr 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之间的冲突</a:t>
            </a: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,揭示了戊戌变法失败后帝国主义横行、社会腐败混乱、流氓恶霸仗势欺人的社会环境。</a:t>
            </a:r>
            <a:endParaRPr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0"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②</a:t>
            </a:r>
            <a:r>
              <a:rPr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刘麻子和康六之间的冲突</a:t>
            </a: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庞太监和康六、康顺子父女俩的冲突</a:t>
            </a: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,揭露了旧社会人吃人的黑暗本质</a:t>
            </a:r>
            <a:r>
              <a:rPr 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0"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③</a:t>
            </a:r>
            <a:r>
              <a:rPr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秦仲义和王利发之间的冲突</a:t>
            </a: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,展现了封建小业主与民族资产阶级的矛盾。</a:t>
            </a:r>
            <a:endParaRPr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0"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④</a:t>
            </a:r>
            <a:r>
              <a:rPr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庞太监和秦仲义的冲突</a:t>
            </a: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,表明了民族资产阶级(维新派)和封建势力(守旧派)之间不可调和的矛盾。</a:t>
            </a:r>
            <a:endParaRPr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0"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⑤</a:t>
            </a:r>
            <a:r>
              <a:rPr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特务宋恩子、吴祥子和常四爷的冲突</a:t>
            </a:r>
            <a:r>
              <a:rPr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,预示了用尽压制、暴政手段的清政府在日薄西山之后必将被历史埋葬的命运。</a:t>
            </a:r>
            <a:endParaRPr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27635" y="138430"/>
            <a:ext cx="794067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3200" b="1">
                <a:solidFill>
                  <a:srgbClr val="0945A5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试按照社会阶层给第一幕出现的人物归类。</a:t>
            </a:r>
            <a:endParaRPr lang="zh-CN" altLang="zh-CN" sz="3200" b="1">
              <a:solidFill>
                <a:srgbClr val="0945A5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7635" y="721995"/>
            <a:ext cx="12064365" cy="3538220"/>
          </a:xfrm>
          <a:prstGeom prst="rect">
            <a:avLst/>
          </a:prstGeom>
          <a:noFill/>
          <a:ln w="6350">
            <a:noFill/>
          </a:ln>
        </p:spPr>
        <p:txBody>
          <a:bodyPr wrap="square" rtlCol="0" anchor="t">
            <a:spAutoFit/>
          </a:bodyPr>
          <a:lstStyle/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①下层劳动人民</a:t>
            </a: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王利发、李三、康六、老人、乡妇、小妞、康顺子。</a:t>
            </a:r>
            <a:endParaRPr lang="zh-CN" altLang="zh-CN" sz="32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②有闲阶级</a:t>
            </a: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松二爷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常四爷。</a:t>
            </a:r>
            <a:endParaRPr lang="zh-CN" altLang="zh-CN" sz="32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③民族资本家</a:t>
            </a: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秦仲义。</a:t>
            </a:r>
            <a:endParaRPr lang="zh-CN" altLang="zh-CN" sz="32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④反动统治阶级的走狗或帮凶</a:t>
            </a: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二德子、马五爷、庞太监、宋恩子、吴祥子。</a:t>
            </a:r>
            <a:endParaRPr lang="zh-CN" altLang="zh-CN" sz="32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⑤社会渣滓</a:t>
            </a:r>
            <a:r>
              <a:rPr lang="en-US" altLang="zh-CN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唐铁嘴、刘麻子、黄胖子。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3045" y="4401820"/>
            <a:ext cx="115036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zh-CN" sz="3200" b="1">
                <a:solidFill>
                  <a:srgbClr val="0945A5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通过以上剧情，可以看到当时怎样的社会状况？</a:t>
            </a:r>
            <a:endParaRPr lang="zh-CN" altLang="zh-CN" sz="3200" b="1">
              <a:solidFill>
                <a:srgbClr val="0945A5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3045" y="4985385"/>
            <a:ext cx="1168844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/>
              <a:t>      </a:t>
            </a:r>
            <a:r>
              <a:rPr lang="zh-CN" altLang="en-US" sz="3200" b="1"/>
              <a:t>清末戊戌变法失败后，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帝国主义侵略势力的扩大</a:t>
            </a:r>
            <a:r>
              <a:rPr lang="zh-CN" altLang="en-US" sz="3200" b="1">
                <a:sym typeface="+mn-ea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国家贫弱</a:t>
            </a:r>
            <a:r>
              <a:rPr lang="zh-CN" altLang="en-US" sz="3200" b="1">
                <a:sym typeface="+mn-ea"/>
              </a:rPr>
              <a:t>，实行专制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恐怖统治</a:t>
            </a:r>
            <a:r>
              <a:rPr lang="zh-CN" altLang="en-US" sz="3200" b="1">
                <a:sym typeface="+mn-ea"/>
              </a:rPr>
              <a:t>，正直的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爱国者惨遭镇压</a:t>
            </a:r>
            <a:r>
              <a:rPr lang="zh-CN" altLang="en-US" sz="3200" b="1">
                <a:sym typeface="+mn-ea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宫廷生活的腐败与荒淫</a:t>
            </a:r>
            <a:r>
              <a:rPr lang="zh-CN" altLang="en-US" sz="3200" b="1">
                <a:sym typeface="+mn-ea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流氓地痞横行霸道</a:t>
            </a:r>
            <a:r>
              <a:rPr lang="zh-CN" altLang="en-US" sz="3200" b="1">
                <a:sym typeface="+mn-ea"/>
              </a:rPr>
              <a:t>，</a:t>
            </a:r>
            <a:r>
              <a:rPr lang="zh-CN" altLang="en-US" sz="3200" b="1">
                <a:solidFill>
                  <a:srgbClr val="FF0000"/>
                </a:solidFill>
              </a:rPr>
              <a:t>穷人困苦不堪</a:t>
            </a:r>
            <a:r>
              <a:rPr lang="zh-CN" altLang="en-US" sz="3200" b="1"/>
              <a:t>，</a:t>
            </a:r>
            <a:r>
              <a:rPr lang="zh-CN" altLang="en-US" sz="3200" b="1">
                <a:solidFill>
                  <a:srgbClr val="FF0000"/>
                </a:solidFill>
              </a:rPr>
              <a:t>社会动乱</a:t>
            </a:r>
            <a:r>
              <a:rPr lang="zh-CN" altLang="en-US" sz="3200" b="1"/>
              <a:t>的状况。</a:t>
            </a:r>
            <a:endParaRPr lang="zh-CN" altLang="en-US" sz="3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15080" y="2352675"/>
            <a:ext cx="439039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ea typeface="+mn-lt"/>
              </a:rPr>
              <a:t>人物形象鉴赏</a:t>
            </a:r>
            <a:endParaRPr lang="zh-CN" altLang="en-US" sz="5400">
              <a:ea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9260" y="1358265"/>
            <a:ext cx="11496675" cy="82994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王利发、常四爷、秦二爷、松二爷各是什么样的形象？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29260" y="2623185"/>
            <a:ext cx="11557000" cy="156845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zh-CN" altLang="en-US" sz="3200" b="1" noProof="1">
                <a:latin typeface="微软雅黑" panose="020B0503020204020204" charset="-122"/>
                <a:ea typeface="微软雅黑" panose="020B0503020204020204" charset="-122"/>
              </a:rPr>
              <a:t>要求：</a:t>
            </a:r>
            <a:endParaRPr lang="zh-CN" altLang="en-US" sz="3200" b="1" noProof="1">
              <a:latin typeface="微软雅黑" panose="020B0503020204020204" charset="-122"/>
              <a:ea typeface="微软雅黑" panose="020B0503020204020204" charset="-122"/>
            </a:endParaRPr>
          </a:p>
          <a:p>
            <a:pPr indent="711200" algn="l" eaLnBrk="1" hangingPunct="1">
              <a:lnSpc>
                <a:spcPct val="150000"/>
              </a:lnSpc>
              <a:defRPr/>
            </a:pPr>
            <a:r>
              <a:rPr lang="zh-CN" altLang="en-US" sz="3200" b="1" noProof="1">
                <a:latin typeface="微软雅黑" panose="020B0503020204020204" charset="-122"/>
                <a:ea typeface="微软雅黑" panose="020B0503020204020204" charset="-122"/>
              </a:rPr>
              <a:t> 先找出能表现人物个性的台词，然后概括其性格特点</a:t>
            </a:r>
            <a:endParaRPr lang="zh-CN" altLang="en-US" sz="3200" b="1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35760" y="332656"/>
            <a:ext cx="4409902" cy="82994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王利发的形象特点</a:t>
            </a:r>
            <a:endParaRPr lang="zh-CN" altLang="en-US" sz="32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51965" y="1664335"/>
            <a:ext cx="8475345" cy="2306955"/>
          </a:xfrm>
          <a:prstGeom prst="rect">
            <a:avLst/>
          </a:prstGeom>
          <a:noFill/>
          <a:ln w="9525">
            <a:noFill/>
            <a:round/>
          </a:ln>
        </p:spPr>
        <p:txBody>
          <a:bodyPr wrap="square">
            <a:spAutoFit/>
          </a:bodyPr>
          <a:lstStyle/>
          <a:p>
            <a:pPr indent="457200" algn="just" eaLnBrk="1" hangingPunct="1"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在街面上混饭吃，人缘儿顶要紧。我按着我父亲遗留下来的老办法，多说好话，多请安，讨人人的喜欢，就不会出大岔子！”（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P62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4620" y="673735"/>
            <a:ext cx="1192276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en-US" altLang="zh-CN" sz="3200"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老舍（1899年2月3日—1966年8月24日），男，原名舒庆春，字舍予，另有笔名絜（jié）青、鸿来、非我等。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出生于一个贫民家庭。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因为老舍生于立春，父母为他取名“庆春”，大概含有庆贺春来、前景美好之意。上学后，自己更名为舒舍予，含有</a:t>
            </a:r>
            <a:r>
              <a:rPr lang="zh-CN" altLang="en-US" sz="3200" u="sng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“舍弃自我”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，亦即</a:t>
            </a:r>
            <a:r>
              <a:rPr lang="zh-CN" altLang="en-US" sz="3200" u="sng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“忘我”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的意思。北京满族正红旗人。</a:t>
            </a:r>
            <a:r>
              <a:rPr lang="zh-CN" altLang="en-US" sz="3200" u="sng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中国现代小说家、作家、语言大师、人民艺术家、北京人艺编剧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 ，新中国第一位获得“人民艺术家”称号的作家。代表作有《骆驼祥子》《四世同堂》，剧本《茶馆》《龙须沟》。</a:t>
            </a: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20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1966年8月24日，由于受到文化大革命运动中恶毒的攻击和迫害，老舍被逼无奈之下含冤自沉于北京太平湖。1978年，老舍得到平反，恢复“人民艺术家”的称号。墓碑上刻写着老舍的一句话：“</a:t>
            </a:r>
            <a:r>
              <a:rPr lang="zh-CN" altLang="en-US" sz="3200" u="sng">
                <a:latin typeface="黑体" panose="02010609060101010101" charset="-122"/>
                <a:ea typeface="黑体" panose="02010609060101010101" charset="-122"/>
              </a:rPr>
              <a:t>文艺界尽责的小卒，睡在这里。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”</a:t>
            </a: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3825" y="149860"/>
            <a:ext cx="3977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2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</a:rPr>
              <a:t>【知人论世】</a:t>
            </a:r>
            <a:endParaRPr lang="zh-CN" altLang="zh-CN" sz="320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902"/>
          <p:cNvSpPr txBox="1"/>
          <p:nvPr>
            <p:custDataLst>
              <p:tags r:id="rId1"/>
            </p:custDataLst>
          </p:nvPr>
        </p:nvSpPr>
        <p:spPr>
          <a:xfrm>
            <a:off x="147320" y="157480"/>
            <a:ext cx="11932285" cy="852805"/>
          </a:xfrm>
          <a:prstGeom prst="rect">
            <a:avLst/>
          </a:prstGeom>
        </p:spPr>
        <p:txBody>
          <a:bodyPr vert="horz" lIns="63500" tIns="25400" rIns="63500" bIns="25400" rtlCol="0" anchor="t" anchorCtr="0">
            <a:noAutofit/>
          </a:bodyPr>
          <a:lstStyle/>
          <a:p>
            <a:pPr algn="l" fontAlgn="auto">
              <a:lnSpc>
                <a:spcPct val="100000"/>
              </a:lnSpc>
            </a:pPr>
            <a:r>
              <a:rPr lang="zh-CN" altLang="en-US" sz="2800" b="1" spc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王利发</a:t>
            </a:r>
            <a:r>
              <a:rPr lang="zh-CN" altLang="en-US" sz="2800" b="1" spc="1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  <a:r>
              <a:rPr lang="zh-CN" altLang="en-US" sz="2800" b="1" spc="1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裕泰茶馆的掌柜（线索人物）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乱世艰难求生的底层商贩</a:t>
            </a: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90000"/>
              </a:lnSpc>
            </a:pPr>
            <a:endParaRPr lang="zh-CN" altLang="en-US" sz="2800" b="1" spc="10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装饰3"/>
          <p:cNvSpPr/>
          <p:nvPr>
            <p:custDataLst>
              <p:tags r:id="rId2"/>
            </p:custDataLst>
          </p:nvPr>
        </p:nvSpPr>
        <p:spPr>
          <a:xfrm>
            <a:off x="222885" y="1631315"/>
            <a:ext cx="11254105" cy="4769485"/>
          </a:xfrm>
          <a:prstGeom prst="rect">
            <a:avLst/>
          </a:prstGeom>
          <a:noFill/>
          <a:ln>
            <a:noFill/>
          </a:ln>
          <a:effectLst>
            <a:outerShdw blurRad="165100" algn="ctr" rotWithShape="0">
              <a:schemeClr val="dk1">
                <a:lumMod val="95000"/>
                <a:lumOff val="5000"/>
                <a:alpha val="18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l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Title 6"/>
          <p:cNvSpPr txBox="1"/>
          <p:nvPr>
            <p:custDataLst>
              <p:tags r:id="rId3"/>
            </p:custDataLst>
          </p:nvPr>
        </p:nvSpPr>
        <p:spPr>
          <a:xfrm>
            <a:off x="147320" y="1173480"/>
            <a:ext cx="11883390" cy="326517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685800" lvl="1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圆滑机灵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：继承了父亲的处世哲学，多说好话，多请安，讨人人的喜欢。“我知道您多么照应我，心疼我，决不会叫我挑着大茶壶，到街上卖热茶去！”</a:t>
            </a:r>
            <a:endParaRPr lang="zh-CN" altLang="en-US"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85800" lvl="1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精明干练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：在动荡年代经营茶馆，后来也曾试图改良以顺应时代，善于经营。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善于应酬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：“那么多的买卖，您的小手指头都比我的腰还粗。</a:t>
            </a:r>
            <a:endParaRPr lang="zh-CN" altLang="en-US"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85800" lvl="1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胆小自私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：茶馆的规矩“莫谈国事”表明他想避开政治，维持生计自保为上。常四爷赏乡妇母女面吃，他说“我告诉您，这路事儿太多了，太多了！谁也管不了！”</a:t>
            </a:r>
            <a:endParaRPr lang="zh-CN" altLang="en-US"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85800" lvl="1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Arial" panose="020B0604020202020204" pitchFamily="34" charset="0"/>
              <a:buChar char="○"/>
            </a:pP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偶有善意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：“我送给你一碗茶喝，你就甭卖那套生意口啦！”</a:t>
            </a:r>
            <a:endParaRPr lang="zh-CN" altLang="en-US"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4951730"/>
            <a:ext cx="1219200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sym typeface="+mn-ea"/>
              </a:rPr>
              <a:t>       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在黑暗的旧中国，尽管王利发善于应酬，善于经营，不断改良，却无法抵御各种反动势力的欺压。他对此也抱有强烈的不满，但表达得十分含蓄。</a:t>
            </a:r>
            <a:r>
              <a:rPr lang="zh-CN" altLang="en-US" sz="2800" b="1">
                <a:solidFill>
                  <a:srgbClr val="FF0000"/>
                </a:solidFill>
              </a:rPr>
              <a:t>就是这样一个精干处世的小商人，最终仍没能逃脱破产的命运。王利发的悲剧，是旧中国广大市民、小业主命运的真实写照。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0"/>
          <p:cNvSpPr/>
          <p:nvPr>
            <p:custDataLst>
              <p:tags r:id="rId1"/>
            </p:custDataLst>
          </p:nvPr>
        </p:nvSpPr>
        <p:spPr>
          <a:xfrm>
            <a:off x="163195" y="1229995"/>
            <a:ext cx="11428730" cy="4779010"/>
          </a:xfrm>
          <a:prstGeom prst="rect">
            <a:avLst/>
          </a:prstGeom>
          <a:noFill/>
          <a:ln>
            <a:noFill/>
          </a:ln>
          <a:effectLst>
            <a:outerShdw blurRad="292100" dir="5400000" sx="101000" sy="101000" algn="t" rotWithShape="0">
              <a:prstClr val="black">
                <a:alpha val="1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l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61925" y="106680"/>
            <a:ext cx="11918315" cy="112268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3200" b="1" spc="24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常四爷</a:t>
            </a:r>
            <a:r>
              <a:rPr lang="zh-CN" altLang="en-US" sz="32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——正义爱国的晚清旗人忧国忧民、爱憎分明、敢作敢当、硬气仗义、有正义感</a:t>
            </a:r>
            <a:endParaRPr lang="zh-CN" altLang="en-US" sz="32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99720" y="1617980"/>
            <a:ext cx="11755755" cy="33337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2800" b="1" spc="18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忧国忧民</a:t>
            </a:r>
            <a:r>
              <a:rPr lang="zh-CN" altLang="en-US" sz="28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：看到刘麻子身上的洋货，他忧虑“这得往外流多少银子啊！”康六卖女儿，他忧虑“乡下是怎么了？会弄得这么卖儿卖女的！”乡妇卖女儿，他感叹“大清国要完！”</a:t>
            </a:r>
            <a:endParaRPr lang="zh-CN" altLang="en-US" sz="2800" b="1" spc="18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2800" b="1" spc="18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爱憎分明，敢作敢当</a:t>
            </a:r>
            <a:r>
              <a:rPr lang="zh-CN" altLang="en-US" sz="28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:痛恨洋鬼子和洋人的走狗，当面训斥二德子，还斥责伤天害理的纤手刘麻子被宋、恩二人抓走时也坦言爱大清国，说“甭锁，我跑不了！”</a:t>
            </a:r>
            <a:endParaRPr lang="zh-CN" altLang="en-US" sz="2800" b="1" spc="18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2800" b="1" spc="18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善良仗义</a:t>
            </a:r>
            <a:r>
              <a:rPr lang="zh-CN" altLang="en-US" sz="28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：同情受苦受难、啼饥号寒的乡妇小孩，叫了烂肉面给她们吃。</a:t>
            </a:r>
            <a:endParaRPr lang="zh-CN" altLang="en-US" sz="2800" b="1" spc="18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5410" y="5474335"/>
            <a:ext cx="120307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就是这样的一个人，最后也穷困潦倒，绝望地喊出：”我爱咱们的国呀，可是谁爱我呢？“这个形象代表了不甘受奴役的中国人，反映出人民的反抗情绪。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38430" y="196850"/>
            <a:ext cx="11831955" cy="108331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3200" b="1" spc="24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松二爷</a:t>
            </a:r>
            <a:r>
              <a:rPr lang="zh-CN" altLang="en-US" sz="32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——缺乏谋生能力、留恋旧时代、无力适应新时代的晚清旗人</a:t>
            </a:r>
            <a:endParaRPr lang="zh-CN" altLang="en-US" sz="32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"/>
            </p:custDataLst>
          </p:nvPr>
        </p:nvSpPr>
        <p:spPr>
          <a:xfrm>
            <a:off x="223520" y="1807845"/>
            <a:ext cx="11883390" cy="324167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8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懒散无能</a:t>
            </a:r>
            <a:r>
              <a:rPr lang="zh-CN" altLang="en-US" sz="32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爱鸟、爱表，悠哉度日。清朝灭亡前，他游手好闲，整日喝茶玩鸟。清亡后，“铁杆庄稼”没有了，但他仍然留恋过去的生活，不愿自食其力。宁愿自己挨饿，也不能让鸟儿饿着，一提到鸟儿就有了精神，最终饿死。</a:t>
            </a:r>
            <a:endParaRPr lang="zh-CN" altLang="en-US" sz="3200" b="1" spc="18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8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善良却胆小怯懦</a:t>
            </a:r>
            <a:r>
              <a:rPr lang="zh-CN" altLang="en-US" sz="32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：心眼好，但胆小怕事。前面有试着调节常四爷与二德子的争执，结尾也有替常四爷解围，但最终也承认了“我听见了，他是说……” </a:t>
            </a:r>
            <a:endParaRPr lang="zh-CN" altLang="en-US" sz="3200" b="1" spc="18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3375" y="5567045"/>
            <a:ext cx="114560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这个形象寄寓着作者对传统旗人生活及文化的反思，也折射出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中国封建社会</a:t>
            </a:r>
            <a:r>
              <a:rPr lang="zh-CN" altLang="en-US" sz="2800" b="1">
                <a:solidFill>
                  <a:srgbClr val="FF0000"/>
                </a:solidFill>
              </a:rPr>
              <a:t>的腐朽。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0"/>
          <p:cNvSpPr/>
          <p:nvPr>
            <p:custDataLst>
              <p:tags r:id="rId1"/>
            </p:custDataLst>
          </p:nvPr>
        </p:nvSpPr>
        <p:spPr>
          <a:xfrm>
            <a:off x="448945" y="1923415"/>
            <a:ext cx="11285855" cy="4324985"/>
          </a:xfrm>
          <a:prstGeom prst="rect">
            <a:avLst/>
          </a:prstGeom>
          <a:noFill/>
          <a:ln>
            <a:noFill/>
          </a:ln>
          <a:effectLst>
            <a:outerShdw blurRad="292100" dir="5400000" sx="101000" sy="101000" algn="t" rotWithShape="0">
              <a:prstClr val="black">
                <a:alpha val="19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l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314960" y="217170"/>
            <a:ext cx="11697970" cy="131445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3200" b="1" spc="24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秦仲义</a:t>
            </a:r>
            <a:r>
              <a:rPr lang="zh-CN" altLang="en-US" sz="32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——裕泰茶馆的房东、维新浪潮中成长起来的民族资本家</a:t>
            </a:r>
            <a:endParaRPr lang="zh-CN" altLang="en-US" sz="32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314960" y="1425575"/>
            <a:ext cx="11569700" cy="33337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胸怀实业救国理想</a:t>
            </a:r>
            <a:r>
              <a:rPr lang="zh-CN" altLang="en-US" sz="32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开玩笑说要收回房子办实业，他梦想通过办大工厂搞民族工业来救国，胸怀理想，要做大事，最后却没有逃脱破产的厄运。这个形象反映了半封建半殖民地社会民族资本家的命运，同时也证明办实业拯救不了中国灭亡的命运。</a:t>
            </a:r>
            <a:endParaRPr lang="zh-CN" altLang="en-US" sz="32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敢于反抗</a:t>
            </a:r>
            <a:r>
              <a:rPr lang="zh-CN" altLang="en-US" sz="32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：在于庞太监的交锋中，言语犀利，分寸不让，体现了对封建势力的反抗，也体现了民族资产阶级的发展和成长。</a:t>
            </a:r>
            <a:endParaRPr lang="zh-CN" altLang="en-US" sz="32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5067300"/>
            <a:ext cx="121920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609600" algn="just" fontAlgn="auto">
              <a:lnSpc>
                <a:spcPct val="100000"/>
              </a:lnSpc>
            </a:pPr>
            <a:r>
              <a:rPr lang="zh-CN" altLang="en-US" sz="2800" b="1">
                <a:solidFill>
                  <a:srgbClr val="FF0000"/>
                </a:solidFill>
                <a:sym typeface="+mn-ea"/>
              </a:rPr>
              <a:t>搞了一辈子实业救国，到头来他的工厂被国民党当作“逆产”没收，拆毁。在帝国主义，官僚资本主义的重压下，破产不可避免。这是民族资产阶级的典型代表。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23177" y="384816"/>
            <a:ext cx="10972876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3400" b="1" spc="18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一群社会底层的地痞无赖，反映出社会的畸形与病态</a:t>
            </a:r>
            <a:endParaRPr lang="zh-CN" altLang="en-US" sz="3400" b="1" spc="18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"/>
            </p:custDataLst>
          </p:nvPr>
        </p:nvSpPr>
        <p:spPr>
          <a:xfrm>
            <a:off x="609557" y="1731660"/>
            <a:ext cx="10972876" cy="17335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唐铁嘴</a:t>
            </a:r>
            <a:r>
              <a:rPr lang="zh-CN" altLang="en-US" sz="32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——麻衣相士，算命骗人混吃混喝，懒惰懦弱</a:t>
            </a:r>
            <a:endParaRPr lang="zh-CN" altLang="en-US" sz="32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刘麻子</a:t>
            </a:r>
            <a:r>
              <a:rPr lang="zh-CN" altLang="en-US" sz="32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——说媒拉纤、拐卖人口赚昧心钱，贪婪冷漠</a:t>
            </a:r>
            <a:endParaRPr lang="zh-CN" altLang="en-US" sz="32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宋恩子、吴祥子</a:t>
            </a:r>
            <a:r>
              <a:rPr lang="zh-CN" altLang="en-US" sz="32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——封建势力的走狗，衙门的侦缉（特务），顺风倒的奸邪小人，坑害别人，钻营偷生</a:t>
            </a:r>
            <a:endParaRPr lang="zh-CN" altLang="en-US" sz="32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81610"/>
            <a:ext cx="8253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54940" y="36830"/>
            <a:ext cx="1178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请根据剧中人物台词及舞台说明，概括剧中主要人物的形象。</a:t>
            </a:r>
            <a:endParaRPr lang="zh-CN" sz="3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54305" y="848360"/>
          <a:ext cx="11861165" cy="519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0070465"/>
              </a:tblGrid>
              <a:tr h="51816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人物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人物形象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67818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王利发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圆滑世故、</a:t>
                      </a: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精明干练、</a:t>
                      </a: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谨小慎微、胆小自私、不乏善良。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常四爷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正直善良、</a:t>
                      </a: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敢作敢为、富于正义感同情心、</a:t>
                      </a: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有强烈的爱国意识     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松二爷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心眼好，胆小怕事，懒散而无能。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8001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刘麻子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奸诈狠毒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唐铁嘴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厚颜无耻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秦仲义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家道殷实、自命不凡、缺乏同情心、主张维新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81610"/>
            <a:ext cx="8253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54940" y="36830"/>
            <a:ext cx="1178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3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请根据剧中人物台词及舞台说明，概括剧中主要人物的形象。</a:t>
            </a:r>
            <a:endParaRPr lang="zh-CN" sz="3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54305" y="848360"/>
          <a:ext cx="11861165" cy="5194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0070465"/>
              </a:tblGrid>
              <a:tr h="51816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人物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人物象征意义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67818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王利发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旧中国广大市民生活命运的真实写照。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常四爷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反映出当时社会的黑暗程度和人民的反抗情绪。    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松二爷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没有谋生能力的旗人的典型，反映了中国封建社会的腐朽。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80010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刘麻子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病态社会的畸形儿，反映了当时社会的病态和畸形。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唐铁嘴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病态社会的畸形儿，反映了当时社会的病态和畸形。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  <a:tr h="79946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latin typeface="黑体" panose="02010609060101010101" charset="-122"/>
                          <a:ea typeface="黑体" panose="02010609060101010101" charset="-122"/>
                        </a:rPr>
                        <a:t>秦仲义</a:t>
                      </a:r>
                      <a:endParaRPr lang="zh-CN" altLang="en-US" sz="2800" b="1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  <a:tc>
                  <a:txBody>
                    <a:bodyPr wrap="square"/>
                    <a:lstStyle/>
                    <a:p>
                      <a:pPr>
                        <a:buNone/>
                      </a:pPr>
                      <a:r>
                        <a:rPr lang="zh-CN" altLang="en-US" sz="2800">
                          <a:latin typeface="黑体" panose="02010609060101010101" charset="-122"/>
                          <a:ea typeface="黑体" panose="02010609060101010101" charset="-122"/>
                        </a:rPr>
                        <a:t>展示了当时新兴资产阶级张扬的个性。</a:t>
                      </a:r>
                      <a:endParaRPr lang="zh-CN" altLang="en-US" sz="280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vert="horz">
                    <a:solidFill>
                      <a:schemeClr val="accent2">
                        <a:lumMod val="40000"/>
                        <a:lumOff val="60000"/>
                        <a:alpha val="6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809751" y="487275"/>
            <a:ext cx="281940" cy="650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smtClean="0"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endParaRPr lang="zh-CN" altLang="en-US" sz="2800"/>
          </a:p>
        </p:txBody>
      </p:sp>
      <p:sp>
        <p:nvSpPr>
          <p:cNvPr id="3" name="矩形 2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809750" y="1139761"/>
            <a:ext cx="309880" cy="650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0">
              <a:lnSpc>
                <a:spcPct val="13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809750" y="1792248"/>
            <a:ext cx="8572500" cy="650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0">
              <a:lnSpc>
                <a:spcPct val="13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809750" y="3565041"/>
            <a:ext cx="8572500" cy="650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0">
              <a:lnSpc>
                <a:spcPct val="13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74591" y="2095818"/>
            <a:ext cx="5147072" cy="1325880"/>
          </a:xfrm>
          <a:prstGeom prst="rect">
            <a:avLst/>
          </a:prstGeom>
          <a:noFill/>
          <a:ln w="28575">
            <a:noFill/>
            <a:round/>
          </a:ln>
        </p:spPr>
        <p:txBody>
          <a:bodyPr>
            <a:spAutoFit/>
          </a:bodyPr>
          <a:lstStyle/>
          <a:p>
            <a:pPr indent="457200" algn="ctr">
              <a:lnSpc>
                <a:spcPct val="150000"/>
              </a:lnSpc>
            </a:pPr>
            <a:r>
              <a:rPr lang="zh-CN" altLang="en-US" sz="5400">
                <a:ea typeface="+mn-lt"/>
                <a:sym typeface="Arial" panose="020B0604020202020204" pitchFamily="34" charset="0"/>
              </a:rPr>
              <a:t>结构特点</a:t>
            </a:r>
            <a:endParaRPr lang="zh-CN" altLang="en-US" sz="4000">
              <a:latin typeface="华文隶书" panose="02010800040101010101" charset="-122"/>
              <a:ea typeface="华文隶书" panose="02010800040101010101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81610"/>
            <a:ext cx="8253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1561465" y="1436370"/>
            <a:ext cx="9314815" cy="338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5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《茶馆》第一幕被曹禺誉为</a:t>
            </a:r>
            <a:r>
              <a:rPr lang="en-US" altLang="zh-CN" sz="5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5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古今中外罕见的第一幕</a:t>
            </a:r>
            <a:r>
              <a:rPr lang="en-US" altLang="zh-CN" sz="5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5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，结合以上分析，试说说第一幕有哪些罕见之处？</a:t>
            </a:r>
            <a:endParaRPr lang="zh-CN" altLang="en-US" sz="5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70"/>
          <p:cNvSpPr/>
          <p:nvPr/>
        </p:nvSpPr>
        <p:spPr>
          <a:xfrm>
            <a:off x="5833110" y="-42545"/>
            <a:ext cx="582295" cy="5457190"/>
          </a:xfrm>
          <a:prstGeom prst="rect">
            <a:avLst/>
          </a:prstGeom>
          <a:ln w="12700">
            <a:miter lim="400000"/>
          </a:ln>
        </p:spPr>
        <p:txBody>
          <a:bodyPr vert="eaVert" wrap="square" lIns="45719" rIns="45719">
            <a:spAutoFit/>
          </a:bodyPr>
          <a:lstStyle>
            <a:lvl1pPr algn="ctr">
              <a:defRPr sz="6600" spc="-132">
                <a:solidFill>
                  <a:srgbClr val="FFFFFF"/>
                </a:solidFill>
                <a:latin typeface="鯨海酔侯"/>
                <a:ea typeface="鯨海酔侯"/>
                <a:cs typeface="鯨海酔侯"/>
                <a:sym typeface="鯨海酔侯"/>
              </a:defRPr>
            </a:lvl1pPr>
          </a:lstStyle>
          <a:p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目录</a:t>
            </a:r>
            <a:endParaRPr sz="3200">
              <a:solidFill>
                <a:schemeClr val="bg1">
                  <a:lumMod val="9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6200" y="79375"/>
            <a:ext cx="1203960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①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大茶馆小社会（</a:t>
            </a:r>
            <a:r>
              <a:rPr lang="zh-CN" altLang="en-US" sz="36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数量</a:t>
            </a:r>
            <a:r>
              <a:rPr lang="en-US" altLang="zh-CN" sz="36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众多，身份殊异</a:t>
            </a:r>
            <a:r>
              <a:rPr lang="zh-CN" altLang="en-US" sz="36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的戏剧人物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200" y="758190"/>
            <a:ext cx="11846560" cy="5669280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en-US" altLang="zh-CN" sz="3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课文中的茶馆是个三教九流的聚会处，可容纳各色人物。这样就出现了两个在世界戏剧史上罕见的情形：一是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人物众多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，在《茶馆》第一幕里光是有台词的人物就有22个，他们完成使命之后，老舍又让他们“闪退”。尽管像马五爷、庞太监这样的人物都“招之即来，挥之即去”；二是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人物杂陈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，在《茶馆》第一幕里，社会身份殊异的人物——上至在宫廷内当太监总管的权力人物、家道殷实的民族资本家、</a:t>
            </a:r>
            <a:r>
              <a:rPr sz="3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吃洋教的小恶霸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，下至卖</a:t>
            </a:r>
            <a:r>
              <a:rPr sz="3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耳挖勺</a:t>
            </a:r>
            <a:r>
              <a:rPr lang="zh-CN" altLang="en-US" sz="3000" b="1" spc="120">
                <a:ln w="3175">
                  <a:noFill/>
                  <a:prstDash val="dash"/>
                </a:ln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Arial" panose="020B0604020202020204" pitchFamily="34" charset="0"/>
              </a:rPr>
              <a:t>的老人、卖亲生女儿的穷乡妇——同处一个舞台空间，能够最大限度地反映广阔的社会现实，</a:t>
            </a:r>
            <a:r>
              <a:rPr sz="3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呈现出了一幅时代生活的巨幅画图。</a:t>
            </a:r>
            <a:r>
              <a:rPr lang="zh-CN" altLang="en-US" sz="30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借由这些人物，展现了清末社会的众生相，深刻地反映了帝国主义的渗透、侵略和封建统治的荒淫、腐败所造成的农民破产，市民贫困和社会黑暗，表明了中国封建社会的末日即将来临。</a:t>
            </a:r>
            <a:endParaRPr lang="zh-CN" altLang="en-US" sz="30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135" y="0"/>
            <a:ext cx="7077075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30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老舍1918年毕业于北京师范学校，曾任小学校长、中学教师等职；1923年发表第一篇小说《小铃儿》、1924年赴英国伦敦大学东方学院任华语讲师，此间创作了《老张的哲学》、《赵子曰》、《二马》等长篇小说。1930年回国，先后在齐鲁大学、山东大学任教。并写出长篇小说《猫城记》、《离婚》、《骆驼祥子》和短篇小说《月牙儿》等。抗战期间，曾主持全国文艺界抗敌协会工作。1946年赴美讲学，完成了长篇巨著《四世同堂》等。新中国成立后应召回国，创作了《龙须沟》、《茶馆》等23部话剧和长篇小说《正红旗下》。</a:t>
            </a:r>
            <a:endParaRPr lang="zh-CN" altLang="en-US" sz="30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 descr="老舍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84110" y="921385"/>
            <a:ext cx="4578350" cy="501523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2192000" cy="6655435"/>
          </a:xfrm>
          <a:prstGeom prst="rect">
            <a:avLst/>
          </a:prstGeom>
          <a:noFill/>
          <a:ln w="9525">
            <a:noFill/>
            <a:round/>
          </a:ln>
        </p:spPr>
        <p:txBody>
          <a:bodyPr wrap="square">
            <a:spAutoFit/>
          </a:bodyPr>
          <a:lstStyle/>
          <a:p>
            <a:pPr indent="0" algn="l" fontAlgn="auto">
              <a:lnSpc>
                <a:spcPct val="10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charset="0"/>
              </a:rPr>
              <a:t>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卷轴式的平面结构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8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《茶馆》的戏剧结构是独特的，称为“图卷戏”，或者叫“卷轴式”的平面结构。</a:t>
            </a:r>
            <a:endParaRPr lang="zh-CN" altLang="en-US" sz="2800" b="1" spc="120">
              <a:ln w="3175">
                <a:noFill/>
                <a:prstDash val="dash"/>
              </a:ln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  <a:p>
            <a:pPr marL="0" indent="0" algn="just" fontAlgn="auto">
              <a:lnSpc>
                <a:spcPct val="110000"/>
              </a:lnSpc>
              <a:buNone/>
            </a:pPr>
            <a:r>
              <a:rPr lang="zh-CN" altLang="en-US" sz="28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    </a:t>
            </a:r>
            <a:r>
              <a:rPr lang="zh-CN" altLang="en-US" sz="28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老舍认为“戏是人带出来的”“写戏主要是写人，而不是只写哪件事儿”。因此《茶馆》采用了“以人带事”的创作手法，以写人来带动情节的发展，在有限的篇幅里呈现了茶馆老板、民族资本家、太监、教士、农民、打手等各色人物70余人。在这其中，主要人物自壮到老，贯穿全剧。次要的人物父子相承，而无关紧要的人物一律招之即来，挥之即去。人物虽多，但关系并不复杂。每个人的故事都是单一的，人物之间的联系也基本上是单线的、在小范围之内的。众多的人物被放在不同的时代风貌中，每个角色都说他们自己的事，同时又与时代发生关系。在横向层面，通过对人物群像的刻画和比对，以及对这些人物在茶馆中活动的横断面的截取与组合，整幕剧是由一个个发生在茶馆中的小情节、小故事组成的，是平面展开的，形成卷轴式的平面结构，“剪影式”地展现了清末社会的众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-27305"/>
            <a:ext cx="12203430" cy="6619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just" fontAlgn="auto">
              <a:lnSpc>
                <a:spcPct val="110000"/>
              </a:lnSpc>
              <a:buNone/>
            </a:pPr>
            <a:r>
              <a:rPr lang="zh-CN" altLang="en-US" sz="28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相。在纵向上则打破传统戏剧“三一律”的束缚，通过长时间的跨度来表现人物性格命运变化，从而展现了长达50年的社会变革图景。纵横结合，以点带面、多线并行。这与中外传统戏剧的写法完全不同。</a:t>
            </a:r>
            <a:endParaRPr lang="zh-CN" altLang="en-US" sz="2800" b="1" spc="120">
              <a:ln w="3175">
                <a:noFill/>
                <a:prstDash val="dash"/>
              </a:ln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28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    第一幕出场的人物有二十几个，这些人物没有特别突出的主次之分，每一个人的台词也不多，有的人物在茶馆中一闪而过。比如松二爷的出场不过反映了他那类封建遗老的没落。就是起着贯穿全剧作用的王利发，也没有什么重头戏，只是在与茶客的交流中表现着自己。随着情节的推进，这些人物渐次登场，共有多达八个故事片段。这些故事之间有的存在关联，比如康六卖女与庞总管买妻；而有的则没有什么关联，比如刘麻子卖表、秦仲义涨房租、茶客议论谭嗣同等故事之间就没有直接的关联。</a:t>
            </a:r>
            <a:endParaRPr lang="zh-CN" altLang="en-US" sz="2800" b="1" spc="120">
              <a:ln w="3175">
                <a:noFill/>
                <a:prstDash val="dash"/>
              </a:ln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28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曹禺的《雷雨》与老舍的《茶馆》反映的社会时代接近，都是话剧形式，但结构特点却截然不同，《雷雨》采用的是紧凑集中的戏剧结构，作者巧妙运用了 “回顾 ”和“穿插”的方法，把“现在的戏剧”和 “过去的戏剧”交织在一起，充分表现周鲁两家的矛盾冲突尖锐集中，剧情发展紧张激烈。 </a:t>
            </a:r>
            <a:endParaRPr lang="zh-CN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0" y="-11430"/>
            <a:ext cx="12226290" cy="66624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fontAlgn="auto">
              <a:lnSpc>
                <a:spcPct val="110000"/>
              </a:lnSpc>
              <a:buNone/>
            </a:pP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Wingdings" panose="05000000000000000000" charset="0"/>
              </a:rPr>
              <a:t>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散点式的戏剧冲突</a:t>
            </a:r>
            <a:endParaRPr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32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    老舍曾言 “我老是以小说的方法去述说，而舞台需要的是‘打架’。我能创造性格，而老忘了‘打架’。”所谓的“打架”就是戏剧冲突。戏剧冲突的一般特点有：高度集中；紧张激烈；曲折多变等。而《茶馆》中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没有一个完整的情节线索，没有贯穿始终的矛盾</a:t>
            </a:r>
            <a:r>
              <a:rPr lang="zh-CN" altLang="en-US" sz="3200" b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冲突，</a:t>
            </a:r>
            <a:r>
              <a:rPr lang="zh-CN" altLang="en-US" sz="32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各个冲突是散点式的。虽出场人物众多,但并非以一、两个人为中心，每个人物都在自说自话。人物之间虽有戏剧冲突，但并不集中，也不激烈，且没有一个贯穿剧作始终的冲突矛盾，而是一碰即离，片言只字便达到高潮。虽然冲突不集中，但人物之间每一个小的冲突又都暗示着全剧最大的冲突——人民与时代的冲突</a:t>
            </a:r>
            <a:r>
              <a:rPr sz="32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,让观众清晰地看到那个时代的本质</a:t>
            </a:r>
            <a:r>
              <a:rPr lang="zh-CN" sz="3200" b="1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r>
              <a:rPr lang="zh-CN" altLang="en-US" sz="3200" b="1" spc="120">
                <a:ln w="3175">
                  <a:noFill/>
                  <a:prstDash val="dash"/>
                </a:ln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由此构成社会的尖锐冲突，反映了社会的本质，是时代与社会冲突的侧面。</a:t>
            </a:r>
            <a:endParaRPr lang="zh-CN" altLang="en-US" sz="3200" b="1" spc="120">
              <a:ln w="3175">
                <a:noFill/>
                <a:prstDash val="dash"/>
              </a:ln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  <a:p>
            <a:pPr marL="0" indent="0" algn="just" fontAlgn="auto">
              <a:lnSpc>
                <a:spcPct val="110000"/>
              </a:lnSpc>
              <a:buNone/>
            </a:pPr>
            <a:endParaRPr lang="zh-CN" b="1">
              <a:solidFill>
                <a:schemeClr val="tx1">
                  <a:lumMod val="95000"/>
                  <a:lumOff val="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just" fontAlgn="auto">
              <a:lnSpc>
                <a:spcPct val="110000"/>
              </a:lnSpc>
              <a:buNone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15645" y="490760"/>
            <a:ext cx="7620000" cy="702944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 b="1" spc="24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归纳主旨</a:t>
            </a:r>
            <a:endParaRPr lang="zh-CN" altLang="en-US" sz="4000" b="1" spc="240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2"/>
            </p:custDataLst>
          </p:nvPr>
        </p:nvSpPr>
        <p:spPr>
          <a:xfrm>
            <a:off x="582930" y="1324610"/>
            <a:ext cx="11300460" cy="199326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sz="32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    第一幕描写清朝末年戊戌政变失败后的时代，在表面看似生意兴隆的裕泰茶馆里，却笼罩着一种凄惨、冷酷的气氛。破产农民康六被迫将十五岁的女儿卖给宫里的太监庞总管;正直、爱国的常四爷因为说了一句"大清国要完"被抓进监狱;一心想办实业的维新资本家秦仲义和卫道的顽固派庞太监唇枪舌剑。从第一幕中，暗示了</a:t>
            </a:r>
            <a:r>
              <a:rPr sz="3200" b="1" spc="180">
                <a:ln w="3175">
                  <a:noFill/>
                  <a:prstDash val="dash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帝国主义侵略势力的扩大，宫廷生活的腐败与荒淫，流氓地痞横行霸道，农民生活痛苦不堪，正直的爱国者惨遭镇压</a:t>
            </a:r>
            <a:r>
              <a:rPr sz="3200" b="1" spc="18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等。</a:t>
            </a:r>
            <a:endParaRPr sz="3200" b="1" spc="18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12192635" cy="73240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>
              <a:lnSpc>
                <a:spcPts val="3760"/>
              </a:lnSpc>
            </a:pPr>
            <a:r>
              <a:rPr lang="en-US" altLang="zh-CN" sz="2800" b="1"/>
              <a:t>   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曹禺曾称赞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茶馆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第一幕说“这第一幕是古今中外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剧作中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罕见的第一幕”。对于这“罕见”，有人认为是说老舍“大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茶馆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小社会”的构思，有人认为是说老舍写人物“招之即来，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挥之即去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”的编剧手法，还有人认为是说老舍对事件与情节的选择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赞成哪一种观点？说说理由。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760"/>
              </a:lnSpc>
            </a:pP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3760"/>
              </a:lnSpc>
            </a:pPr>
            <a:r>
              <a:rPr lang="zh-CN" altLang="en-US" sz="32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观点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一：作者“大茶馆小社会”的构思“罕见”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ts val="3760"/>
              </a:lnSpc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课文中的茶馆是个三教九流的聚会处，可容纳各色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人物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。这样就出现了两个在世界戏剧史上罕见的情形：一是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人物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众多，在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茶馆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第一幕里光是有台词的人物就有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22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个；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二是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人物杂陈，在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茶馆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第一幕里，社会身份殊异的人物</a:t>
            </a:r>
            <a:r>
              <a:rPr lang="en-US" altLang="zh-CN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至在宫廷内当太监总管的权力人物、家道殷实的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民族资本家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、吃洋饭的恶霸，下至卖小东西的老人、卖亲生女儿的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乡妇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同处一个舞台空间，能够最大限度地反映广阔的</a:t>
            </a:r>
            <a:r>
              <a:rPr lang="zh-CN" altLang="en-US" sz="32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社会现实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ts val="3760"/>
              </a:lnSpc>
            </a:pP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554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观点二：老舍“招之即来，挥之即去”的编剧手法“罕见”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茶馆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第一幕里，有好几个仅仅出现在这一幕而又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分量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不小的戏剧人物，老舍让他们出场，通过他们的舞台亮相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鲜明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地反映出剧本所表现的当时中国社会的本质特征；完成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使命之后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，老舍又让他们“闪退”。尽管像马五爷、庞太监这样的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人物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都“招之即来，挥之即去”，但这些人物又都能给观众与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读者留下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深刻印象。这种编剧手法罕见，即使是一闪而过的人物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形象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所产生的戏剧效果也不同凡响，让人难忘，从整体上呈现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出了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一幅色彩斑驳的时代图画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8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观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点三：老舍对事件与情节的巧妙选择“罕见”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just" fontAlgn="auto">
              <a:lnSpc>
                <a:spcPct val="10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老舍善于选择事件和让人物亮相的情节。第一幕的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时代背景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是戊戌变法失败，顽固派获得了“胜利”，怎么来表现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这个腐朽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的“胜利”？老舍选择了“太监娶媳妇”这个情节，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顽固派的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腐朽与荒唐通过庞太监的腐朽与荒唐得到了充分的揭露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。马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五爷早就在茶馆了，但作者让他在二德子动手的时候亮相，马五爷短短的三句话就把这个小恶霸的气焰打了下去，也把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压在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旧社会人民头上的帝国主义这座大山强调了出来。这种</a:t>
            </a:r>
            <a:r>
              <a:rPr lang="zh-CN" altLang="en-US" sz="28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手法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之妙罕见。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70"/>
          <p:cNvSpPr/>
          <p:nvPr/>
        </p:nvSpPr>
        <p:spPr>
          <a:xfrm>
            <a:off x="5833110" y="-42545"/>
            <a:ext cx="582295" cy="5457190"/>
          </a:xfrm>
          <a:prstGeom prst="rect">
            <a:avLst/>
          </a:prstGeom>
          <a:ln w="12700">
            <a:miter lim="400000"/>
          </a:ln>
        </p:spPr>
        <p:txBody>
          <a:bodyPr vert="eaVert" wrap="square" lIns="45719" rIns="45719">
            <a:spAutoFit/>
          </a:bodyPr>
          <a:lstStyle>
            <a:lvl1pPr algn="ctr">
              <a:defRPr sz="6600" spc="-132">
                <a:solidFill>
                  <a:srgbClr val="FFFFFF"/>
                </a:solidFill>
                <a:latin typeface="鯨海酔侯"/>
                <a:ea typeface="鯨海酔侯"/>
                <a:cs typeface="鯨海酔侯"/>
                <a:sym typeface="鯨海酔侯"/>
              </a:defRPr>
            </a:lvl1pPr>
          </a:lstStyle>
          <a:p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目录</a:t>
            </a:r>
            <a:endParaRPr sz="3200">
              <a:solidFill>
                <a:schemeClr val="bg1">
                  <a:lumMod val="9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72660" y="2377440"/>
            <a:ext cx="439039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ea typeface="+mn-lt"/>
              </a:rPr>
              <a:t>语言鉴赏</a:t>
            </a:r>
            <a:endParaRPr lang="zh-CN" altLang="en-US" sz="5400">
              <a:ea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81610"/>
            <a:ext cx="8253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201295" y="341630"/>
            <a:ext cx="1178941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老舍被誉为语言大师，剧中哪些台词让你印象深刻？</a:t>
            </a:r>
            <a:endParaRPr lang="zh-CN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哪些台词达到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开口响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（三言两语，甚至是只言片语就得勾勒出一个活灵活现、个性鲜明的人物来）的效果？</a:t>
            </a:r>
            <a:endParaRPr lang="zh-CN" altLang="en-US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、哪些台词体现了老舍先生“想得深而说得俏”的特点，即台词之外总有意境深远的潜台词，含而不露，引而不发？</a:t>
            </a:r>
            <a:endParaRPr lang="zh-CN" altLang="en-US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-29210" y="6985"/>
            <a:ext cx="12239625" cy="67703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100" b="1">
                <a:solidFill>
                  <a:srgbClr val="FF0000"/>
                </a:solidFill>
              </a:rPr>
              <a:t>1</a:t>
            </a:r>
            <a:r>
              <a:rPr lang="zh-CN" altLang="en-US" sz="3100" b="1">
                <a:solidFill>
                  <a:srgbClr val="FF0000"/>
                </a:solidFill>
              </a:rPr>
              <a:t>、京味儿语言</a:t>
            </a:r>
            <a:endParaRPr lang="zh-CN" altLang="en-US" sz="3100" b="1">
              <a:solidFill>
                <a:srgbClr val="FF0000"/>
              </a:solidFill>
            </a:endParaRPr>
          </a:p>
          <a:p>
            <a:r>
              <a:rPr lang="en-US" altLang="zh-CN" sz="31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    </a:t>
            </a:r>
            <a:r>
              <a:rPr lang="zh-CN" altLang="en-US" sz="31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语言浓浓的“京味儿”。“甩闲话”“尊家”“搂下桌去”“官面上”等词语，逢人称“爷”的称谓，刘麻子的“您二位真早班儿”，二德子的“嗻！……李三，这儿的茶钱我候啦”， 常四爷的“我这儿正咂摸这个味儿”等语言，无不透着浓浓的京味儿。其它的还有：</a:t>
            </a:r>
            <a:endParaRPr lang="zh-CN" altLang="en-US" sz="3100" b="1">
              <a:solidFill>
                <a:srgbClr val="FF0000"/>
              </a:solidFill>
            </a:endParaRPr>
          </a:p>
          <a:p>
            <a:r>
              <a:rPr lang="zh-CN" altLang="en-US" sz="3100" b="1">
                <a:latin typeface="Calibri" panose="020F0502020204030204" charset="0"/>
                <a:sym typeface="+mn-ea"/>
              </a:rPr>
              <a:t>①</a:t>
            </a:r>
            <a:r>
              <a:rPr lang="zh-CN" altLang="en-US" sz="3100" b="1">
                <a:sym typeface="+mn-ea"/>
              </a:rPr>
              <a:t>你外边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蹓蹓</a:t>
            </a:r>
            <a:r>
              <a:rPr lang="zh-CN" altLang="en-US" sz="3100" b="1">
                <a:sym typeface="+mn-ea"/>
              </a:rPr>
              <a:t>吧。</a:t>
            </a:r>
            <a:r>
              <a:rPr lang="zh-CN" altLang="en-US" sz="3100" b="1">
                <a:latin typeface="Calibri" panose="020F0502020204030204" charset="0"/>
                <a:sym typeface="+mn-ea"/>
              </a:rPr>
              <a:t>②</a:t>
            </a:r>
            <a:r>
              <a:rPr lang="zh-CN" altLang="en-US" sz="3100" b="1">
                <a:sym typeface="+mn-ea"/>
              </a:rPr>
              <a:t>你就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甭</a:t>
            </a:r>
            <a:r>
              <a:rPr lang="zh-CN" altLang="en-US" sz="3100" b="1">
                <a:sym typeface="+mn-ea"/>
              </a:rPr>
              <a:t>卖那套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生意口</a:t>
            </a:r>
            <a:r>
              <a:rPr lang="zh-CN" altLang="en-US" sz="3100" b="1">
                <a:sym typeface="+mn-ea"/>
              </a:rPr>
              <a:t>了。</a:t>
            </a:r>
            <a:r>
              <a:rPr lang="zh-CN" altLang="en-US" sz="3100" b="1">
                <a:latin typeface="Calibri" panose="020F0502020204030204" charset="0"/>
                <a:sym typeface="+mn-ea"/>
              </a:rPr>
              <a:t>③</a:t>
            </a:r>
            <a:r>
              <a:rPr lang="zh-CN" altLang="en-US" sz="3100" b="1">
                <a:sym typeface="+mn-ea"/>
              </a:rPr>
              <a:t>我可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眼拙</a:t>
            </a:r>
            <a:r>
              <a:rPr lang="zh-CN" altLang="en-US" sz="3100" b="1">
                <a:sym typeface="+mn-ea"/>
              </a:rPr>
              <a:t>，没看见您！</a:t>
            </a:r>
            <a:endParaRPr lang="zh-CN" altLang="en-US" sz="3100" b="1">
              <a:sym typeface="+mn-ea"/>
            </a:endParaRPr>
          </a:p>
          <a:p>
            <a:r>
              <a:rPr lang="zh-CN" altLang="en-US" sz="3100" b="1">
                <a:latin typeface="Calibri" panose="020F0502020204030204" charset="0"/>
                <a:sym typeface="+mn-ea"/>
              </a:rPr>
              <a:t>④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这位爷</a:t>
            </a:r>
            <a:r>
              <a:rPr lang="zh-CN" altLang="en-US" sz="3100" b="1">
                <a:sym typeface="+mn-ea"/>
              </a:rPr>
              <a:t>，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您圣明</a:t>
            </a:r>
            <a:r>
              <a:rPr lang="zh-CN" altLang="en-US" sz="3100" b="1">
                <a:sym typeface="+mn-ea"/>
              </a:rPr>
              <a:t>，您给评评理！</a:t>
            </a:r>
            <a:r>
              <a:rPr lang="zh-CN" altLang="en-US" sz="3100" b="1">
                <a:latin typeface="Calibri" panose="020F0502020204030204" charset="0"/>
                <a:sym typeface="+mn-ea"/>
              </a:rPr>
              <a:t>⑤</a:t>
            </a:r>
            <a:r>
              <a:rPr lang="zh-CN" altLang="en-US" sz="3100" b="1">
                <a:sym typeface="+mn-ea"/>
              </a:rPr>
              <a:t>也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甜</a:t>
            </a:r>
            <a:r>
              <a:rPr lang="zh-CN" altLang="en-US" sz="3100" b="1">
                <a:sym typeface="+mn-ea"/>
              </a:rPr>
              <a:t>不到哪儿去，弄好了，赚个元宝。</a:t>
            </a:r>
            <a:endParaRPr lang="zh-CN" altLang="en-US" sz="3100" b="1">
              <a:sym typeface="+mn-ea"/>
            </a:endParaRPr>
          </a:p>
          <a:p>
            <a:r>
              <a:rPr lang="zh-CN" altLang="en-US" sz="3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⑥</a:t>
            </a:r>
            <a:r>
              <a:rPr lang="zh-CN" altLang="en-US" sz="3100" b="1">
                <a:sym typeface="+mn-ea"/>
              </a:rPr>
              <a:t>我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老觉乎着</a:t>
            </a:r>
            <a:r>
              <a:rPr lang="zh-CN" altLang="en-US" sz="3100" b="1">
                <a:sym typeface="+mn-ea"/>
              </a:rPr>
              <a:t>咱们的大缎子，川绸，更体面。</a:t>
            </a:r>
            <a:r>
              <a:rPr lang="zh-CN" altLang="en-US" sz="3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⑦</a:t>
            </a:r>
            <a:r>
              <a:rPr lang="zh-CN" altLang="en-US" sz="3100" b="1">
                <a:sym typeface="+mn-ea"/>
              </a:rPr>
              <a:t>您怎么这样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闲在</a:t>
            </a:r>
            <a:r>
              <a:rPr lang="zh-CN" altLang="en-US" sz="3100" b="1">
                <a:sym typeface="+mn-ea"/>
              </a:rPr>
              <a:t>。</a:t>
            </a:r>
            <a:endParaRPr lang="zh-CN" altLang="en-US" sz="3100" b="1">
              <a:sym typeface="+mn-ea"/>
            </a:endParaRPr>
          </a:p>
          <a:p>
            <a:r>
              <a:rPr lang="zh-CN" altLang="en-US" sz="3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⑧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嗻</a:t>
            </a:r>
            <a:r>
              <a:rPr lang="zh-CN" altLang="en-US" sz="3100" b="1">
                <a:sym typeface="+mn-ea"/>
              </a:rPr>
              <a:t>。</a:t>
            </a:r>
            <a:r>
              <a:rPr lang="zh-CN" altLang="en-US" sz="3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⑨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这路事儿</a:t>
            </a:r>
            <a:r>
              <a:rPr lang="zh-CN" altLang="en-US" sz="3100" b="1">
                <a:sym typeface="+mn-ea"/>
              </a:rPr>
              <a:t>太多了，太多了。</a:t>
            </a:r>
            <a:r>
              <a:rPr lang="zh-CN" altLang="en-US" sz="3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⑩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改天</a:t>
            </a:r>
            <a:r>
              <a:rPr lang="zh-CN" altLang="en-US" sz="3100" b="1">
                <a:sym typeface="+mn-ea"/>
              </a:rPr>
              <a:t>过去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给您请安</a:t>
            </a:r>
            <a:r>
              <a:rPr lang="zh-CN" altLang="en-US" sz="3100" b="1">
                <a:sym typeface="+mn-ea"/>
              </a:rPr>
              <a:t>。</a:t>
            </a:r>
            <a:endParaRPr lang="zh-CN" altLang="en-US" sz="3100" b="1">
              <a:sym typeface="+mn-ea"/>
            </a:endParaRPr>
          </a:p>
          <a:p>
            <a:r>
              <a:rPr lang="en-US" altLang="zh-CN" sz="31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⑪</a:t>
            </a:r>
            <a:r>
              <a:rPr lang="zh-CN" altLang="en-US" sz="3100" b="1">
                <a:sym typeface="+mn-ea"/>
              </a:rPr>
              <a:t>凭这么个小财主也敢跟我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逗嘴皮子</a:t>
            </a:r>
            <a:r>
              <a:rPr lang="zh-CN" altLang="en-US" sz="3100" b="1">
                <a:sym typeface="+mn-ea"/>
              </a:rPr>
              <a:t>。</a:t>
            </a:r>
            <a:endParaRPr lang="zh-CN" altLang="en-US" sz="3100" b="1">
              <a:sym typeface="+mn-ea"/>
            </a:endParaRPr>
          </a:p>
          <a:p>
            <a:r>
              <a:rPr lang="zh-CN" altLang="en-US" sz="31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⑫</a:t>
            </a:r>
            <a:r>
              <a:rPr lang="zh-CN" altLang="en-US" sz="3100" b="1">
                <a:sym typeface="+mn-ea"/>
              </a:rPr>
              <a:t>呵，我的老爷子！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您吉祥</a:t>
            </a:r>
            <a:r>
              <a:rPr lang="zh-CN" altLang="en-US" sz="3100" b="1">
                <a:sym typeface="+mn-ea"/>
              </a:rPr>
              <a:t>！我等了您好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大半天了</a:t>
            </a:r>
            <a:r>
              <a:rPr lang="zh-CN" altLang="en-US" sz="3100" b="1">
                <a:sym typeface="+mn-ea"/>
              </a:rPr>
              <a:t>！</a:t>
            </a:r>
            <a:endParaRPr lang="zh-CN" altLang="en-US" sz="3100" b="1">
              <a:sym typeface="+mn-ea"/>
            </a:endParaRPr>
          </a:p>
          <a:p>
            <a:r>
              <a:rPr lang="zh-CN" altLang="en-US" sz="31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⑬</a:t>
            </a:r>
            <a:r>
              <a:rPr lang="zh-CN" altLang="en-US" sz="3100" b="1">
                <a:solidFill>
                  <a:srgbClr val="FF0000"/>
                </a:solidFill>
                <a:sym typeface="+mn-ea"/>
              </a:rPr>
              <a:t>得</a:t>
            </a:r>
            <a:r>
              <a:rPr lang="zh-CN" altLang="en-US" sz="3100" b="1">
                <a:sym typeface="+mn-ea"/>
              </a:rPr>
              <a:t>！不管怎么说，我的铁杆庄稼又保住了！</a:t>
            </a:r>
            <a:endParaRPr lang="zh-CN" altLang="en-US" sz="3100" b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000" cy="69856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 b="1">
                <a:solidFill>
                  <a:srgbClr val="FF0000"/>
                </a:solidFill>
                <a:sym typeface="+mn-ea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sym typeface="+mn-ea"/>
              </a:rPr>
              <a:t>、人物语言个性化</a:t>
            </a:r>
            <a:endParaRPr lang="zh-CN" altLang="en-US" sz="3200" b="1">
              <a:solidFill>
                <a:srgbClr val="FF0000"/>
              </a:solidFill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没有生活、即没有活的语言。我有一些旧社会的生活经验，我认识茶馆里那些小人物。我知道他们做什么，所以也知道他们说什么。以此为基础，我再给这里夸大一些，那里润色一下，人物的台词即成为他们自己的，而又是我的。唐铁嘴说：“已断了大烟，改抽白面了。”这的确是他自己的话。他是个无耻的人。下面的：“大英帝国的香烟，日本的白面，两大强国伺候我一个人，福气不小吧?”便是我叫他说的了。一个这么无耻的人可以说这么无耻的话，在情理中。同时，我叫他说出那时代帝国主义是多么狠毒，既拿走我们的钱、还要我们的命！</a:t>
            </a: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通俗但不低俗，幽默但不肤浅。</a:t>
            </a:r>
            <a:endParaRPr lang="zh-CN" altLang="en-US" sz="32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32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如王利发语言中透着谦恭、周到和小心翼翼；常四爷的语言豪爽耿直，带有闯荡江湖的侠气和饱经沧桑的沉重感；二德子的语言显露出无赖与无礼；刘麻子、唐铁嘴则满嘴流气。人物很多，台词有多有少，但都活灵活现，具有鲜明的个性。</a:t>
            </a:r>
            <a:endParaRPr lang="zh-CN" altLang="en-US" sz="32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    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老舍一生写了约计800万字的作品。主要著作有：</a:t>
            </a:r>
            <a:endParaRPr lang="zh-CN" altLang="en-US" sz="320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长篇小说：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《赵子曰》《二马》《猫城记》《离婚》《骆驼样子》《火葬》《四世同堂》《鼓书艺人》《正红旗下》（未完）</a:t>
            </a:r>
            <a:endParaRPr lang="zh-CN" altLang="en-US" sz="320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中篇小说：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《月牙儿》《我这一辈子》</a:t>
            </a:r>
            <a:endParaRPr lang="zh-CN" altLang="en-US" sz="320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短篇小说集：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《赶集》《樱海集》《蛤藻集》《火车集》《贫血集》</a:t>
            </a:r>
            <a:endParaRPr lang="zh-CN" altLang="en-US" sz="320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剧本：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《龙须沟》《茶馆》</a:t>
            </a:r>
            <a:endParaRPr lang="zh-CN" altLang="en-US" sz="320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en-US" altLang="zh-CN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    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另有《老舍剧作全集》《老舍散文集》《老舍诗选》《老舍文艺评论集》和《老舍文集》等。</a:t>
            </a:r>
            <a:endParaRPr lang="zh-CN" altLang="en-US" sz="3200">
              <a:latin typeface="黑体" panose="02010609060101010101" charset="-122"/>
              <a:ea typeface="黑体" panose="02010609060101010101" charset="-122"/>
              <a:sym typeface="Arial" panose="020B0604020202020204" pitchFamily="34" charset="0"/>
            </a:endParaRPr>
          </a:p>
          <a:p>
            <a:r>
              <a:rPr lang="en-US" altLang="zh-CN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   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老舍以长篇小说和剧作著称于世。他的作品大都取材于市民生活，为中国现代文学开拓了重要的题材领域。他所描写的自然风光、世态人情、习俗时尚，运用的群众口语，都呈现出浓郁的“京味”。优秀长篇小说《骆驼样子》、《四世同堂》便是描写北京市民生活的代表作。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685" y="0"/>
            <a:ext cx="12152630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rgbClr val="FF0000"/>
                </a:solidFill>
                <a:sym typeface="+mn-ea"/>
              </a:rPr>
              <a:t>3、生动幽默，生活化的语言</a:t>
            </a:r>
            <a:endParaRPr lang="zh-CN" altLang="en-US" sz="3600" b="1">
              <a:solidFill>
                <a:srgbClr val="FF0000"/>
              </a:solidFill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唐铁嘴夸耀自己抽白面的对话，看似可笑，却激起人们对帝国主义侵略的仇恨。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王利发问报童“有不打仗的新闻没有”，像句玩笑话，表现的却是人民对动荡时局的不满 。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松二爷看见宋恩子和吴祥子仍穿着灰色大衫，外罩青布马褂说：“我看见您二位的灰大褂呀，就想起了前清的事儿！”。既表现出松二爷的怀旧情绪，也讽刺了辛亥革命的不彻底。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609600" algn="just" fontAlgn="auto">
              <a:lnSpc>
                <a:spcPct val="100000"/>
              </a:lnSpc>
            </a:pP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作者把对黑暗社会的讽刺、批判与强烈的爱国热情和对劳动人民的同情联系起来，在微笑中蕴藏着严肃和悲哀，寓庄于谐的幽默风格，给读者留下了深长的回味和思考。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-12065" y="8255"/>
            <a:ext cx="12204065" cy="39668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rgbClr val="FF0000"/>
                </a:solidFill>
              </a:rPr>
              <a:t>4</a:t>
            </a:r>
            <a:r>
              <a:rPr lang="zh-CN" altLang="en-US" sz="3600" b="1">
                <a:solidFill>
                  <a:srgbClr val="FF0000"/>
                </a:solidFill>
              </a:rPr>
              <a:t>、丰富的潜台词</a:t>
            </a:r>
            <a:endParaRPr lang="zh-CN" altLang="en-US" sz="3600" b="1">
              <a:solidFill>
                <a:srgbClr val="FF0000"/>
              </a:solidFill>
            </a:endParaRPr>
          </a:p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</a:pPr>
            <a:r>
              <a:rPr lang="en-US" altLang="zh-CN" sz="36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   </a:t>
            </a:r>
            <a:r>
              <a:rPr lang="zh-CN" altLang="en-US" sz="36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老舍主张写戏剧台词要“想的深说的俏”，他笔下的人物语言往往短短几句，却蕴含着丰富的思想情感内容。如“</a:t>
            </a:r>
            <a:r>
              <a:rPr lang="zh-CN" altLang="en-US" sz="36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将！你完啦！”，</a:t>
            </a:r>
            <a:r>
              <a:rPr lang="zh-CN" altLang="en-US" sz="36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如民族资本家秦仲义和封建势力代表人物庞太监之间，表面问安奉承，骨子里却暗藏杀机，每句话都是话里有话，耐人寻味。</a:t>
            </a:r>
            <a:endParaRPr lang="zh-CN" altLang="en-US" sz="36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70"/>
          <p:cNvSpPr/>
          <p:nvPr/>
        </p:nvSpPr>
        <p:spPr>
          <a:xfrm>
            <a:off x="5837555" y="-42545"/>
            <a:ext cx="577850" cy="5457190"/>
          </a:xfrm>
          <a:prstGeom prst="rect">
            <a:avLst/>
          </a:prstGeom>
          <a:ln w="12700">
            <a:miter lim="400000"/>
          </a:ln>
        </p:spPr>
        <p:txBody>
          <a:bodyPr vert="eaVert" wrap="square" lIns="45719" rIns="45719">
            <a:spAutoFit/>
          </a:bodyPr>
          <a:lstStyle>
            <a:lvl1pPr algn="ctr">
              <a:defRPr sz="6600" spc="-132">
                <a:solidFill>
                  <a:srgbClr val="FFFFFF"/>
                </a:solidFill>
                <a:latin typeface="鯨海酔侯"/>
                <a:ea typeface="鯨海酔侯"/>
                <a:cs typeface="鯨海酔侯"/>
                <a:sym typeface="鯨海酔侯"/>
              </a:defRPr>
            </a:lvl1pPr>
          </a:lstStyle>
          <a:p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目录</a:t>
            </a:r>
            <a:endParaRPr sz="3200">
              <a:solidFill>
                <a:schemeClr val="bg1">
                  <a:lumMod val="95000"/>
                </a:schemeClr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72660" y="2377440"/>
            <a:ext cx="439039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ea typeface="+mn-lt"/>
              </a:rPr>
              <a:t>文化传承</a:t>
            </a:r>
            <a:endParaRPr lang="zh-CN" altLang="en-US" sz="4000"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01295" y="341630"/>
            <a:ext cx="11789410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小茶馆大社会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以小见大”是《茶馆》一个突出的表现手法，，三幕剧反映了中国社会五十年沧桑变迁：它讲述了清廷的没落、军阀混战、帝国主义的侵略、农村的破产和凋敝、人民的苦难、统治者的野蛮和腐朽；展示了善良的受凌辱，正义的遭践踏，美好的被毁灭，不屈者在寻出路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……</a:t>
            </a:r>
            <a:endParaRPr lang="en-US" altLang="zh-CN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同时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《茶馆》里的人物和故事，</a:t>
            </a:r>
            <a:r>
              <a:rPr lang="zh-CN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一如既往蕴含着作者的文化学，体现了作者</a:t>
            </a:r>
            <a:r>
              <a:rPr lang="en-US" altLang="zh-CN" sz="36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文化审视和文化批判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，透过《茶馆》你体悟到作者的哪些文化思考？</a:t>
            </a:r>
            <a:endParaRPr lang="zh-CN" altLang="en-US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81610"/>
            <a:ext cx="8253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201295" y="341630"/>
            <a:ext cx="11789410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王利发一生卑微懦弱的生活状态和生存理想，既有传统处世哲学的深刻影响，又有传统文化与现实社会冲撞的深刻矛盾。王利发作为一个安分守己的底层市民的代表，他的走投无路，既是腐朽黑暗的世道使然，也是那种</a:t>
            </a:r>
            <a:r>
              <a:rPr sz="36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逆来顺受的奴性文化使然</a:t>
            </a:r>
            <a:r>
              <a:rPr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秦二爷在“谭翤同问斩”、戊戌变法失败的时候，敢于同庞太监叫板对阵，并不是简单的“胆大玩命”而是一个文化的侧影，他与庞太监“斗嘴皮”的底气，来自于他的实业和实力，这就是</a:t>
            </a:r>
            <a:r>
              <a:rPr sz="36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近代民族发展和民族文化进步的些许自觉与自信</a:t>
            </a:r>
            <a:r>
              <a:rPr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81610"/>
            <a:ext cx="825373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endParaRPr lang="zh-CN" altLang="en-US" sz="3200"/>
          </a:p>
        </p:txBody>
      </p:sp>
      <p:sp>
        <p:nvSpPr>
          <p:cNvPr id="5" name="文本框 4"/>
          <p:cNvSpPr txBox="1"/>
          <p:nvPr/>
        </p:nvSpPr>
        <p:spPr>
          <a:xfrm>
            <a:off x="0" y="0"/>
            <a:ext cx="12192000" cy="678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松二爷和常四爷，分别是老舍批评和维护的对象。</a:t>
            </a:r>
            <a:endParaRPr sz="29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松二爷穷困潦倒，却死要面子。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他会因为一块小表“体面”可能会教人另眼相待而“爱不释手”“我饿着也不能叫鸟饿着”便是这位没落的满族人的哲学。</a:t>
            </a:r>
            <a:r>
              <a:rPr sz="29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他整天逗着鸟儿，并不代表他生活质量很高。</a:t>
            </a:r>
            <a:r>
              <a:rPr sz="29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他们只是对现实迷茫得无所寄托，无所追求。他们那一类人对人生失去了信心，面对一切冲击和外来的凌辱，他们总以笑脸相迎，满族就在这些人的堕落中走向衰落。</a:t>
            </a:r>
            <a:r>
              <a:rPr sz="29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松二爷身上体现的是三百年来积下的历史文化旧习和心理症结，使一般的旗人既忘了自谴，也忘了自励。他们创造了一种独具特色的生活方式：有钱的真讲究，没钱的穷讲究。</a:t>
            </a:r>
            <a:endParaRPr sz="29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常四爷</a:t>
            </a:r>
            <a:r>
              <a:rPr lang="zh-CN"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也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是享有“铁杆庄稼”特权的“旗人”，</a:t>
            </a:r>
            <a:r>
              <a:rPr lang="zh-CN"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然而与松二爷截然不同，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他对腐败的清王朝不满，对洋人更加痛恨</a:t>
            </a:r>
            <a:r>
              <a:rPr lang="zh-CN"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，他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悲愤地喊出：“我看哪，大清国要完”</a:t>
            </a:r>
            <a:r>
              <a:rPr lang="zh-CN"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他一生秉承着满族人的血统——耿直忠厚，倔强不屈服的脾气。</a:t>
            </a:r>
            <a:r>
              <a:rPr sz="2900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老舍对常四爷这个满族没落旗人的塑造和精神的探索，是其满族情结的第一次正面释放。</a:t>
            </a:r>
            <a:r>
              <a:rPr sz="29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常四爷，是《茶馆》中满族人民的希望，也是中华民族的希望。</a:t>
            </a:r>
            <a:endParaRPr sz="29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609600" y="119380"/>
            <a:ext cx="10972800" cy="1710055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p>
            <a:pPr marL="0" lvl="0" indent="-285750" algn="l" fontAlgn="ctr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4000" b="1" spc="220" baseline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茶  馆 ：</a:t>
            </a:r>
            <a:r>
              <a:rPr lang="zh-CN" altLang="en-US" sz="40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一曲含泪带笑的旧时代的哀歌</a:t>
            </a:r>
            <a:endParaRPr lang="zh-CN" altLang="en-US" sz="40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lvl="0" indent="-285750" algn="l" fontAlgn="ctr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en-US" altLang="zh-CN" sz="40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</a:t>
            </a:r>
            <a:r>
              <a:rPr lang="zh-CN" altLang="en-US" sz="40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一个亦庄亦谐的旧社会的葬礼</a:t>
            </a:r>
            <a:r>
              <a:rPr lang="zh-CN" altLang="en-US" sz="4000" b="1" spc="220" baseline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3800" b="1" spc="220" baseline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       </a:t>
            </a:r>
            <a:endParaRPr lang="zh-CN" altLang="en-US" sz="3800" b="1" spc="220" baseline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3705" y="1496060"/>
            <a:ext cx="10993120" cy="506603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6240">
                <a:moveTo>
                  <a:pt x="0" y="0"/>
                </a:moveTo>
                <a:lnTo>
                  <a:pt x="7680" y="0"/>
                </a:lnTo>
                <a:lnTo>
                  <a:pt x="7680" y="6240"/>
                </a:lnTo>
                <a:lnTo>
                  <a:pt x="0" y="6240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6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0" y="-3810"/>
            <a:ext cx="1220152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    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  <a:sym typeface="Arial" panose="020B0604020202020204" pitchFamily="34" charset="0"/>
              </a:rPr>
              <a:t>他的短篇小说构思精致，取材较为宽广，其中的《柳家大院》《上任》《断魂枪》等篇各具特色，耐人咀嚼。他的作品已被译成20余种文字出版，以具有独特的幽默风格和浓郁的民族色彩，以及从内容到形式的雅俗共赏而赢得了广大的读者。</a:t>
            </a: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97485" y="187865"/>
            <a:ext cx="10972800" cy="702944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老舍自传</a:t>
            </a:r>
            <a:endParaRPr lang="zh-CN" altLang="en-US" sz="40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58420" y="973359"/>
            <a:ext cx="12192000" cy="5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197485" y="1229995"/>
            <a:ext cx="8401685" cy="427926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SzTx/>
              <a:buNone/>
            </a:pPr>
            <a:r>
              <a:rPr lang="en-US" altLang="en-US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en-US" sz="28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舒舍予，字老舍，现年40岁，面黄无须。生于北平。3岁失怙，可谓无父；志学之年，帝王不存，可谓无君。无父无君，特别孝爱老母，布尔乔亚之仁未能一扫空也。幼读三百篇，不求甚解。继学师范，遂奠教书匠之基。及壮，糊口四方，教书为业，甚难发财，每购奖券，以得末彩为荣，示甘于寒贱也。27岁发愤著书，科学哲学无所懂，故写小说，博大家一笑没什么了不得。34岁结婚，今已有一男一女，均狡猾可喜。闲时喜养花，不得其法，每每有叶无花，亦不忍弃。书无所不读，全无所获并不着急，教书作事均甚认真，往往吃亏，亦不后悔。如此而已，再活40年也许能有点出息。</a:t>
            </a:r>
            <a:endParaRPr lang="en-US" altLang="en-US" sz="28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694420" y="1478801"/>
            <a:ext cx="3556000" cy="4279494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6000">
                <a:moveTo>
                  <a:pt x="0" y="0"/>
                </a:moveTo>
                <a:lnTo>
                  <a:pt x="8160" y="0"/>
                </a:lnTo>
                <a:lnTo>
                  <a:pt x="8160" y="6000"/>
                </a:lnTo>
                <a:lnTo>
                  <a:pt x="0" y="60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/>
              <a:t>       </a:t>
            </a:r>
            <a:r>
              <a:rPr lang="zh-CN" altLang="en-US" sz="2800" b="1"/>
              <a:t>1956年，毛泽东主席提出了“百花齐放、百家争鸣”的双百方针，鼓励文艺繁荣发展。同年8月，老舍完成了一部配合第一届人大和宪法通过、歌颂人民普选的作品《一家代表》，故事从“戊戌变法”开始，一直写到解放后的普选。其中第一幕的场景，就是清末民初的一家大茶馆，老舍将这部作品与北京人艺的曹禺、焦菊隐、夏淳等艺术家进行了讨论。他们一致认为，第一幕茶馆里的戏非常生动精彩，后几幕则较弱，建议以第一幕为基础发展成一个戏，之后老舍创作了话剧《茶馆》。1958年5月，作者老舍在《剧本》杂志上发表了题为《答复有关〈茶馆〉的几个问题》的文章，说明了《茶馆》是怎么写的：“茶馆是三教九流会面之处，可以容纳各色人物。一个</a:t>
            </a:r>
            <a:r>
              <a:rPr lang="zh-CN" altLang="en-US" sz="2800" b="1">
                <a:solidFill>
                  <a:srgbClr val="FF0000"/>
                </a:solidFill>
              </a:rPr>
              <a:t>大茶馆</a:t>
            </a:r>
            <a:r>
              <a:rPr lang="zh-CN" altLang="en-US" sz="2800" b="1"/>
              <a:t>就是一个</a:t>
            </a:r>
            <a:r>
              <a:rPr lang="zh-CN" altLang="en-US" sz="2800" b="1">
                <a:solidFill>
                  <a:srgbClr val="FF0000"/>
                </a:solidFill>
              </a:rPr>
              <a:t>小社会</a:t>
            </a:r>
            <a:r>
              <a:rPr lang="zh-CN" altLang="en-US" sz="2800" b="1"/>
              <a:t>。这出戏虽只有三幕，可是写了50来年的变迁。在这些变迁里，没法子躲开政治问题。可是，我不熟悉政治舞台上的高官大人，没法子正面描写他们的促进与促退。我也不十分懂政治。我只认识一些小人物，这些人物是经常下茶馆的。那么，我要是把他们集合到一个茶馆里，用他们生活上的变迁反映社会的变迁，不就</a:t>
            </a:r>
            <a:r>
              <a:rPr lang="zh-CN" altLang="en-US" sz="2800" b="1">
                <a:solidFill>
                  <a:srgbClr val="FF0000"/>
                </a:solidFill>
              </a:rPr>
              <a:t>侧面</a:t>
            </a:r>
            <a:r>
              <a:rPr lang="zh-CN" altLang="en-US" sz="2800" b="1"/>
              <a:t>地透露出一些政治消息么？这样，我就决定了去写《茶馆》。”</a:t>
            </a:r>
            <a:endParaRPr lang="zh-CN" altLang="en-US" sz="2800" b="1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3769360" y="83820"/>
            <a:ext cx="3993515" cy="38862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+mn-lt"/>
              </a:rPr>
              <a:t>了解文类特征</a:t>
            </a:r>
            <a:endParaRPr lang="zh-CN" altLang="en-US" sz="36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矩形 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0" y="577850"/>
            <a:ext cx="12192635" cy="609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zh-CN" sz="30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戏剧的概念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戏剧是一种综合性的舞台艺术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它借助文学、音乐、舞蹈、美术等艺术手段塑造舞台艺术形象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揭示社会矛盾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反映现实生活。</a:t>
            </a:r>
            <a:endParaRPr lang="zh-CN" altLang="zh-CN" sz="30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zh-CN" sz="30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</a:rPr>
              <a:t>戏剧的种类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从表现形式来看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戏剧可分为话剧、歌剧、舞剧、歌舞剧等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从作品的容量来看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可以分为多幕剧和独幕剧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从时代来看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可以分为历史剧和现代剧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从情节主题来看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可以分为悲剧、喜剧和正剧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从演出场合来看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可以分为舞台剧、广播剧、电视剧等。</a:t>
            </a:r>
            <a:endParaRPr lang="zh-CN" altLang="zh-CN" sz="30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30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zh-CN" sz="30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戏剧三要素</a:t>
            </a:r>
            <a:endParaRPr lang="zh-CN" altLang="zh-CN" sz="3000" b="1">
              <a:solidFill>
                <a:srgbClr val="000000"/>
              </a:solidFill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一是戏剧冲突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二是人物语言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zh-CN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三是舞台说明。</a:t>
            </a:r>
            <a:endParaRPr lang="zh-CN" altLang="zh-CN" sz="3000" b="1">
              <a:solidFill>
                <a:srgbClr val="000000"/>
              </a:solidFill>
              <a:effectLst/>
              <a:latin typeface="NEU-BZ-S92"/>
              <a:ea typeface="方正书宋_GBK" panose="03000509000000000000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3195"/>
</p:tagLst>
</file>

<file path=ppt/tags/tag10.xml><?xml version="1.0" encoding="utf-8"?>
<p:tagLst xmlns:p="http://schemas.openxmlformats.org/presentationml/2006/main">
  <p:tag name="AS_UNIQUEID" val="3272"/>
</p:tagLst>
</file>

<file path=ppt/tags/tag11.xml><?xml version="1.0" encoding="utf-8"?>
<p:tagLst xmlns:p="http://schemas.openxmlformats.org/presentationml/2006/main">
  <p:tag name="AS_UNIQUEID" val="3274"/>
</p:tagLst>
</file>

<file path=ppt/tags/tag12.xml><?xml version="1.0" encoding="utf-8"?>
<p:tagLst xmlns:p="http://schemas.openxmlformats.org/presentationml/2006/main">
  <p:tag name="AS_UNIQUEID" val="3278"/>
</p:tagLst>
</file>

<file path=ppt/tags/tag13.xml><?xml version="1.0" encoding="utf-8"?>
<p:tagLst xmlns:p="http://schemas.openxmlformats.org/presentationml/2006/main">
  <p:tag name="AS_UNIQUEID" val="3279"/>
</p:tagLst>
</file>

<file path=ppt/tags/tag14.xml><?xml version="1.0" encoding="utf-8"?>
<p:tagLst xmlns:p="http://schemas.openxmlformats.org/presentationml/2006/main">
  <p:tag name="AS_UNIQUEID" val="3340"/>
</p:tagLst>
</file>

<file path=ppt/tags/tag15.xml><?xml version="1.0" encoding="utf-8"?>
<p:tagLst xmlns:p="http://schemas.openxmlformats.org/presentationml/2006/main">
  <p:tag name="KSO_WM_UNIT_TABLE_BEAUTIFY" val="smartTable{bb9002a4-3af9-451d-ac39-3054bedd2fa3}"/>
  <p:tag name="TABLE_ENDDRAG_ORIGIN_RECT" val="862*395"/>
  <p:tag name="TABLE_ENDDRAG_RECT" val="40*105*862*395"/>
</p:tagLst>
</file>

<file path=ppt/tags/tag16.xml><?xml version="1.0" encoding="utf-8"?>
<p:tagLst xmlns:p="http://schemas.openxmlformats.org/presentationml/2006/main">
  <p:tag name="KSO_WM_BEAUTIFY_FLAG" val="#wm#"/>
  <p:tag name="KSO_WM_SPECIAL_SOURCE" val="bdnull"/>
  <p:tag name="KSO_WM_TEMPLATE_CATEGORY" val="diagram"/>
  <p:tag name="KSO_WM_TEMPLATE_INDEX" val="20213262"/>
</p:tagLst>
</file>

<file path=ppt/tags/tag17.xml><?xml version="1.0" encoding="utf-8"?>
<p:tagLst xmlns:p="http://schemas.openxmlformats.org/presentationml/2006/main">
  <p:tag name="AS_UNIQUEID" val="3409"/>
</p:tagLst>
</file>

<file path=ppt/tags/tag18.xml><?xml version="1.0" encoding="utf-8"?>
<p:tagLst xmlns:p="http://schemas.openxmlformats.org/presentationml/2006/main">
  <p:tag name="AS_UNIQUEID" val="3410"/>
</p:tagLst>
</file>

<file path=ppt/tags/tag19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AS_UNIQUEID" val="3196"/>
</p:tagLst>
</file>

<file path=ppt/tags/tag20.xml><?xml version="1.0" encoding="utf-8"?>
<p:tagLst xmlns:p="http://schemas.openxmlformats.org/presentationml/2006/main">
  <p:tag name="AS_UNIQUEID" val="3418"/>
</p:tagLst>
</file>

<file path=ppt/tags/tag21.xml><?xml version="1.0" encoding="utf-8"?>
<p:tagLst xmlns:p="http://schemas.openxmlformats.org/presentationml/2006/main">
  <p:tag name="AS_UNIQUEID" val="3419"/>
</p:tagLst>
</file>

<file path=ppt/tags/tag22.xml><?xml version="1.0" encoding="utf-8"?>
<p:tagLst xmlns:p="http://schemas.openxmlformats.org/presentationml/2006/main">
  <p:tag name="KSO_WM_SPECIAL_SOURCE" val="bdnull"/>
</p:tagLst>
</file>

<file path=ppt/tags/tag23.xml><?xml version="1.0" encoding="utf-8"?>
<p:tagLst xmlns:p="http://schemas.openxmlformats.org/presentationml/2006/main">
  <p:tag name="KSO_WM_ASSEMBLE_CHIP_INDEX" val="e5799ffcd09f468a9522f7b84ab9304b"/>
  <p:tag name="KSO_WM_CHIP_FILLAREA_FILL_RULE" val="{&quot;fill_align&quot;:&quot;lm&quot;,&quot;fill_mode&quot;:&quot;full&quot;,&quot;sacle_strategy&quot;:&quot;smart&quot;}"/>
  <p:tag name="KSO_WM_CHIP_GROUPID" val="5f0681562c9c209bb8bb14eb"/>
  <p:tag name="KSO_WM_CHIP_XID" val="5f0681562c9c209bb8bb14ec"/>
  <p:tag name="KSO_WM_TAG_VERSION" val="1.0"/>
  <p:tag name="KSO_WM_TEMPLATE_ASSEMBLE_GROUPID" val="5fd107461fa9d42129ddd929"/>
  <p:tag name="KSO_WM_TEMPLATE_ASSEMBLE_XID" val="5fd107461fa9d42129ddd929"/>
  <p:tag name="KSO_WM_TEMPLATE_CATEGORY" val="diagram"/>
  <p:tag name="KSO_WM_TEMPLATE_INDEX" val="20217142"/>
  <p:tag name="KSO_WM_UNIT_BLOCK" val="0"/>
  <p:tag name="KSO_WM_UNIT_COMPATIBLE" val="0"/>
  <p:tag name="KSO_WM_UNIT_DEC_AREA_ID" val="91d2f9aabba146e98b971386917bd19b"/>
  <p:tag name="KSO_WM_UNIT_DEFAULT_FONT" val="18;24;2"/>
  <p:tag name="KSO_WM_UNIT_DIAGRAM_ISNUMVISUAL" val="0"/>
  <p:tag name="KSO_WM_UNIT_DIAGRAM_ISREFERUNIT" val="0"/>
  <p:tag name="KSO_WM_UNIT_HIGHLIGHT" val="0"/>
  <p:tag name="KSO_WM_UNIT_ID" val="diagram20217142_1*b*1"/>
  <p:tag name="KSO_WM_UNIT_ISCONTENTSTITLE" val="0"/>
  <p:tag name="KSO_WM_UNIT_ISNUMDGMTITLE" val="0"/>
  <p:tag name="KSO_WM_UNIT_LAYERLEVEL" val="1"/>
  <p:tag name="KSO_WM_UNIT_NOCLEAR" val="0"/>
  <p:tag name="KSO_WM_UNIT_PRESET_TEXT" val="单击此处可添加副标题"/>
  <p:tag name="KSO_WM_UNIT_SHOW_EDIT_AREA_INDICATION" val="1"/>
  <p:tag name="KSO_WM_UNIT_TEXT_FILL_FORE_SCHEMECOLOR_INDEX" val="14"/>
  <p:tag name="KSO_WM_UNIT_TEXT_FILL_FORE_SCHEMECOLOR_INDEX_BRIGHTNESS" val="-0.25"/>
  <p:tag name="KSO_WM_UNIT_TEXT_FILL_TYPE" val="1"/>
  <p:tag name="KSO_WM_UNIT_VALUE" val="41"/>
</p:tagLst>
</file>

<file path=ppt/tags/tag24.xml><?xml version="1.0" encoding="utf-8"?>
<p:tagLst xmlns:p="http://schemas.openxmlformats.org/presentationml/2006/main">
  <p:tag name="KSO_WM_BEAUTIFY_FLAG" val="#wm#"/>
  <p:tag name="KSO_WM_CHIP_GROUPID" val="5ef20a5ea491bb0086638ac1"/>
  <p:tag name="KSO_WM_CHIP_XID" val="5ef20a5ea491bb0086638ac2"/>
  <p:tag name="KSO_WM_TAG_VERSION" val="1.0"/>
  <p:tag name="KSO_WM_TEMPLATE_ASSEMBLE_GROUPID" val="5fd107461fa9d42129ddd929"/>
  <p:tag name="KSO_WM_TEMPLATE_ASSEMBLE_XID" val="5fd107461fa9d42129ddd929"/>
  <p:tag name="KSO_WM_TEMPLATE_CATEGORY" val="diagram"/>
  <p:tag name="KSO_WM_TEMPLATE_INDEX" val="20217142"/>
  <p:tag name="KSO_WM_UNIT_BLOCK" val="0"/>
  <p:tag name="KSO_WM_UNIT_COMPATIBLE" val="0"/>
  <p:tag name="KSO_WM_UNIT_DEC_AREA_ID" val="e7cc21e350944acdad83297a68e1130c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8d877b520778411390a18f6b2380e4ae&quot;,&quot;X&quot;:{&quot;Pos&quot;:1},&quot;Y&quot;:{&quot;Pos&quot;:1}},&quot;whChangeMode&quot;:0}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17142_1*i*3"/>
  <p:tag name="KSO_WM_UNIT_INDEX" val="3"/>
  <p:tag name="KSO_WM_UNIT_LAYERLEVEL" val="1"/>
  <p:tag name="KSO_WM_UNIT_SHADOW_SCHEMECOLOR_INDEX" val="13"/>
  <p:tag name="KSO_WM_UNIT_SHADOW_SCHEMECOLOR_INDEX_BRIGHTNESS" val="0.05"/>
  <p:tag name="KSO_WM_UNIT_SM_LIMIT_TYPE" val="2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702"/>
</p:tagLst>
</file>

<file path=ppt/tags/tag25.xml><?xml version="1.0" encoding="utf-8"?>
<p:tagLst xmlns:p="http://schemas.openxmlformats.org/presentationml/2006/main">
  <p:tag name="KSO_WM_ASSEMBLE_CHIP_INDEX" val="ea90f5b017d548e3a9a99ef0558e2d22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5fd107461fa9d42129ddd929"/>
  <p:tag name="KSO_WM_TEMPLATE_ASSEMBLE_XID" val="5fd107461fa9d42129ddd929"/>
  <p:tag name="KSO_WM_TEMPLATE_CATEGORY" val="diagram"/>
  <p:tag name="KSO_WM_TEMPLATE_INDEX" val="20217142"/>
  <p:tag name="KSO_WM_UNIT_BLOCK" val="0"/>
  <p:tag name="KSO_WM_UNIT_COMPATIBLE" val="0"/>
  <p:tag name="KSO_WM_UNIT_DEC_AREA_ID" val="8d877b520778411390a18f6b2380e4a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7142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312"/>
</p:tagLst>
</file>

<file path=ppt/tags/tag26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m&quot;,&quot;text_direction&quot;:&quot;horizontal&quot;,&quot;support_big_font&quot;:false,&quot;picture_toward&quot;:0,&quot;picture_dockside&quot;:[],&quot;fill_id&quot;:&quot;0bc3c1a022504dc18ddf2da8beea7bff&quot;,&quot;fill_align&quot;:&quot;lm&quot;,&quot;chip_types&quot;:[&quot;header&quot;]},{&quot;text_align&quot;:&quot;lm&quot;,&quot;text_direction&quot;:&quot;horizontal&quot;,&quot;support_big_font&quot;:false,&quot;picture_toward&quot;:0,&quot;picture_dockside&quot;:[],&quot;fill_id&quot;:&quot;1a64a48662ca45e7a2ef2dffb46de0df&quot;,&quot;fill_align&quot;:&quot;cm&quot;,&quot;chip_types&quot;:[&quot;text&quot;]}],[{&quot;text_align&quot;:&quot;lm&quot;,&quot;text_direction&quot;:&quot;horizontal&quot;,&quot;support_big_font&quot;:false,&quot;picture_toward&quot;:0,&quot;picture_dockside&quot;:[],&quot;fill_id&quot;:&quot;0bc3c1a022504dc18ddf2da8beea7bff&quot;,&quot;fill_align&quot;:&quot;lm&quot;,&quot;chip_types&quot;:[&quot;header&quot;]},{&quot;text_align&quot;:&quot;cm&quot;,&quot;text_direction&quot;:&quot;horizontal&quot;,&quot;support_features&quot;:[&quot;collage&quot;],&quot;support_big_font&quot;:false,&quot;picture_toward&quot;:0,&quot;picture_dockside&quot;:[],&quot;fill_id&quot;:&quot;1a64a48662ca45e7a2ef2dffb46de0df&quot;,&quot;fill_align&quot;:&quot;cm&quot;,&quot;chip_types&quot;:[&quot;diagram&quot;,&quot;pictext&quot;,&quot;picture&quot;,&quot;chart&quot;,&quot;table&quot;,&quot;video&quot;]}]]"/>
  <p:tag name="KSO_WM_CHIP_GROUPID" val="5ef20a5ea491bb0086638ac1"/>
  <p:tag name="KSO_WM_CHIP_INFOS" val="{&quot;type&quot;:0,&quot;layout_type&quot;:&quot;topbottom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f20a5ea491bb0086638ac2"/>
  <p:tag name="KSO_WM_SLIDE_BACKGROUND_TYPE" val="general"/>
  <p:tag name="KSO_WM_SLIDE_BK_DARK_LIGHT" val="2"/>
  <p:tag name="KSO_WM_SLIDE_COLORSCHEME_VERSION" val="3.2"/>
  <p:tag name="KSO_WM_SLIDE_ID" val="diagram20217142_1"/>
  <p:tag name="KSO_WM_SLIDE_INDEX" val="1"/>
  <p:tag name="KSO_WM_SLIDE_ITEM_CNT" val="0"/>
  <p:tag name="KSO_WM_SLIDE_LAYOUT" val="a_b_f"/>
  <p:tag name="KSO_WM_SLIDE_LAYOUT_CNT" val="1_1_1"/>
  <p:tag name="KSO_WM_SLIDE_LAYOUT_INFO" val="{&quot;id&quot;:&quot;2020-12-10T01:20:06&quot;,&quot;maxSize&quot;:{&quot;size1&quot;:28.899999999999999},&quot;minSize&quot;:{&quot;size1&quot;:22.199999999999999},&quot;normalSize&quot;:{&quot;size1&quot;:27.950185185185187},&quot;subLayout&quot;:[{&quot;id&quot;:&quot;2020-12-10T01:20:06&quot;,&quot;margin&quot;:{&quot;bottom&quot;:0.42300000786781311,&quot;left&quot;:1.6929999589920044,&quot;right&quot;:5.9270000457763672,&quot;top&quot;:1.6929999589920044},&quot;type&quot;:0},{&quot;id&quot;:&quot;2020-12-10T01:20:06&quot;,&quot;margin&quot;:{&quot;bottom&quot;:2.9630000591278076,&quot;left&quot;:2.9630000591278076,&quot;right&quot;:2.9630000591278076,&quot;top&quot;:1.6929999589920044},&quot;type&quot;:0}],&quot;type&quot;:0}"/>
  <p:tag name="KSO_WM_SLIDE_POSITION" val="48*60"/>
  <p:tag name="KSO_WM_SLIDE_RATIO" val="1.777778"/>
  <p:tag name="KSO_WM_SLIDE_SIZE" val="864*420"/>
  <p:tag name="KSO_WM_SLIDE_SUBTYPE" val="pureTxt"/>
  <p:tag name="KSO_WM_SLIDE_SUPPORT_FEATURE_TYPE" val="0"/>
  <p:tag name="KSO_WM_SLIDE_TYPE" val="text"/>
  <p:tag name="KSO_WM_SPECIAL_SOURCE" val="bdnull"/>
  <p:tag name="KSO_WM_TAG_VERSION" val="1.0"/>
  <p:tag name="KSO_WM_TEMPLATE_ASSEMBLE_GROUPID" val="5fd107461fa9d42129ddd929"/>
  <p:tag name="KSO_WM_TEMPLATE_ASSEMBLE_XID" val="5fd107461fa9d42129ddd929"/>
  <p:tag name="KSO_WM_TEMPLATE_CATEGORY" val="diagram"/>
  <p:tag name="KSO_WM_TEMPLATE_COLOR_TYPE" val="1"/>
  <p:tag name="KSO_WM_TEMPLATE_INDEX" val="20217142"/>
  <p:tag name="KSO_WM_TEMPLATE_MASTER_TYPE" val="0"/>
  <p:tag name="KSO_WM_TEMPLATE_SUBCATEGORY" val="21"/>
</p:tagLst>
</file>

<file path=ppt/tags/tag27.xml><?xml version="1.0" encoding="utf-8"?>
<p:tagLst xmlns:p="http://schemas.openxmlformats.org/presentationml/2006/main">
  <p:tag name="KSO_WM_BEAUTIFY_FLAG" val="#wm#"/>
  <p:tag name="KSO_WM_CHIP_GROUPID" val="5f5ee1ca4d6848d78f644aed"/>
  <p:tag name="KSO_WM_CHIP_XID" val="5f69675f553136823a5e6212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INDEX" val="20213262"/>
  <p:tag name="KSO_WM_UNIT_BLOCK" val="0"/>
  <p:tag name="KSO_WM_UNIT_COMPATIBLE" val="0"/>
  <p:tag name="KSO_WM_UNIT_DEC_AREA_ID" val="53763d10f83444edb4150dc1f26bde1d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718fb6286b6a46df98872195a391d4ab;dbc511f0cf9849a6a9b8dc7d7254181a&quot;,&quot;X&quot;:{&quot;Pos&quot;:1},&quot;Y&quot;:{&quot;Pos&quot;:1}},&quot;whChangeMode&quot;:0}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13262_1*i*1"/>
  <p:tag name="KSO_WM_UNIT_INDEX" val="1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784"/>
</p:tagLst>
</file>

<file path=ppt/tags/tag28.xml><?xml version="1.0" encoding="utf-8"?>
<p:tagLst xmlns:p="http://schemas.openxmlformats.org/presentationml/2006/main">
  <p:tag name="KSO_WM_ASSEMBLE_CHIP_INDEX" val="9b0f3bca02aa4c339592d2e4010c5563"/>
  <p:tag name="KSO_WM_CHIP_FILLAREA_FILL_RULE" val="{&quot;fill_align&quot;:&quot;ct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INDEX" val="20213262"/>
  <p:tag name="KSO_WM_UNIT_BLOCK" val="0"/>
  <p:tag name="KSO_WM_UNIT_COMPATIBLE" val="0"/>
  <p:tag name="KSO_WM_UNIT_DEC_AREA_ID" val="3d19b59b27704a44ae88da21f8a303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3262_1*a*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VALUE" val="27"/>
</p:tagLst>
</file>

<file path=ppt/tags/tag29.xml><?xml version="1.0" encoding="utf-8"?>
<p:tagLst xmlns:p="http://schemas.openxmlformats.org/presentationml/2006/main">
  <p:tag name="KSO_WM_ASSEMBLE_CHIP_INDEX" val="9bf9c54ae9f34c4d832ff200c4ed8894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INDEX" val="20213262"/>
  <p:tag name="KSO_WM_UNIT_BLOCK" val="0"/>
  <p:tag name="KSO_WM_UNIT_COMPATIBLE" val="0"/>
  <p:tag name="KSO_WM_UNIT_DEC_AREA_ID" val="718fb6286b6a46df98872195a391d4a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3262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220"/>
</p:tagLst>
</file>

<file path=ppt/tags/tag3.xml><?xml version="1.0" encoding="utf-8"?>
<p:tagLst xmlns:p="http://schemas.openxmlformats.org/presentationml/2006/main">
  <p:tag name="KSO_WM_UNIT_PLACING_PICTURE_USER_VIEWPORT" val="{&quot;height&quot;:8730,&quot;width&quot;:4274}"/>
</p:tagLst>
</file>

<file path=ppt/tags/tag30.xml><?xml version="1.0" encoding="utf-8"?>
<p:tagLst xmlns:p="http://schemas.openxmlformats.org/presentationml/2006/main">
  <p:tag name="FIXED_XID_TMP" val="5f5ee1ca4d6848d78f644aed"/>
  <p:tag name="KSO_WM_BEAUTIFY_FLAG" val="#wm#"/>
  <p:tag name="KSO_WM_CHIP_DECFILLPROP" val="[]"/>
  <p:tag name="KSO_WM_CHIP_FILLPROP" val="[[{&quot;text_align&quot;:&quot;ct&quot;,&quot;text_direction&quot;:&quot;horizontal&quot;,&quot;support_big_font&quot;:false,&quot;fill_id&quot;:&quot;deca2c856a2c479fa3af2fcbe1e54fdb&quot;,&quot;fill_align&quot;:&quot;ct&quot;,&quot;chip_types&quot;:[&quot;header&quot;]},{&quot;text_align&quot;:&quot;lm&quot;,&quot;text_direction&quot;:&quot;horizontal&quot;,&quot;support_features&quot;:[&quot;collage&quot;],&quot;support_big_font&quot;:false,&quot;fill_id&quot;:&quot;355c1d48380143b687f0639f79f2cda7&quot;,&quot;fill_align&quot;:&quot;cm&quot;,&quot;chip_types&quot;:[&quot;picture&quot;,&quot;chart&quot;,&quot;table&quot;,&quot;video&quot;]},{&quot;text_align&quot;:&quot;lm&quot;,&quot;text_direction&quot;:&quot;horizontal&quot;,&quot;support_features&quot;:[&quot;collage&quot;],&quot;support_big_font&quot;:false,&quot;fill_id&quot;:&quot;89c751b6f8ef4d4fb1124231b0a29aea&quot;,&quot;fill_align&quot;:&quot;cm&quot;,&quot;chip_types&quot;:[&quot;text&quot;,&quot;picture&quot;,&quot;chart&quot;,&quot;table&quot;,&quot;video&quot;]}],[{&quot;text_align&quot;:&quot;ct&quot;,&quot;text_direction&quot;:&quot;horizontal&quot;,&quot;support_big_font&quot;:false,&quot;fill_id&quot;:&quot;deca2c856a2c479fa3af2fcbe1e54fdb&quot;,&quot;fill_align&quot;:&quot;ct&quot;,&quot;chip_types&quot;:[&quot;header&quot;]},{&quot;text_align&quot;:&quot;lm&quot;,&quot;text_direction&quot;:&quot;horizontal&quot;,&quot;support_big_font&quot;:false,&quot;fill_id&quot;:&quot;355c1d48380143b687f0639f79f2cda7&quot;,&quot;fill_align&quot;:&quot;cm&quot;,&quot;chip_types&quot;:[&quot;text&quot;]},{&quot;text_align&quot;:&quot;lm&quot;,&quot;text_direction&quot;:&quot;horizontal&quot;,&quot;support_features&quot;:[&quot;collage&quot;],&quot;support_big_font&quot;:false,&quot;fill_id&quot;:&quot;89c751b6f8ef4d4fb1124231b0a29aea&quot;,&quot;fill_align&quot;:&quot;cm&quot;,&quot;chip_types&quot;:[&quot;picture&quot;,&quot;chart&quot;,&quot;table&quot;,&quot;video&quot;]}]]"/>
  <p:tag name="KSO_WM_CHIP_GROUPID" val="5f5ee1ca4d6848d78f644aed"/>
  <p:tag name="KSO_WM_CHIP_INFOS" val="{&quot;type&quot;:0,&quot;layout_type&quot;:&quot;topbottom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5f553136823a5e6212"/>
  <p:tag name="KSO_WM_SLIDE_BACKGROUND" val="[&quot;general&quot;]"/>
  <p:tag name="KSO_WM_SLIDE_BACKGROUND_TYPE" val="general"/>
  <p:tag name="KSO_WM_SLIDE_BK_DARK_LIGHT" val="2"/>
  <p:tag name="KSO_WM_SLIDE_CAN_ADD_NAVIGATION" val="1"/>
  <p:tag name="KSO_WM_SLIDE_ID" val="diagram20213262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20:27&quot;,&quot;maxSize&quot;:{&quot;size1&quot;:30.100000000000001},&quot;minSize&quot;:{&quot;size1&quot;:19},&quot;normalSize&quot;:{&quot;size1&quot;:28.166666666666668},&quot;subLayout&quot;:[{&quot;id&quot;:&quot;2021-04-01T15:20:27&quot;,&quot;margin&quot;:{&quot;bottom&quot;:0.026000002399086952,&quot;left&quot;:1.6929999589920044,&quot;right&quot;:1.6929999589920044,&quot;top&quot;:1.6929999589920044},&quot;type&quot;:0},{&quot;direction&quot;:1,&quot;id&quot;:&quot;2021-04-01T15:20:27&quot;,&quot;maxSize&quot;:{&quot;size1&quot;:63.799815286176575},&quot;minSize&quot;:{&quot;size1&quot;:38.799815286176575},&quot;normalSize&quot;:{&quot;size1&quot;:63.799711119509915},&quot;subLayout&quot;:[{&quot;id&quot;:&quot;2021-04-01T15:20:27&quot;,&quot;margin&quot;:{&quot;bottom&quot;:2.5399999618530273,&quot;left&quot;:2.1170001029968262,&quot;right&quot;:0.81999999284744263,&quot;top&quot;:1.8789999485015869},&quot;type&quot;:0},{&quot;id&quot;:&quot;2021-04-01T15:20:27&quot;,&quot;margin&quot;:{&quot;bottom&quot;:2.5399999618530273,&quot;left&quot;:0.026000002399086952,&quot;right&quot;:2.1170001029968262,&quot;top&quot;:1.8789999485015869},&quot;type&quot;:0}],&quot;type&quot;:0}],&quot;type&quot;:0}"/>
  <p:tag name="KSO_WM_SLIDE_POSITION" val="36*48"/>
  <p:tag name="KSO_WM_SLIDE_RATIO" val="1.777778"/>
  <p:tag name="KSO_WM_SLIDE_SAME_FONT_SIZE" val="1"/>
  <p:tag name="KSO_WM_SLIDE_SIZE" val="888*444"/>
  <p:tag name="KSO_WM_SLIDE_SUBTYPE" val="picTxt"/>
  <p:tag name="KSO_WM_SLIDE_SUPPORT_FEATURE_TYPE" val="1"/>
  <p:tag name="KSO_WM_SLIDE_TYPE" val="text"/>
  <p:tag name="KSO_WM_SPECIAL_SOURCE" val="bdnull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COLOR_TYPE" val="1"/>
  <p:tag name="KSO_WM_TEMPLATE_INDEX" val="20213262"/>
  <p:tag name="KSO_WM_TEMPLATE_MASTER_TYPE" val="0"/>
  <p:tag name="KSO_WM_TEMPLATE_SUBCATEGORY" val="21"/>
  <p:tag name="KSO_WM_TEMPLATE_THUMBS_INDEX" val="1、4、7、12、13、14、15、16、17、18、20、24、25、28、33、36、40、43、44"/>
</p:tagLst>
</file>

<file path=ppt/tags/tag31.xml><?xml version="1.0" encoding="utf-8"?>
<p:tagLst xmlns:p="http://schemas.openxmlformats.org/presentationml/2006/main">
  <p:tag name="KSO_WM_ASSEMBLE_CHIP_INDEX" val="0990efc9c6394c04baf9343fd108ac3b"/>
  <p:tag name="KSO_WM_CHIP_FILLAREA_FILL_RULE" val="{&quot;fill_align&quot;:&quot;ct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d64054ed1e2fb80070"/>
  <p:tag name="KSO_WM_TEMPLATE_ASSEMBLE_XID" val="60656ed64054ed1e2fb80070"/>
  <p:tag name="KSO_WM_TEMPLATE_CATEGORY" val="diagram"/>
  <p:tag name="KSO_WM_TEMPLATE_INDEX" val="20213279"/>
  <p:tag name="KSO_WM_UNIT_BLOCK" val="0"/>
  <p:tag name="KSO_WM_UNIT_COMPATIBLE" val="0"/>
  <p:tag name="KSO_WM_UNIT_DEC_AREA_ID" val="577c1c197ee3455a9e1d8c81189ec76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3279_1*a*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VALUE" val="27"/>
</p:tagLst>
</file>

<file path=ppt/tags/tag32.xml><?xml version="1.0" encoding="utf-8"?>
<p:tagLst xmlns:p="http://schemas.openxmlformats.org/presentationml/2006/main">
  <p:tag name="KSO_WM_ASSEMBLE_CHIP_INDEX" val="5b8b50c7a9264e78b07198341152e9b2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d64054ed1e2fb80070"/>
  <p:tag name="KSO_WM_TEMPLATE_ASSEMBLE_XID" val="60656ed64054ed1e2fb80070"/>
  <p:tag name="KSO_WM_TEMPLATE_CATEGORY" val="diagram"/>
  <p:tag name="KSO_WM_TEMPLATE_INDEX" val="20213279"/>
  <p:tag name="KSO_WM_UNIT_BLOCK" val="0"/>
  <p:tag name="KSO_WM_UNIT_COMPATIBLE" val="0"/>
  <p:tag name="KSO_WM_UNIT_DEC_AREA_ID" val="5a7a82e7084f4d1a9292fecf3f2ef02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3279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162"/>
</p:tagLst>
</file>

<file path=ppt/tags/tag33.xml><?xml version="1.0" encoding="utf-8"?>
<p:tagLst xmlns:p="http://schemas.openxmlformats.org/presentationml/2006/main">
  <p:tag name="FIXED_XID_TMP" val="5f5ee1ca4d6848d78f644aed"/>
  <p:tag name="KSO_WM_BEAUTIFY_FLAG" val="#wm#"/>
  <p:tag name="KSO_WM_CHIP_DECFILLPROP" val="[]"/>
  <p:tag name="KSO_WM_CHIP_FILLPROP" val="[[{&quot;text_align&quot;:&quot;ct&quot;,&quot;text_direction&quot;:&quot;horizontal&quot;,&quot;support_big_font&quot;:false,&quot;fill_id&quot;:&quot;9e13f604a4cd4933b423f11ffeaf62cd&quot;,&quot;fill_align&quot;:&quot;ct&quot;,&quot;chip_types&quot;:[&quot;header&quot;]},{&quot;text_align&quot;:&quot;lt&quot;,&quot;text_direction&quot;:&quot;horizontal&quot;,&quot;support_big_font&quot;:false,&quot;fill_id&quot;:&quot;0398df3de2d0497882544313f2f68174&quot;,&quot;fill_align&quot;:&quot;lt&quot;,&quot;chip_types&quot;:[&quot;text&quot;]},{&quot;text_align&quot;:&quot;lt&quot;,&quot;text_direction&quot;:&quot;horizontal&quot;,&quot;support_big_font&quot;:false,&quot;fill_id&quot;:&quot;648652be8e4d49cab3ee85f248dfcd3f&quot;,&quot;fill_align&quot;:&quot;cm&quot;,&quot;chip_types&quot;:[&quot;picture&quot;]}],[{&quot;text_align&quot;:&quot;ct&quot;,&quot;text_direction&quot;:&quot;horizontal&quot;,&quot;support_big_font&quot;:false,&quot;fill_id&quot;:&quot;9e13f604a4cd4933b423f11ffeaf62cd&quot;,&quot;fill_align&quot;:&quot;ct&quot;,&quot;chip_types&quot;:[&quot;header&quot;]},{&quot;text_align&quot;:&quot;lm&quot;,&quot;text_direction&quot;:&quot;horizontal&quot;,&quot;support_big_font&quot;:false,&quot;fill_id&quot;:&quot;0398df3de2d0497882544313f2f68174&quot;,&quot;fill_align&quot;:&quot;lm&quot;,&quot;chip_types&quot;:[&quot;picture&quot;]},{&quot;text_align&quot;:&quot;lm&quot;,&quot;text_direction&quot;:&quot;horizontal&quot;,&quot;support_big_font&quot;:false,&quot;fill_id&quot;:&quot;648652be8e4d49cab3ee85f248dfcd3f&quot;,&quot;fill_align&quot;:&quot;cm&quot;,&quot;chip_types&quot;:[&quot;text&quot;]}]]"/>
  <p:tag name="KSO_WM_CHIP_GROUPID" val="5f5ee1ca4d6848d78f644aed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5d553136823a5e61fb"/>
  <p:tag name="KSO_WM_SLIDE_BACKGROUND" val="[&quot;general&quot;]"/>
  <p:tag name="KSO_WM_SLIDE_BACKGROUND_TYPE" val="general"/>
  <p:tag name="KSO_WM_SLIDE_BK_DARK_LIGHT" val="2"/>
  <p:tag name="KSO_WM_SLIDE_CAN_ADD_NAVIGATION" val="1"/>
  <p:tag name="KSO_WM_SLIDE_ID" val="diagram20213279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20:10&quot;,&quot;maxSize&quot;:{&quot;size1&quot;:31.100000000000001},&quot;minSize&quot;:{&quot;size1&quot;:22.199999999999999},&quot;normalSize&quot;:{&quot;size1&quot;:30.511111111111113},&quot;subLayout&quot;:[{&quot;id&quot;:&quot;2021-04-01T15:20:10&quot;,&quot;margin&quot;:{&quot;bottom&quot;:0.21199998259544373,&quot;left&quot;:1.6929999589920044,&quot;right&quot;:1.6929999589920044,&quot;top&quot;:1.6929999589920044},&quot;type&quot;:0},{&quot;direction&quot;:1,&quot;id&quot;:&quot;2021-04-01T15:20:10&quot;,&quot;maxSize&quot;:{&quot;size1&quot;:54.999667803446449},&quot;minSize&quot;:{&quot;size1&quot;:37.499667803446449},&quot;normalSize&quot;:{&quot;size1&quot;:37.499667803446457},&quot;subLayout&quot;:[{&quot;id&quot;:&quot;2021-04-01T15:20:10&quot;,&quot;margin&quot;:{&quot;bottom&quot;:1.6929999589920044,&quot;left&quot;:1.6929999589920044,&quot;right&quot;:0.026000002399086952,&quot;top&quot;:0.84700000286102295},&quot;type&quot;:0},{&quot;id&quot;:&quot;2021-04-01T15:20:10&quot;,&quot;margin&quot;:{&quot;bottom&quot;:2.5399999618530273,&quot;left&quot;:2.0899999141693115,&quot;right&quot;:2.5399999618530273,&quot;top&quot;:1.6929999589920044},&quot;type&quot;:0}],&quot;type&quot;:0}],&quot;type&quot;:0}"/>
  <p:tag name="KSO_WM_SLIDE_POSITION" val="48*48"/>
  <p:tag name="KSO_WM_SLIDE_RATIO" val="1.777778"/>
  <p:tag name="KSO_WM_SLIDE_SIZE" val="864*432"/>
  <p:tag name="KSO_WM_SLIDE_SUBTYPE" val="picTxt"/>
  <p:tag name="KSO_WM_SLIDE_SUPPORT_FEATURE_TYPE" val="0"/>
  <p:tag name="KSO_WM_SLIDE_TYPE" val="text"/>
  <p:tag name="KSO_WM_SPECIAL_SOURCE" val="bdnull"/>
  <p:tag name="KSO_WM_TAG_VERSION" val="1.0"/>
  <p:tag name="KSO_WM_TEMPLATE_ASSEMBLE_GROUPID" val="60656ed64054ed1e2fb80070"/>
  <p:tag name="KSO_WM_TEMPLATE_ASSEMBLE_XID" val="60656ed64054ed1e2fb80070"/>
  <p:tag name="KSO_WM_TEMPLATE_CATEGORY" val="diagram"/>
  <p:tag name="KSO_WM_TEMPLATE_COLOR_TYPE" val="1"/>
  <p:tag name="KSO_WM_TEMPLATE_INDEX" val="20213279"/>
  <p:tag name="KSO_WM_TEMPLATE_MASTER_TYPE" val="0"/>
  <p:tag name="KSO_WM_TEMPLATE_SUBCATEGORY" val="21"/>
</p:tagLst>
</file>

<file path=ppt/tags/tag34.xml><?xml version="1.0" encoding="utf-8"?>
<p:tagLst xmlns:p="http://schemas.openxmlformats.org/presentationml/2006/main">
  <p:tag name="KSO_WM_BEAUTIFY_FLAG" val="#wm#"/>
  <p:tag name="KSO_WM_CHIP_GROUPID" val="5f5ee1ca4d6848d78f644aed"/>
  <p:tag name="KSO_WM_CHIP_XID" val="5f69675f553136823a5e6212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INDEX" val="20213262"/>
  <p:tag name="KSO_WM_UNIT_BLOCK" val="0"/>
  <p:tag name="KSO_WM_UNIT_COMPATIBLE" val="0"/>
  <p:tag name="KSO_WM_UNIT_DEC_AREA_ID" val="53763d10f83444edb4150dc1f26bde1d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718fb6286b6a46df98872195a391d4ab;dbc511f0cf9849a6a9b8dc7d7254181a&quot;,&quot;X&quot;:{&quot;Pos&quot;:1},&quot;Y&quot;:{&quot;Pos&quot;:1}},&quot;whChangeMode&quot;:0}"/>
  <p:tag name="KSO_WM_UNIT_DIAGRAM_ISNUMVISUAL" val="0"/>
  <p:tag name="KSO_WM_UNIT_DIAGRAM_ISREFERUNIT" val="0"/>
  <p:tag name="KSO_WM_UNIT_FILL_FORE_SCHEMECOLOR_INDEX" val="16"/>
  <p:tag name="KSO_WM_UNIT_FILL_FORE_SCHEMECOLOR_INDEX_BRIGHTNESS" val="0"/>
  <p:tag name="KSO_WM_UNIT_FILL_TYPE" val="1"/>
  <p:tag name="KSO_WM_UNIT_HIGHLIGHT" val="0"/>
  <p:tag name="KSO_WM_UNIT_ID" val="diagram20213262_1*i*1"/>
  <p:tag name="KSO_WM_UNIT_INDEX" val="1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784"/>
</p:tagLst>
</file>

<file path=ppt/tags/tag35.xml><?xml version="1.0" encoding="utf-8"?>
<p:tagLst xmlns:p="http://schemas.openxmlformats.org/presentationml/2006/main">
  <p:tag name="KSO_WM_ASSEMBLE_CHIP_INDEX" val="9b0f3bca02aa4c339592d2e4010c5563"/>
  <p:tag name="KSO_WM_BEAUTIFY_FLAG" val="#wm#"/>
  <p:tag name="KSO_WM_CHIP_FILLAREA_FILL_RULE" val="{&quot;fill_align&quot;:&quot;ct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INDEX" val="20213262"/>
  <p:tag name="KSO_WM_UNIT_BLOCK" val="0"/>
  <p:tag name="KSO_WM_UNIT_COMPATIBLE" val="0"/>
  <p:tag name="KSO_WM_UNIT_DEC_AREA_ID" val="3d19b59b27704a44ae88da21f8a303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3262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7"/>
</p:tagLst>
</file>

<file path=ppt/tags/tag36.xml><?xml version="1.0" encoding="utf-8"?>
<p:tagLst xmlns:p="http://schemas.openxmlformats.org/presentationml/2006/main">
  <p:tag name="KSO_WM_ASSEMBLE_CHIP_INDEX" val="9bf9c54ae9f34c4d832ff200c4ed8894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INDEX" val="20213262"/>
  <p:tag name="KSO_WM_UNIT_BLOCK" val="0"/>
  <p:tag name="KSO_WM_UNIT_COMPATIBLE" val="0"/>
  <p:tag name="KSO_WM_UNIT_DEC_AREA_ID" val="718fb6286b6a46df98872195a391d4a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3262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220"/>
</p:tagLst>
</file>

<file path=ppt/tags/tag37.xml><?xml version="1.0" encoding="utf-8"?>
<p:tagLst xmlns:p="http://schemas.openxmlformats.org/presentationml/2006/main">
  <p:tag name="FIXED_XID_TMP" val="5f5ee1ca4d6848d78f644aed"/>
  <p:tag name="KSO_WM_BEAUTIFY_FLAG" val="#wm#"/>
  <p:tag name="KSO_WM_CHIP_DECFILLPROP" val="[]"/>
  <p:tag name="KSO_WM_CHIP_FILLPROP" val="[[{&quot;text_align&quot;:&quot;ct&quot;,&quot;text_direction&quot;:&quot;horizontal&quot;,&quot;support_big_font&quot;:false,&quot;fill_id&quot;:&quot;deca2c856a2c479fa3af2fcbe1e54fdb&quot;,&quot;fill_align&quot;:&quot;ct&quot;,&quot;chip_types&quot;:[&quot;header&quot;]},{&quot;text_align&quot;:&quot;lm&quot;,&quot;text_direction&quot;:&quot;horizontal&quot;,&quot;support_features&quot;:[&quot;collage&quot;],&quot;support_big_font&quot;:false,&quot;fill_id&quot;:&quot;355c1d48380143b687f0639f79f2cda7&quot;,&quot;fill_align&quot;:&quot;cm&quot;,&quot;chip_types&quot;:[&quot;picture&quot;,&quot;chart&quot;,&quot;table&quot;,&quot;video&quot;]},{&quot;text_align&quot;:&quot;lm&quot;,&quot;text_direction&quot;:&quot;horizontal&quot;,&quot;support_features&quot;:[&quot;collage&quot;],&quot;support_big_font&quot;:false,&quot;fill_id&quot;:&quot;89c751b6f8ef4d4fb1124231b0a29aea&quot;,&quot;fill_align&quot;:&quot;cm&quot;,&quot;chip_types&quot;:[&quot;text&quot;,&quot;picture&quot;,&quot;chart&quot;,&quot;table&quot;,&quot;video&quot;]}],[{&quot;text_align&quot;:&quot;ct&quot;,&quot;text_direction&quot;:&quot;horizontal&quot;,&quot;support_big_font&quot;:false,&quot;fill_id&quot;:&quot;deca2c856a2c479fa3af2fcbe1e54fdb&quot;,&quot;fill_align&quot;:&quot;ct&quot;,&quot;chip_types&quot;:[&quot;header&quot;]},{&quot;text_align&quot;:&quot;lm&quot;,&quot;text_direction&quot;:&quot;horizontal&quot;,&quot;support_big_font&quot;:false,&quot;fill_id&quot;:&quot;355c1d48380143b687f0639f79f2cda7&quot;,&quot;fill_align&quot;:&quot;cm&quot;,&quot;chip_types&quot;:[&quot;text&quot;]},{&quot;text_align&quot;:&quot;lm&quot;,&quot;text_direction&quot;:&quot;horizontal&quot;,&quot;support_features&quot;:[&quot;collage&quot;],&quot;support_big_font&quot;:false,&quot;fill_id&quot;:&quot;89c751b6f8ef4d4fb1124231b0a29aea&quot;,&quot;fill_align&quot;:&quot;cm&quot;,&quot;chip_types&quot;:[&quot;picture&quot;,&quot;chart&quot;,&quot;table&quot;,&quot;video&quot;]}]]"/>
  <p:tag name="KSO_WM_CHIP_GROUPID" val="5f5ee1ca4d6848d78f644aed"/>
  <p:tag name="KSO_WM_CHIP_INFOS" val="{&quot;type&quot;:0,&quot;layout_type&quot;:&quot;topbottom&quot;,&quot;layout_feature&quot;:1,&quot;aspect_ratio&quot;:&quot;16:9&quot;,&quot;same_font_size&quot;:tru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9675f553136823a5e6212"/>
  <p:tag name="KSO_WM_SLIDE_BACKGROUND" val="[&quot;general&quot;]"/>
  <p:tag name="KSO_WM_SLIDE_BACKGROUND_TYPE" val="general"/>
  <p:tag name="KSO_WM_SLIDE_BK_DARK_LIGHT" val="2"/>
  <p:tag name="KSO_WM_SLIDE_ID" val="diagram20213262_1"/>
  <p:tag name="KSO_WM_SLIDE_INDEX" val="1"/>
  <p:tag name="KSO_WM_SLIDE_ITEM_CNT" val="0"/>
  <p:tag name="KSO_WM_SLIDE_LAYOUT" val="a_d_f"/>
  <p:tag name="KSO_WM_SLIDE_LAYOUT_CNT" val="1_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20:27&quot;,&quot;maxSize&quot;:{&quot;size1&quot;:30.100000000000001},&quot;minSize&quot;:{&quot;size1&quot;:19},&quot;normalSize&quot;:{&quot;size1&quot;:28.166666666666668},&quot;subLayout&quot;:[{&quot;id&quot;:&quot;2021-04-01T15:20:27&quot;,&quot;margin&quot;:{&quot;bottom&quot;:0.026000002399086952,&quot;left&quot;:1.6929999589920044,&quot;right&quot;:1.6929999589920044,&quot;top&quot;:1.6929999589920044},&quot;type&quot;:0},{&quot;direction&quot;:1,&quot;id&quot;:&quot;2021-04-01T15:20:27&quot;,&quot;maxSize&quot;:{&quot;size1&quot;:63.799815286176575},&quot;minSize&quot;:{&quot;size1&quot;:38.799815286176575},&quot;normalSize&quot;:{&quot;size1&quot;:63.799711119509915},&quot;subLayout&quot;:[{&quot;id&quot;:&quot;2021-04-01T15:20:27&quot;,&quot;margin&quot;:{&quot;bottom&quot;:2.5399999618530273,&quot;left&quot;:2.1170001029968262,&quot;right&quot;:0.81999999284744263,&quot;top&quot;:1.8789999485015869},&quot;type&quot;:0},{&quot;id&quot;:&quot;2021-04-01T15:20:27&quot;,&quot;margin&quot;:{&quot;bottom&quot;:2.5399999618530273,&quot;left&quot;:0.026000002399086952,&quot;right&quot;:2.1170001029968262,&quot;top&quot;:1.8789999485015869},&quot;type&quot;:0}],&quot;type&quot;:0}],&quot;type&quot;:0}"/>
  <p:tag name="KSO_WM_SLIDE_POSITION" val="36*48"/>
  <p:tag name="KSO_WM_SLIDE_RATIO" val="1.777778"/>
  <p:tag name="KSO_WM_SLIDE_SAME_FONT_SIZE" val="1"/>
  <p:tag name="KSO_WM_SLIDE_SIZE" val="888*444"/>
  <p:tag name="KSO_WM_SLIDE_SUBTYPE" val="picTxt"/>
  <p:tag name="KSO_WM_SLIDE_SUPPORT_FEATURE_TYPE" val="1"/>
  <p:tag name="KSO_WM_SLIDE_TYPE" val="text"/>
  <p:tag name="KSO_WM_SPECIAL_SOURCE" val="bdnull"/>
  <p:tag name="KSO_WM_TAG_VERSION" val="1.0"/>
  <p:tag name="KSO_WM_TEMPLATE_ASSEMBLE_GROUPID" val="60656ed84054ed1e2fb8008b"/>
  <p:tag name="KSO_WM_TEMPLATE_ASSEMBLE_XID" val="60656ed84054ed1e2fb8008b"/>
  <p:tag name="KSO_WM_TEMPLATE_CATEGORY" val="diagram"/>
  <p:tag name="KSO_WM_TEMPLATE_COLOR_TYPE" val="1"/>
  <p:tag name="KSO_WM_TEMPLATE_INDEX" val="20213262"/>
  <p:tag name="KSO_WM_TEMPLATE_MASTER_TYPE" val="0"/>
  <p:tag name="KSO_WM_TEMPLATE_SUBCATEGORY" val="21"/>
  <p:tag name="KSO_WM_TEMPLATE_THUMBS_INDEX" val="1、4、7、12、13、14、15、16、17、18、20、24、25、28、33、36、40、43、44"/>
</p:tagLst>
</file>

<file path=ppt/tags/tag38.xml><?xml version="1.0" encoding="utf-8"?>
<p:tagLst xmlns:p="http://schemas.openxmlformats.org/presentationml/2006/main">
  <p:tag name="KSO_WM_ASSEMBLE_CHIP_INDEX" val="db069016ebff4df4b4a7d01d8b51637e"/>
  <p:tag name="KSO_WM_BEAUTIFY_FLAG" val="#wm#"/>
  <p:tag name="KSO_WM_CHIP_FILLAREA_FILL_RULE" val="{&quot;fill_align&quot;:&quot;c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f7a4054ed1e2fb80b5a"/>
  <p:tag name="KSO_WM_TEMPLATE_ASSEMBLE_XID" val="60656f7a4054ed1e2fb80b5a"/>
  <p:tag name="KSO_WM_TEMPLATE_CATEGORY" val="diagram"/>
  <p:tag name="KSO_WM_TEMPLATE_INDEX" val="20214431"/>
  <p:tag name="KSO_WM_UNIT_BLOCK" val="0"/>
  <p:tag name="KSO_WM_UNIT_COMPATIBLE" val="0"/>
  <p:tag name="KSO_WM_UNIT_DEC_AREA_ID" val="562813b87e784f0f8f8c50946b8981d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443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4"/>
</p:tagLst>
</file>

<file path=ppt/tags/tag39.xml><?xml version="1.0" encoding="utf-8"?>
<p:tagLst xmlns:p="http://schemas.openxmlformats.org/presentationml/2006/main">
  <p:tag name="KSO_WM_ASSEMBLE_CHIP_INDEX" val="fd77707c2b7648d481986f668bf636aa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f7a4054ed1e2fb80b5a"/>
  <p:tag name="KSO_WM_TEMPLATE_ASSEMBLE_XID" val="60656f7a4054ed1e2fb80b5a"/>
  <p:tag name="KSO_WM_TEMPLATE_CATEGORY" val="diagram"/>
  <p:tag name="KSO_WM_TEMPLATE_INDEX" val="20214431"/>
  <p:tag name="KSO_WM_UNIT_BLOCK" val="0"/>
  <p:tag name="KSO_WM_UNIT_COMPATIBLE" val="0"/>
  <p:tag name="KSO_WM_UNIT_DEC_AREA_ID" val="024e3635a7f54a5097523361ebc68b8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4431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。"/>
  <p:tag name="KSO_WM_UNIT_SHOW_EDIT_AREA_INDICATION" val="1"/>
  <p:tag name="KSO_WM_UNIT_SM_LIMIT_TYPE" val="2"/>
  <p:tag name="KSO_WM_UNIT_SUBTYPE" val="a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172"/>
</p:tagLst>
</file>

<file path=ppt/tags/tag4.xml><?xml version="1.0" encoding="utf-8"?>
<p:tagLst xmlns:p="http://schemas.openxmlformats.org/presentationml/2006/main">
  <p:tag name="KSO_WM_ASSEMBLE_CHIP_INDEX" val="8fc6e2eda6be4a63a9bc0c972276bae7"/>
  <p:tag name="KSO_WM_BEAUTIFY_FLAG" val="#wm#"/>
  <p:tag name="KSO_WM_CHIP_FILLAREA_FILL_RULE" val="{&quot;fill_align&quot;:&quot;lt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f2b4054ed1e2fb804c4"/>
  <p:tag name="KSO_WM_TEMPLATE_ASSEMBLE_XID" val="60656f2b4054ed1e2fb804c4"/>
  <p:tag name="KSO_WM_TEMPLATE_CATEGORY" val="diagram"/>
  <p:tag name="KSO_WM_TEMPLATE_INDEX" val="20211838"/>
  <p:tag name="KSO_WM_UNIT_BLOCK" val="0"/>
  <p:tag name="KSO_WM_UNIT_COMPATIBLE" val="0"/>
  <p:tag name="KSO_WM_UNIT_DEC_AREA_ID" val="8d94a544dd66449b9bd5a2a5d7e4226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1838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4"/>
</p:tagLst>
</file>

<file path=ppt/tags/tag40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cm&quot;,&quot;text_direction&quot;:&quot;horizontal&quot;,&quot;support_big_font&quot;:false,&quot;fill_id&quot;:&quot;f0ae7df5e99145789b006e4417898fcb&quot;,&quot;fill_align&quot;:&quot;cm&quot;,&quot;chip_types&quot;:[&quot;header&quot;]},{&quot;text_align&quot;:&quot;lm&quot;,&quot;text_direction&quot;:&quot;horizontal&quot;,&quot;support_big_font&quot;:false,&quot;fill_id&quot;:&quot;11c2ebe622dd4110941c475f7ee19905&quot;,&quot;fill_align&quot;:&quot;cm&quot;,&quot;chip_types&quot;:[&quot;text&quot;]},{&quot;text_align&quot;:&quot;cm&quot;,&quot;text_direction&quot;:&quot;horizontal&quot;,&quot;support_big_font&quot;:false,&quot;fill_id&quot;:&quot;b820543b048e424aa9c3881f2daab613&quot;,&quot;fill_align&quot;:&quot;cm&quot;,&quot;chip_types&quot;:[&quot;pictext&quot;,&quot;picture&quot;]},{&quot;text_align&quot;:&quot;cm&quot;,&quot;text_direction&quot;:&quot;horizontal&quot;,&quot;support_big_font&quot;:false,&quot;fill_id&quot;:&quot;0db2308f1ecc401fb59a00bebb3697a6&quot;,&quot;fill_align&quot;:&quot;cm&quot;,&quot;chip_types&quot;:[&quot;pictext&quot;,&quot;picture&quot;]},{&quot;text_align&quot;:&quot;cm&quot;,&quot;text_direction&quot;:&quot;horizontal&quot;,&quot;support_big_font&quot;:false,&quot;fill_id&quot;:&quot;3fc217a7ceb948e1acafa7d8e713050e&quot;,&quot;fill_align&quot;:&quot;cm&quot;,&quot;chip_types&quot;:[&quot;pictext&quot;,&quot;picture&quot;]}],[{&quot;text_align&quot;:&quot;cm&quot;,&quot;text_direction&quot;:&quot;horizontal&quot;,&quot;support_big_font&quot;:false,&quot;fill_id&quot;:&quot;f0ae7df5e99145789b006e4417898fcb&quot;,&quot;fill_align&quot;:&quot;cm&quot;,&quot;chip_types&quot;:[&quot;header&quot;]},{&quot;text_align&quot;:&quot;lm&quot;,&quot;text_direction&quot;:&quot;horizontal&quot;,&quot;support_features&quot;:[&quot;collage&quot;,&quot;carousel&quot;],&quot;support_big_font&quot;:false,&quot;fill_id&quot;:&quot;11c2ebe622dd4110941c475f7ee19905&quot;,&quot;fill_align&quot;:&quot;cm&quot;,&quot;chip_types&quot;:[&quot;diagram&quot;,&quot;pictext&quot;,&quot;picture&quot;,&quot;chart&quot;,&quot;table&quot;,&quot;video&quot;]},{&quot;text_align&quot;:&quot;lm&quot;,&quot;text_direction&quot;:&quot;horizontal&quot;,&quot;support_big_font&quot;:false,&quot;fill_id&quot;:&quot;b820543b048e424aa9c3881f2daab613&quot;,&quot;fill_align&quot;:&quot;cm&quot;,&quot;chip_types&quot;:[&quot;text&quot;]},{&quot;text_align&quot;:&quot;lm&quot;,&quot;text_direction&quot;:&quot;horizontal&quot;,&quot;support_big_font&quot;:false,&quot;fill_id&quot;:&quot;0db2308f1ecc401fb59a00bebb3697a6&quot;,&quot;fill_align&quot;:&quot;cm&quot;,&quot;chip_types&quot;:[&quot;text&quot;]},{&quot;text_align&quot;:&quot;lm&quot;,&quot;text_direction&quot;:&quot;horizontal&quot;,&quot;support_big_font&quot;:false,&quot;fill_id&quot;:&quot;3fc217a7ceb948e1acafa7d8e713050e&quot;,&quot;fill_align&quot;:&quot;cm&quot;,&quot;chip_types&quot;:[&quot;text&quot;]}]]"/>
  <p:tag name="KSO_WM_CHIP_GROUPID" val="5efb0619c9a2f50afb5100a1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8d50ef67ec5bfe25c153e4"/>
  <p:tag name="KSO_WM_SLIDE_BACKGROUND" val="[&quot;general&quot;]"/>
  <p:tag name="KSO_WM_SLIDE_BACKGROUND_TYPE" val="general"/>
  <p:tag name="KSO_WM_SLIDE_BK_DARK_LIGHT" val="2"/>
  <p:tag name="KSO_WM_SLIDE_ID" val="diagram20214431_1"/>
  <p:tag name="KSO_WM_SLIDE_INDEX" val="1"/>
  <p:tag name="KSO_WM_SLIDE_ITEM_CNT" val="0"/>
  <p:tag name="KSO_WM_SLIDE_LAYOUT" val="a_d_f"/>
  <p:tag name="KSO_WM_SLIDE_LAYOUT_CNT" val="1_3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49:54&quot;,&quot;maxSize&quot;:{&quot;size1&quot;:22.399999999999999},&quot;minSize&quot;:{&quot;size1&quot;:17.800000000000001},&quot;normalSize&quot;:{&quot;size1&quot;:22.399999999999999},&quot;subLayout&quot;:[{&quot;id&quot;:&quot;2021-04-01T15:49:54&quot;,&quot;margin&quot;:{&quot;bottom&quot;:0.026000002399086952,&quot;left&quot;:1.6929999589920044,&quot;right&quot;:1.6929999589920044,&quot;top&quot;:2.1170001029968262},&quot;type&quot;:0},{&quot;id&quot;:&quot;2021-04-01T15:49:54&quot;,&quot;maxSize&quot;:{&quot;size1&quot;:42.899999999999999},&quot;minSize&quot;:{&quot;size1&quot;:28.600000000000001},&quot;normalSize&quot;:{&quot;size1&quot;:38.237571592210763},&quot;subLayout&quot;:[{&quot;id&quot;:&quot;2021-04-01T15:49:55&quot;,&quot;margin&quot;:{&quot;bottom&quot;:0.026000002399086952,&quot;left&quot;:1.6929999589920044,&quot;right&quot;:1.6929999589920044,&quot;top&quot;:0.81999999284744263},&quot;type&quot;:0},{&quot;direction&quot;:1,&quot;id&quot;:&quot;2021-04-01T15:49:54&quot;,&quot;maxSize&quot;:{&quot;size1&quot;:32.599606130004396},&quot;minSize&quot;:{&quot;size1&quot;:32.599606130004396},&quot;normalSize&quot;:{&quot;size1&quot;:32.599606130004396},&quot;subLayout&quot;:[{&quot;id&quot;:&quot;2021-04-01T15:49:54&quot;,&quot;margin&quot;:{&quot;bottom&quot;:1.6929999589920044,&quot;left&quot;:1.6929999589920044,&quot;right&quot;:0.026000002399086952,&quot;top&quot;:0.81999999284744263},&quot;type&quot;:0},{&quot;direction&quot;:1,&quot;id&quot;:&quot;2021-04-01T15:49:54&quot;,&quot;maxSize&quot;:{&quot;size1&quot;:46.299415626566862},&quot;minSize&quot;:{&quot;size1&quot;:46.299415626566862},&quot;normalSize&quot;:{&quot;size1&quot;:46.299415626566862},&quot;subLayout&quot;:[{&quot;id&quot;:&quot;2021-04-01T15:49:54&quot;,&quot;margin&quot;:{&quot;bottom&quot;:1.6929999589920044,&quot;left&quot;:1.2439998388290405,&quot;right&quot;:0.026000002399086952,&quot;top&quot;:0.81999999284744263},&quot;type&quot;:0},{&quot;id&quot;:&quot;2021-04-01T15:49:54&quot;,&quot;margin&quot;:{&quot;bottom&quot;:1.6929999589920044,&quot;left&quot;:1.2439998388290405,&quot;right&quot;:1.6929999589920044,&quot;top&quot;:0.81999999284744263},&quot;type&quot;:0}],&quot;type&quot;:0}],&quot;type&quot;:0}],&quot;type&quot;:0}],&quot;type&quot;:0}"/>
  <p:tag name="KSO_WM_SLIDE_POSITION" val="48*60"/>
  <p:tag name="KSO_WM_SLIDE_RATIO" val="1.777778"/>
  <p:tag name="KSO_WM_SLIDE_SIZE" val="864*396"/>
  <p:tag name="KSO_WM_SLIDE_SUBTYPE" val="picTxt"/>
  <p:tag name="KSO_WM_SLIDE_SUPPORT_FEATURE_TYPE" val="0"/>
  <p:tag name="KSO_WM_SLIDE_TYPE" val="text"/>
  <p:tag name="KSO_WM_SPECIAL_SOURCE" val="bdnull"/>
  <p:tag name="KSO_WM_TAG_VERSION" val="1.0"/>
  <p:tag name="KSO_WM_TEMPLATE_ASSEMBLE_GROUPID" val="60656f7a4054ed1e2fb80b5a"/>
  <p:tag name="KSO_WM_TEMPLATE_ASSEMBLE_XID" val="60656f7a4054ed1e2fb80b5a"/>
  <p:tag name="KSO_WM_TEMPLATE_CATEGORY" val="diagram"/>
  <p:tag name="KSO_WM_TEMPLATE_COLOR_TYPE" val="1"/>
  <p:tag name="KSO_WM_TEMPLATE_INDEX" val="20214431"/>
  <p:tag name="KSO_WM_TEMPLATE_MASTER_TYPE" val="0"/>
  <p:tag name="KSO_WM_TEMPLATE_SUBCATEGORY" val="21"/>
</p:tagLst>
</file>

<file path=ppt/tags/tag41.xml><?xml version="1.0" encoding="utf-8"?>
<p:tagLst xmlns:p="http://schemas.openxmlformats.org/presentationml/2006/main">
  <p:tag name="AS_UNIQUEID" val="3250"/>
</p:tagLst>
</file>

<file path=ppt/tags/tag42.xml><?xml version="1.0" encoding="utf-8"?>
<p:tagLst xmlns:p="http://schemas.openxmlformats.org/presentationml/2006/main">
  <p:tag name="AS_UNIQUEID" val="3251"/>
</p:tagLst>
</file>

<file path=ppt/tags/tag43.xml><?xml version="1.0" encoding="utf-8"?>
<p:tagLst xmlns:p="http://schemas.openxmlformats.org/presentationml/2006/main">
  <p:tag name="AS_UNIQUEID" val="3252"/>
</p:tagLst>
</file>

<file path=ppt/tags/tag44.xml><?xml version="1.0" encoding="utf-8"?>
<p:tagLst xmlns:p="http://schemas.openxmlformats.org/presentationml/2006/main">
  <p:tag name="AS_UNIQUEID" val="3253"/>
</p:tagLst>
</file>

<file path=ppt/tags/tag45.xml><?xml version="1.0" encoding="utf-8"?>
<p:tagLst xmlns:p="http://schemas.openxmlformats.org/presentationml/2006/main">
  <p:tag name="AS_UNIQUEID" val="3254"/>
</p:tagLst>
</file>

<file path=ppt/tags/tag46.xml><?xml version="1.0" encoding="utf-8"?>
<p:tagLst xmlns:p="http://schemas.openxmlformats.org/presentationml/2006/main">
  <p:tag name="AS_UNIQUEID" val="3257"/>
</p:tagLst>
</file>

<file path=ppt/tags/tag47.xml><?xml version="1.0" encoding="utf-8"?>
<p:tagLst xmlns:p="http://schemas.openxmlformats.org/presentationml/2006/main">
  <p:tag name="KSO_WM_ASSEMBLE_CHIP_INDEX" val="cda978bc0bff4d32be14a8838cdb5ee1"/>
  <p:tag name="KSO_WM_BEAUTIFY_FLAG" val="#wm#"/>
  <p:tag name="KSO_WM_CHIP_FILLAREA_FILL_RULE" val="{&quot;fill_align&quot;:&quot;lb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f454054ed1e2fb806a8"/>
  <p:tag name="KSO_WM_TEMPLATE_ASSEMBLE_XID" val="60656f454054ed1e2fb806a8"/>
  <p:tag name="KSO_WM_TEMPLATE_CATEGORY" val="diagram"/>
  <p:tag name="KSO_WM_TEMPLATE_INDEX" val="20212315"/>
  <p:tag name="KSO_WM_UNIT_BLOCK" val="0"/>
  <p:tag name="KSO_WM_UNIT_COMPATIBLE" val="0"/>
  <p:tag name="KSO_WM_UNIT_DEC_AREA_ID" val="2437d05569a445938336cb634a575e5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2315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大标题"/>
  <p:tag name="KSO_WM_UNIT_SHOW_EDIT_AREA_INDICATION" val="1"/>
  <p:tag name="KSO_WM_UNIT_SM_LIMIT_TYPE" val="2"/>
  <p:tag name="KSO_WM_UNIT_SUPPORT_BIG_FONT" val="1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16"/>
</p:tagLst>
</file>

<file path=ppt/tags/tag48.xml><?xml version="1.0" encoding="utf-8"?>
<p:tagLst xmlns:p="http://schemas.openxmlformats.org/presentationml/2006/main">
  <p:tag name="KSO_WM_ASSEMBLE_CHIP_INDEX" val="4dc6fde855314caabbe51ee26e39fc35"/>
  <p:tag name="KSO_WM_CHIP_FILLAREA_FILL_RULE" val="{&quot;fill_align&quot;:&quot;lt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f454054ed1e2fb806a8"/>
  <p:tag name="KSO_WM_TEMPLATE_ASSEMBLE_XID" val="60656f454054ed1e2fb806a8"/>
  <p:tag name="KSO_WM_TEMPLATE_CATEGORY" val="diagram"/>
  <p:tag name="KSO_WM_TEMPLATE_INDEX" val="20212315"/>
  <p:tag name="KSO_WM_UNIT_BLOCK" val="0"/>
  <p:tag name="KSO_WM_UNIT_COMPATIBLE" val="0"/>
  <p:tag name="KSO_WM_UNIT_DEC_AREA_ID" val="69250144b9ec4456bbe4317ddeb152e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2315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SHOW_EDIT_AREA_INDICATION" val="1"/>
  <p:tag name="KSO_WM_UNIT_SM_LIMIT_TYPE" val="2"/>
  <p:tag name="KSO_WM_UNIT_SUBTYPE" val="a"/>
  <p:tag name="KSO_WM_UNIT_SUPPORT_BIG_FONT" val="1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90"/>
</p:tagLst>
</file>

<file path=ppt/tags/tag49.xml><?xml version="1.0" encoding="utf-8"?>
<p:tagLst xmlns:p="http://schemas.openxmlformats.org/presentationml/2006/main">
  <p:tag name="AS_UNIQUEID" val="3290"/>
</p:tagLst>
</file>

<file path=ppt/tags/tag5.xml><?xml version="1.0" encoding="utf-8"?>
<p:tagLst xmlns:p="http://schemas.openxmlformats.org/presentationml/2006/main">
  <p:tag name="KSO_WM_BEAUTIFY_FLAG" val="#wm#"/>
  <p:tag name="KSO_WM_CHIP_GROUPID" val="5f0e73c28050c250ba65b219"/>
  <p:tag name="KSO_WM_CHIP_XID" val="5f631d070e9bcbd1695b17db"/>
  <p:tag name="KSO_WM_TAG_VERSION" val="1.0"/>
  <p:tag name="KSO_WM_TEMPLATE_ASSEMBLE_GROUPID" val="60656f2b4054ed1e2fb804c4"/>
  <p:tag name="KSO_WM_TEMPLATE_ASSEMBLE_XID" val="60656f2b4054ed1e2fb804c4"/>
  <p:tag name="KSO_WM_TEMPLATE_CATEGORY" val="diagram"/>
  <p:tag name="KSO_WM_TEMPLATE_INDEX" val="20211838"/>
  <p:tag name="KSO_WM_UNIT_BLOCK" val="0"/>
  <p:tag name="KSO_WM_UNIT_COMPATIBLE" val="0"/>
  <p:tag name="KSO_WM_UNIT_DEC_AREA_ID" val="c8980972f9e541daa620b7c14a046f19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0},&quot;ReferentInfo&quot;:{&quot;Id&quot;:&quot;8d94a544dd66449b9bd5a2a5d7e4226e&quot;,&quot;X&quot;:{&quot;Pos&quot;:1},&quot;Y&quot;:{&quot;Pos&quot;:2}},&quot;whChangeMode&quot;:0}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1838_1*i*1"/>
  <p:tag name="KSO_WM_UNIT_INDEX" val="1"/>
  <p:tag name="KSO_WM_UNIT_LAYERLEVEL" val="1"/>
  <p:tag name="KSO_WM_UNIT_SM_LIMIT_TYPE" val="0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53"/>
</p:tagLst>
</file>

<file path=ppt/tags/tag50.xml><?xml version="1.0" encoding="utf-8"?>
<p:tagLst xmlns:p="http://schemas.openxmlformats.org/presentationml/2006/main">
  <p:tag name="AS_UNIQUEID" val="3294"/>
</p:tagLst>
</file>

<file path=ppt/tags/tag51.xml><?xml version="1.0" encoding="utf-8"?>
<p:tagLst xmlns:p="http://schemas.openxmlformats.org/presentationml/2006/main">
  <p:tag name="KSO_WM_ASSEMBLE_CHIP_INDEX" val="65fb69dacdf946a88981b210f1e18da7"/>
  <p:tag name="KSO_WM_BEAUTIFY_FLAG" val="#wm#"/>
  <p:tag name="KSO_WM_CHIP_FILLAREA_FILL_RULE" val="{&quot;fill_align&quot;:&quot;lt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c04054ed1e2fb7fec8"/>
  <p:tag name="KSO_WM_TEMPLATE_ASSEMBLE_XID" val="60656ec04054ed1e2fb7fec8"/>
  <p:tag name="KSO_WM_TEMPLATE_CATEGORY" val="diagram"/>
  <p:tag name="KSO_WM_TEMPLATE_INDEX" val="20213295"/>
  <p:tag name="KSO_WM_UNIT_BLOCK" val="0"/>
  <p:tag name="KSO_WM_UNIT_COMPATIBLE" val="0"/>
  <p:tag name="KSO_WM_UNIT_DEC_AREA_ID" val="df3fcec7cf7044998e09e4065e796df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3295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30"/>
</p:tagLst>
</file>

<file path=ppt/tags/tag52.xml><?xml version="1.0" encoding="utf-8"?>
<p:tagLst xmlns:p="http://schemas.openxmlformats.org/presentationml/2006/main">
  <p:tag name="KSO_WM_ASSEMBLE_CHIP_INDEX" val="960e56484d4f4313b87741aa8de9c806"/>
  <p:tag name="KSO_WM_BEAUTIFY_FLAG" val="#wm#"/>
  <p:tag name="KSO_WM_CHIP_FILLAREA_FILL_RULE" val="{&quot;fill_align&quot;:&quot;lt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ec04054ed1e2fb7fec8"/>
  <p:tag name="KSO_WM_TEMPLATE_ASSEMBLE_XID" val="60656ec04054ed1e2fb7fec8"/>
  <p:tag name="KSO_WM_TEMPLATE_CATEGORY" val="diagram"/>
  <p:tag name="KSO_WM_TEMPLATE_INDEX" val="20213295"/>
  <p:tag name="KSO_WM_UNIT_COMPATIBLE" val="1"/>
  <p:tag name="KSO_WM_UNIT_DEC_AREA_ID" val="7200f8d98c6646158aa1785c0c23e73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3295_1*d*1"/>
  <p:tag name="KSO_WM_UNIT_INDEX" val="1"/>
  <p:tag name="KSO_WM_UNIT_LAYERLEVEL" val="1"/>
  <p:tag name="KSO_WM_UNIT_PICTURE_CLIP_FLAG" val="0"/>
  <p:tag name="KSO_WM_UNIT_SM_LIMIT_TYPE" val="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YPE" val="d"/>
  <p:tag name="KSO_WM_UNIT_VALUE" val="1100*1354"/>
</p:tagLst>
</file>

<file path=ppt/tags/tag53.xml><?xml version="1.0" encoding="utf-8"?>
<p:tagLst xmlns:p="http://schemas.openxmlformats.org/presentationml/2006/main">
  <p:tag name="COMMONDATA" val="eyJoZGlkIjoiYTlhYzY5MWE3MzlmZGFkMDNhZDAxYTY4Y2NjZDlhZDAifQ=="/>
</p:tagLst>
</file>

<file path=ppt/tags/tag6.xml><?xml version="1.0" encoding="utf-8"?>
<p:tagLst xmlns:p="http://schemas.openxmlformats.org/presentationml/2006/main">
  <p:tag name="KSO_WM_ASSEMBLE_CHIP_INDEX" val="ad2938a27f3d4bc791a9ce4a565ae0e8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f2b4054ed1e2fb804c4"/>
  <p:tag name="KSO_WM_TEMPLATE_ASSEMBLE_XID" val="60656f2b4054ed1e2fb804c4"/>
  <p:tag name="KSO_WM_TEMPLATE_CATEGORY" val="diagram"/>
  <p:tag name="KSO_WM_TEMPLATE_INDEX" val="20211838"/>
  <p:tag name="KSO_WM_UNIT_BLOCK" val="0"/>
  <p:tag name="KSO_WM_UNIT_COMPATIBLE" val="0"/>
  <p:tag name="KSO_WM_UNIT_DEC_AREA_ID" val="421d8f9683df4c6bb8f8a4cdfa24676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1838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"/>
  <p:tag name="KSO_WM_UNIT_SHOW_EDIT_AREA_INDICATION" val="1"/>
  <p:tag name="KSO_WM_UNIT_SM_LIMIT_TYPE" val="2"/>
  <p:tag name="KSO_WM_UNIT_SUBTYPE" val="a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210"/>
</p:tagLst>
</file>

<file path=ppt/tags/tag7.xml><?xml version="1.0" encoding="utf-8"?>
<p:tagLst xmlns:p="http://schemas.openxmlformats.org/presentationml/2006/main">
  <p:tag name="KSO_WM_ASSEMBLE_CHIP_INDEX" val="1853b072830a48c0902e5874ebdad889"/>
  <p:tag name="KSO_WM_BEAUTIFY_FLAG" val="#wm#"/>
  <p:tag name="KSO_WM_CHIP_FILLAREA_FILL_RULE" val="{&quot;fill_align&quot;:&quot;c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2b4054ed1e2fb804c4"/>
  <p:tag name="KSO_WM_TEMPLATE_ASSEMBLE_XID" val="60656f2b4054ed1e2fb804c4"/>
  <p:tag name="KSO_WM_TEMPLATE_CATEGORY" val="diagram"/>
  <p:tag name="KSO_WM_TEMPLATE_INDEX" val="20211838"/>
  <p:tag name="KSO_WM_UNIT_COMPATIBLE" val="0"/>
  <p:tag name="KSO_WM_UNIT_DEC_AREA_ID" val="17a0b8fb4ce9433e862b5f7431f1878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838_1*d*1"/>
  <p:tag name="KSO_WM_UNIT_INDEX" val="1"/>
  <p:tag name="KSO_WM_UNIT_LAYERLEVEL" val="1"/>
  <p:tag name="KSO_WM_UNIT_PICTURE_CLIP_FLAG" val="0"/>
  <p:tag name="KSO_WM_UNIT_SM_LIMIT_TYPE" val="2"/>
  <p:tag name="KSO_WM_UNIT_SUPPORT_UNIT_TYPE" val="[&quot;d&quot;,&quot;α&quot;]"/>
  <p:tag name="KSO_WM_UNIT_TYPE" val="d"/>
  <p:tag name="KSO_WM_UNIT_VALUE" val="1058*1438"/>
</p:tagLst>
</file>

<file path=ppt/tags/tag8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t&quot;,&quot;text_direction&quot;:&quot;horizontal&quot;,&quot;support_big_font&quot;:false,&quot;picture_toward&quot;:0,&quot;picture_dockside&quot;:[],&quot;fill_id&quot;:&quot;c4cbc9b2fced405c9fc7a719d189a8f1&quot;,&quot;fill_align&quot;:&quot;lt&quot;,&quot;chip_types&quot;:[&quot;header&quot;]},{&quot;text_align&quot;:&quot;lt&quot;,&quot;text_direction&quot;:&quot;horizontal&quot;,&quot;support_features&quot;:[&quot;collage&quot;],&quot;support_big_font&quot;:false,&quot;picture_toward&quot;:0,&quot;picture_dockside&quot;:[],&quot;fill_id&quot;:&quot;703630537a544035acf5de6956828d87&quot;,&quot;fill_align&quot;:&quot;cm&quot;,&quot;chip_types&quot;:[&quot;diagram&quot;,&quot;text&quot;,&quot;picture&quot;,&quot;chart&quot;,&quot;table&quot;,&quot;video&quot;]},{&quot;text_align&quot;:&quot;lt&quot;,&quot;text_direction&quot;:&quot;horizontal&quot;,&quot;support_big_font&quot;:false,&quot;picture_toward&quot;:0,&quot;picture_dockside&quot;:[],&quot;fill_id&quot;:&quot;b407b34b201641d49d75be095b5a3ec9&quot;,&quot;fill_align&quot;:&quot;cm&quot;,&quot;chip_types&quot;:[&quot;text&quot;,&quot;picture&quot;,&quot;chart&quot;]}]]"/>
  <p:tag name="KSO_WM_CHIP_GROUPID" val="5f0e73c28050c250ba65b219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631d070e9bcbd1695b17db"/>
  <p:tag name="KSO_WM_SLIDE_BACKGROUND_TYPE" val="general"/>
  <p:tag name="KSO_WM_SLIDE_BK_DARK_LIGHT" val="2"/>
  <p:tag name="KSO_WM_SLIDE_CAN_ADD_NAVIGATION" val="1"/>
  <p:tag name="KSO_WM_SLIDE_ID" val="diagram20211838_1"/>
  <p:tag name="KSO_WM_SLIDE_INDEX" val="1"/>
  <p:tag name="KSO_WM_SLIDE_ITEM_CNT" val="0"/>
  <p:tag name="KSO_WM_SLIDE_LAYOUT" val="a_d_f"/>
  <p:tag name="KSO_WM_SLIDE_LAYOUT_CNT" val="1_1_1"/>
  <p:tag name="KSO_WM_SLIDE_LAYOUT_INFO" val="{&quot;id&quot;:&quot;2021-04-01T15:31:54&quot;,&quot;maxSize&quot;:{&quot;size1&quot;:26.699999999999999},&quot;minSize&quot;:{&quot;size1&quot;:20},&quot;normalSize&quot;:{&quot;size1&quot;:20.000185185185181},&quot;subLayout&quot;:[{&quot;id&quot;:&quot;2021-04-01T15:31:54&quot;,&quot;margin&quot;:{&quot;bottom&quot;:0.026000002399086952,&quot;left&quot;:1.6929999589920044,&quot;right&quot;:1.6929999589920044,&quot;top&quot;:1.6929999589920044},&quot;type&quot;:0},{&quot;direction&quot;:1,&quot;id&quot;:&quot;2021-04-01T15:31:54&quot;,&quot;maxSize&quot;:{&quot;size1&quot;:67.5},&quot;minSize&quot;:{&quot;size1&quot;:45},&quot;normalSize&quot;:{&quot;size1&quot;:64.431250000000006},&quot;subLayout&quot;:[{&quot;id&quot;:&quot;2021-04-01T15:31:54&quot;,&quot;margin&quot;:{&quot;bottom&quot;:1.6929999589920044,&quot;left&quot;:1.6929999589920044,&quot;right&quot;:1.2439998388290405,&quot;top&quot;:1.6670000553131104},&quot;type&quot;:0},{&quot;id&quot;:&quot;2021-04-01T15:31:54&quot;,&quot;margin&quot;:{&quot;bottom&quot;:1.6929999589920044,&quot;left&quot;:0.026000002399086952,&quot;right&quot;:1.6929999589920044,&quot;top&quot;:1.6670000553131104},&quot;type&quot;:0}],&quot;type&quot;:0}],&quot;type&quot;:0}"/>
  <p:tag name="KSO_WM_SLIDE_POSITION" val="0*60"/>
  <p:tag name="KSO_WM_SLIDE_RATIO" val="1.777778"/>
  <p:tag name="KSO_WM_SLIDE_SIZE" val="960*408"/>
  <p:tag name="KSO_WM_SLIDE_SUBTYPE" val="picTxt"/>
  <p:tag name="KSO_WM_SLIDE_SUPPORT_FEATURE_TYPE" val="0"/>
  <p:tag name="KSO_WM_SLIDE_TYPE" val="text"/>
  <p:tag name="KSO_WM_SPECIAL_SOURCE" val="bdnull"/>
  <p:tag name="KSO_WM_TAG_VERSION" val="1.0"/>
  <p:tag name="KSO_WM_TEMPLATE_ASSEMBLE_GROUPID" val="60656f2b4054ed1e2fb804c4"/>
  <p:tag name="KSO_WM_TEMPLATE_ASSEMBLE_XID" val="60656f2b4054ed1e2fb804c4"/>
  <p:tag name="KSO_WM_TEMPLATE_CATEGORY" val="diagram"/>
  <p:tag name="KSO_WM_TEMPLATE_COLOR_TYPE" val="1"/>
  <p:tag name="KSO_WM_TEMPLATE_INDEX" val="20211838"/>
  <p:tag name="KSO_WM_TEMPLATE_MASTER_TYPE" val="0"/>
  <p:tag name="KSO_WM_TEMPLATE_SUBCATEGORY" val="21"/>
</p:tagLst>
</file>

<file path=ppt/tags/tag9.xml><?xml version="1.0" encoding="utf-8"?>
<p:tagLst xmlns:p="http://schemas.openxmlformats.org/presentationml/2006/main">
  <p:tag name="AS_UNIQUEID" val="3271"/>
</p:tagLst>
</file>

<file path=ppt/theme/theme1.xml><?xml version="1.0" encoding="utf-8"?>
<a:theme xmlns:a="http://schemas.openxmlformats.org/drawingml/2006/main" name="Office 主题​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84664E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华文细黑"/>
        <a:ea typeface="方正字迹-曾正国楷体"/>
        <a:cs typeface="Arial"/>
      </a:majorFont>
      <a:minorFont>
        <a:latin typeface="华文细黑"/>
        <a:ea typeface="方正宋刻本秀楷简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84664E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13138</Words>
  <Application>WPS 演示</Application>
  <PresentationFormat/>
  <Paragraphs>465</Paragraphs>
  <Slides>56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77" baseType="lpstr">
      <vt:lpstr>Arial</vt:lpstr>
      <vt:lpstr>宋体</vt:lpstr>
      <vt:lpstr>Wingdings</vt:lpstr>
      <vt:lpstr>黑体</vt:lpstr>
      <vt:lpstr>微软雅黑</vt:lpstr>
      <vt:lpstr>Segoe UI</vt:lpstr>
      <vt:lpstr>Times New Roman</vt:lpstr>
      <vt:lpstr>NEU-BZ-S92</vt:lpstr>
      <vt:lpstr>Segoe Print</vt:lpstr>
      <vt:lpstr>方正书宋_GBK</vt:lpstr>
      <vt:lpstr>Arial Unicode MS</vt:lpstr>
      <vt:lpstr>等线</vt:lpstr>
      <vt:lpstr>Wingdings</vt:lpstr>
      <vt:lpstr>华文隶书</vt:lpstr>
      <vt:lpstr>鯨海酔侯</vt:lpstr>
      <vt:lpstr>方正清刻本悦宋简体</vt:lpstr>
      <vt:lpstr>Calibri</vt:lpstr>
      <vt:lpstr>华文细黑</vt:lpstr>
      <vt:lpstr>方正宋刻本秀楷简体</vt:lpstr>
      <vt:lpstr>方正字迹-曾正国楷体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戏剧冲突比生活矛盾              、           、            ，更富于戏剧性，戏剧冲突主要表现为                        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酷酷小红兔</cp:lastModifiedBy>
  <cp:revision>42</cp:revision>
  <cp:lastPrinted>2021-06-18T11:22:00Z</cp:lastPrinted>
  <dcterms:created xsi:type="dcterms:W3CDTF">2021-06-18T11:22:00Z</dcterms:created>
  <dcterms:modified xsi:type="dcterms:W3CDTF">2026-06-10T21:46:21Z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0DCB6FF0A2EE40018F78FE9EB20E1DA7</vt:lpwstr>
  </property>
  <property fmtid="{D5CDD505-2E9C-101B-9397-08002B2CF9AE}" pid="7" name="KSOProductBuildVer">
    <vt:lpwstr>2052-12.1.0.26375</vt:lpwstr>
  </property>
</Properties>
</file>