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90" r:id="rId4"/>
    <p:sldId id="291" r:id="rId5"/>
    <p:sldId id="289" r:id="rId6"/>
    <p:sldId id="263" r:id="rId7"/>
    <p:sldId id="272" r:id="rId8"/>
    <p:sldId id="275" r:id="rId9"/>
    <p:sldId id="273" r:id="rId10"/>
    <p:sldId id="281" r:id="rId11"/>
    <p:sldId id="276" r:id="rId12"/>
    <p:sldId id="287" r:id="rId13"/>
    <p:sldId id="260" r:id="rId14"/>
    <p:sldId id="282" r:id="rId15"/>
    <p:sldId id="288" r:id="rId16"/>
  </p:sldIdLst>
  <p:sldSz cx="12192000" cy="6858000"/>
  <p:notesSz cx="7103745" cy="10234295"/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D41D5"/>
    <a:srgbClr val="F9FBFA"/>
    <a:srgbClr val="F3541A"/>
    <a:srgbClr val="F43308"/>
    <a:srgbClr val="E4E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112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12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 showMasterSp="0">
  <p:cSld name="标题幻灯片">
    <p:bg>
      <p:bgPr>
        <a:blipFill rotWithShape="0">
          <a:blip r:embed="rId2"/>
          <a:stretch>
            <a:fillRect/>
          </a:stretch>
        </a:blipFill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2049"/>
          <p:cNvSpPr>
            <a:spLocks noGrp="1"/>
          </p:cNvSpPr>
          <p:nvPr>
            <p:ph type="ctrTitle"/>
          </p:nvPr>
        </p:nvSpPr>
        <p:spPr>
          <a:xfrm>
            <a:off x="1282700" y="1628775"/>
            <a:ext cx="10363200" cy="143986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 sz="4800" kern="1200">
                <a:effectLst>
                  <a:outerShdw blurRad="38100" dist="38100" dir="2700000">
                    <a:srgbClr val="000000"/>
                  </a:outerShdw>
                </a:effectLst>
                <a:ea typeface="宋体" panose="02010600030101010101" pitchFamily="2" charset="-122"/>
              </a:defRPr>
            </a:lvl1pPr>
          </a:lstStyle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副标题 2050"/>
          <p:cNvSpPr>
            <a:spLocks noGrp="1"/>
          </p:cNvSpPr>
          <p:nvPr>
            <p:ph type="subTitle" idx="1"/>
          </p:nvPr>
        </p:nvSpPr>
        <p:spPr>
          <a:xfrm>
            <a:off x="2197100" y="3738563"/>
            <a:ext cx="8534400" cy="11303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>
              <a:buNone/>
              <a:defRPr b="1" kern="1200">
                <a:solidFill>
                  <a:schemeClr val="bg2"/>
                </a:solidFill>
                <a:ea typeface="宋体" panose="02010600030101010101" pitchFamily="2" charset="-122"/>
              </a:defRPr>
            </a:lvl1pPr>
            <a:lvl2pPr marL="457200" lvl="1" indent="-457200" algn="ctr">
              <a:buNone/>
              <a:defRPr b="1" kern="1200">
                <a:solidFill>
                  <a:schemeClr val="bg2"/>
                </a:solidFill>
                <a:ea typeface="隶书" panose="02010509060101010101" pitchFamily="1" charset="-122"/>
              </a:defRPr>
            </a:lvl2pPr>
            <a:lvl3pPr marL="914400" lvl="2" indent="-914400" algn="ctr">
              <a:buNone/>
              <a:defRPr b="1" kern="1200">
                <a:solidFill>
                  <a:schemeClr val="bg2"/>
                </a:solidFill>
                <a:ea typeface="隶书" panose="02010509060101010101" pitchFamily="1" charset="-122"/>
              </a:defRPr>
            </a:lvl3pPr>
            <a:lvl4pPr marL="1371600" lvl="3" indent="-1371600" algn="ctr">
              <a:buNone/>
              <a:defRPr b="1" kern="1200">
                <a:solidFill>
                  <a:schemeClr val="bg2"/>
                </a:solidFill>
                <a:ea typeface="隶书" panose="02010509060101010101" pitchFamily="1" charset="-122"/>
              </a:defRPr>
            </a:lvl4pPr>
            <a:lvl5pPr marL="1828800" lvl="4" indent="-1828800" algn="ctr">
              <a:buNone/>
              <a:defRPr b="1" kern="1200">
                <a:solidFill>
                  <a:schemeClr val="bg2"/>
                </a:solidFill>
                <a:ea typeface="隶书" panose="02010509060101010101" pitchFamily="1" charset="-122"/>
              </a:defRPr>
            </a:lvl5pPr>
          </a:lstStyle>
          <a:p>
            <a:pPr lvl="0"/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2052" name="日期占位符 2051"/>
          <p:cNvSpPr>
            <a:spLocks noGrp="1"/>
          </p:cNvSpPr>
          <p:nvPr>
            <p:ph type="dt" sz="half" idx="2"/>
          </p:nvPr>
        </p:nvSpPr>
        <p:spPr>
          <a:xfrm>
            <a:off x="1282700" y="6100763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2053" name="页脚占位符 2052"/>
          <p:cNvSpPr>
            <a:spLocks noGrp="1"/>
          </p:cNvSpPr>
          <p:nvPr>
            <p:ph type="ftr" sz="quarter" idx="3"/>
          </p:nvPr>
        </p:nvSpPr>
        <p:spPr>
          <a:xfrm>
            <a:off x="4533900" y="6100763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endParaRPr lang="zh-CN" altLang="en-US"/>
          </a:p>
        </p:txBody>
      </p:sp>
      <p:sp>
        <p:nvSpPr>
          <p:cNvPr id="2054" name="灯片编号占位符 2053"/>
          <p:cNvSpPr>
            <a:spLocks noGrp="1"/>
          </p:cNvSpPr>
          <p:nvPr>
            <p:ph type="sldNum" sz="quarter" idx="4"/>
          </p:nvPr>
        </p:nvSpPr>
        <p:spPr>
          <a:xfrm>
            <a:off x="9105900" y="6100763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2055" name="直接连接符 2054"/>
          <p:cNvSpPr/>
          <p:nvPr/>
        </p:nvSpPr>
        <p:spPr>
          <a:xfrm>
            <a:off x="1297517" y="3141663"/>
            <a:ext cx="10367433" cy="0"/>
          </a:xfrm>
          <a:prstGeom prst="line">
            <a:avLst/>
          </a:prstGeom>
          <a:ln w="50800" cap="flat" cmpd="sng">
            <a:solidFill>
              <a:schemeClr val="tx2"/>
            </a:solidFill>
            <a:prstDash val="solid"/>
            <a:headEnd type="none" w="med" len="med"/>
            <a:tailEnd type="none" w="med" len="med"/>
          </a:ln>
        </p:spPr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spcBef>
                <a:spcPct val="50000"/>
              </a:spcBef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spcBef>
                <a:spcPct val="50000"/>
              </a:spcBef>
            </a:pPr>
            <a:endParaRPr 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spcBef>
                <a:spcPct val="50000"/>
              </a:spcBef>
            </a:pPr>
            <a:fld id="{9A0DB2DC-4C9A-4742-B13C-FB6460FD3503}" type="slidenum">
              <a:rPr lang="en-US" altLang="zh-CN"/>
            </a:fld>
            <a:endParaRPr lang="zh-CN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86837" y="406400"/>
            <a:ext cx="2595563" cy="554355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200151" y="406400"/>
            <a:ext cx="7636220" cy="554355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200151" y="1600200"/>
            <a:ext cx="5087303" cy="43497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495097" y="1600200"/>
            <a:ext cx="5087303" cy="434975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spcBef>
                <a:spcPct val="50000"/>
              </a:spcBef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spcBef>
                <a:spcPct val="50000"/>
              </a:spcBef>
            </a:pPr>
            <a:endParaRPr 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spcBef>
                <a:spcPct val="50000"/>
              </a:spcBef>
            </a:pPr>
            <a:fld id="{9A0DB2DC-4C9A-4742-B13C-FB6460FD3503}" type="slidenum">
              <a:rPr lang="en-US" altLang="zh-CN"/>
            </a:fld>
            <a:endParaRPr lang="zh-CN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直接连接符 1025"/>
          <p:cNvSpPr/>
          <p:nvPr/>
        </p:nvSpPr>
        <p:spPr>
          <a:xfrm>
            <a:off x="1354667" y="1600200"/>
            <a:ext cx="10329333" cy="0"/>
          </a:xfrm>
          <a:prstGeom prst="line">
            <a:avLst/>
          </a:prstGeom>
          <a:ln w="3175" cap="flat" cmpd="sng">
            <a:solidFill>
              <a:schemeClr val="bg2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027" name="日期占位符 1026"/>
          <p:cNvSpPr>
            <a:spLocks noGrp="1"/>
          </p:cNvSpPr>
          <p:nvPr>
            <p:ph type="dt" sz="half" idx="2"/>
          </p:nvPr>
        </p:nvSpPr>
        <p:spPr>
          <a:xfrm>
            <a:off x="1320800" y="60960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1028" name="页脚占位符 1027"/>
          <p:cNvSpPr>
            <a:spLocks noGrp="1"/>
          </p:cNvSpPr>
          <p:nvPr>
            <p:ph type="ftr" sz="quarter" idx="3"/>
          </p:nvPr>
        </p:nvSpPr>
        <p:spPr>
          <a:xfrm>
            <a:off x="4572000" y="6096000"/>
            <a:ext cx="3860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>
                <a:solidFill>
                  <a:schemeClr val="bg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029" name="灯片编号占位符 1028"/>
          <p:cNvSpPr>
            <a:spLocks noGrp="1"/>
          </p:cNvSpPr>
          <p:nvPr>
            <p:ph type="sldNum" sz="quarter" idx="4"/>
          </p:nvPr>
        </p:nvSpPr>
        <p:spPr>
          <a:xfrm>
            <a:off x="9144000" y="6096000"/>
            <a:ext cx="25400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>
                <a:solidFill>
                  <a:schemeClr val="bg2"/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  <p:sp>
        <p:nvSpPr>
          <p:cNvPr id="1030" name="标题 1029"/>
          <p:cNvSpPr>
            <a:spLocks noGrp="1"/>
          </p:cNvSpPr>
          <p:nvPr>
            <p:ph type="title"/>
          </p:nvPr>
        </p:nvSpPr>
        <p:spPr>
          <a:xfrm>
            <a:off x="1200151" y="406400"/>
            <a:ext cx="10382249" cy="10128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31" name="文本占位符 1030"/>
          <p:cNvSpPr>
            <a:spLocks noGrp="1"/>
          </p:cNvSpPr>
          <p:nvPr>
            <p:ph type="body" idx="1"/>
          </p:nvPr>
        </p:nvSpPr>
        <p:spPr>
          <a:xfrm>
            <a:off x="1200151" y="1600200"/>
            <a:ext cx="10382249" cy="434975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Clr>
          <a:srgbClr val="000000"/>
        </a:buClr>
        <a:buNone/>
        <a:defRPr sz="3600" b="1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p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p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n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tags" Target="../tags/tag11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2197100" y="1628775"/>
            <a:ext cx="9448800" cy="1440180"/>
          </a:xfrm>
        </p:spPr>
        <p:txBody>
          <a:bodyPr/>
          <a:lstStyle/>
          <a:p>
            <a:pPr algn="ctr"/>
            <a:r>
              <a:rPr lang="zh-CN" altLang="en-US" sz="66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《客至》《蜀相》</a:t>
            </a:r>
            <a:endParaRPr lang="zh-CN" altLang="en-US" sz="6600" b="1">
              <a:solidFill>
                <a:srgbClr val="FF0000"/>
              </a:soli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75660" y="3750628"/>
            <a:ext cx="8534400" cy="1130300"/>
          </a:xfrm>
        </p:spPr>
        <p:txBody>
          <a:bodyPr/>
          <a:lstStyle/>
          <a:p>
            <a:r>
              <a:rPr lang="en-US" altLang="zh-CN" sz="48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——</a:t>
            </a:r>
            <a:r>
              <a:rPr lang="zh-CN" altLang="en-US" sz="4800">
                <a:solidFill>
                  <a:schemeClr val="tx1"/>
                </a:solidFill>
                <a:effectLst/>
                <a:latin typeface="隶书" panose="02010509060101010101" pitchFamily="1" charset="-122"/>
                <a:ea typeface="隶书" panose="02010509060101010101" pitchFamily="1" charset="-122"/>
                <a:sym typeface="+mn-ea"/>
              </a:rPr>
              <a:t>杜甫诗二首赏析</a:t>
            </a:r>
            <a:endParaRPr lang="zh-CN" altLang="en-US" sz="4800" b="1">
              <a:solidFill>
                <a:schemeClr val="tx1"/>
              </a:solidFill>
              <a:effectLst/>
              <a:latin typeface="隶书" panose="02010509060101010101" pitchFamily="1" charset="-122"/>
              <a:ea typeface="隶书" panose="02010509060101010101" pitchFamily="1" charset="-122"/>
              <a:sym typeface="+mn-ea"/>
            </a:endParaRPr>
          </a:p>
          <a:p>
            <a:endParaRPr lang="zh-CN" altLang="en-US" sz="400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0151" y="539115"/>
            <a:ext cx="10382249" cy="1012825"/>
          </a:xfrm>
        </p:spPr>
        <p:txBody>
          <a:bodyPr/>
          <a:lstStyle/>
          <a:p>
            <a:pPr algn="ctr"/>
            <a:r>
              <a:rPr lang="zh-CN" altLang="en-US" sz="4400" dirty="0">
                <a:solidFill>
                  <a:schemeClr val="accent4">
                    <a:lumMod val="90000"/>
                    <a:lumOff val="10000"/>
                  </a:schemeClr>
                </a:solidFill>
                <a:highlight>
                  <a:srgbClr val="FFFF00"/>
                </a:highlight>
              </a:rPr>
              <a:t>起承转合结构的作用</a:t>
            </a:r>
            <a:endParaRPr lang="zh-CN" altLang="en-US" sz="4400" dirty="0">
              <a:solidFill>
                <a:schemeClr val="accent4">
                  <a:lumMod val="90000"/>
                  <a:lumOff val="10000"/>
                </a:schemeClr>
              </a:solidFill>
              <a:highlight>
                <a:srgbClr val="FFFF00"/>
              </a:highlight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899920" y="1600200"/>
            <a:ext cx="9682480" cy="3112770"/>
          </a:xfrm>
          <a:gradFill>
            <a:gsLst>
              <a:gs pos="0">
                <a:srgbClr val="D7F0FC"/>
              </a:gs>
              <a:gs pos="52000">
                <a:srgbClr val="FFEFDE"/>
              </a:gs>
              <a:gs pos="100000">
                <a:srgbClr val="FFDCFC"/>
              </a:gs>
            </a:gsLst>
            <a:lin ang="5400000" scaled="1"/>
          </a:gradFill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4000" b="1" dirty="0"/>
              <a:t>       </a:t>
            </a:r>
            <a:r>
              <a:rPr lang="zh-CN" altLang="en-US" sz="4000" b="1" dirty="0"/>
              <a:t>诗歌的起承转合的结构方式，不但</a:t>
            </a:r>
            <a:r>
              <a:rPr lang="zh-CN" altLang="en-US" sz="4000" b="1" dirty="0">
                <a:sym typeface="+mn-ea"/>
              </a:rPr>
              <a:t>使诗歌的</a:t>
            </a:r>
            <a:r>
              <a:rPr lang="zh-CN" altLang="en-US" sz="4000" b="1" dirty="0">
                <a:solidFill>
                  <a:srgbClr val="1D41D5"/>
                </a:solidFill>
                <a:sym typeface="+mn-ea"/>
              </a:rPr>
              <a:t>结构严谨，波澜起伏，曲折有致</a:t>
            </a:r>
            <a:r>
              <a:rPr lang="zh-CN" altLang="en-US" sz="4000" b="1" dirty="0">
                <a:sym typeface="+mn-ea"/>
              </a:rPr>
              <a:t>，更是为了</a:t>
            </a:r>
            <a:r>
              <a:rPr lang="zh-CN" altLang="en-US" sz="4000" b="1" dirty="0"/>
              <a:t>表现出诗人的</a:t>
            </a:r>
            <a:r>
              <a:rPr lang="zh-CN" altLang="en-US" sz="4000" b="1" dirty="0">
                <a:solidFill>
                  <a:srgbClr val="1D41D5"/>
                </a:solidFill>
              </a:rPr>
              <a:t>思维进程和情感的发展与变化</a:t>
            </a:r>
            <a:r>
              <a:rPr lang="zh-CN" altLang="en-US" sz="4000" b="1" dirty="0"/>
              <a:t>过程。</a:t>
            </a:r>
            <a:endParaRPr lang="zh-CN" altLang="en-US" sz="4000" b="1" dirty="0"/>
          </a:p>
        </p:txBody>
      </p:sp>
      <p:sp>
        <p:nvSpPr>
          <p:cNvPr id="4" name="文本框 3"/>
          <p:cNvSpPr txBox="1"/>
          <p:nvPr/>
        </p:nvSpPr>
        <p:spPr>
          <a:xfrm>
            <a:off x="3343910" y="4866005"/>
            <a:ext cx="6096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800" b="1">
                <a:solidFill>
                  <a:srgbClr val="C0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诗歌的内核是情感</a:t>
            </a:r>
            <a:endParaRPr lang="zh-CN" altLang="en-US" sz="4800" b="1">
              <a:solidFill>
                <a:srgbClr val="C0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4470" y="406400"/>
            <a:ext cx="9832975" cy="1012825"/>
          </a:xfrm>
        </p:spPr>
        <p:txBody>
          <a:bodyPr/>
          <a:lstStyle/>
          <a:p>
            <a:r>
              <a:rPr lang="zh-CN" altLang="en-US" sz="400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</a:rPr>
              <a:t>如何读出诗歌的情感？</a:t>
            </a:r>
            <a:endParaRPr lang="zh-CN" altLang="en-US" sz="4000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959485" y="1600200"/>
            <a:ext cx="10249535" cy="4349750"/>
          </a:xfrm>
          <a:gradFill>
            <a:gsLst>
              <a:gs pos="0">
                <a:srgbClr val="D7F0FC"/>
              </a:gs>
              <a:gs pos="52000">
                <a:srgbClr val="FFEFDE"/>
              </a:gs>
              <a:gs pos="100000">
                <a:srgbClr val="FFDCFC"/>
              </a:gs>
            </a:gsLst>
            <a:lin ang="5400000" scaled="1"/>
          </a:gradFill>
        </p:spPr>
        <p:txBody>
          <a:bodyPr/>
          <a:lstStyle/>
          <a:p>
            <a:pPr marL="0" indent="0">
              <a:buNone/>
            </a:pPr>
            <a:r>
              <a:rPr lang="zh-CN" altLang="en-US" sz="3600" b="1" dirty="0"/>
              <a:t>一、知人论世</a:t>
            </a:r>
            <a:endParaRPr lang="zh-CN" altLang="en-US" sz="3600" b="1" dirty="0"/>
          </a:p>
          <a:p>
            <a:pPr marL="0" indent="0">
              <a:buNone/>
            </a:pPr>
            <a:r>
              <a:rPr lang="zh-CN" altLang="en-US" sz="3600" b="1" dirty="0"/>
              <a:t>二、理解意象（修饰词</a:t>
            </a:r>
            <a:r>
              <a:rPr lang="en-US" altLang="zh-CN" sz="3600" b="1" dirty="0"/>
              <a:t>+</a:t>
            </a:r>
            <a:r>
              <a:rPr lang="zh-CN" altLang="en-US" sz="3600" b="1" dirty="0"/>
              <a:t>名词）</a:t>
            </a:r>
            <a:endParaRPr lang="zh-CN" altLang="en-US" sz="3600" b="1" dirty="0"/>
          </a:p>
          <a:p>
            <a:pPr marL="0" indent="0">
              <a:buNone/>
            </a:pPr>
            <a:r>
              <a:rPr lang="zh-CN" altLang="en-US" sz="3600" b="1" dirty="0"/>
              <a:t>三、抓住</a:t>
            </a:r>
            <a:r>
              <a:rPr lang="zh-CN" altLang="en-US" sz="3600" b="1" dirty="0"/>
              <a:t>直接表情达意的词语（喜怒哀乐情感词）</a:t>
            </a:r>
            <a:endParaRPr lang="zh-CN" altLang="en-US" sz="3600" b="1" dirty="0"/>
          </a:p>
          <a:p>
            <a:pPr marL="0" indent="0">
              <a:buNone/>
            </a:pPr>
            <a:r>
              <a:rPr lang="zh-CN" altLang="en-US" sz="3600" b="1" dirty="0"/>
              <a:t>四、</a:t>
            </a:r>
            <a:r>
              <a:rPr lang="zh-CN" altLang="en-US" sz="3600" b="1" dirty="0">
                <a:solidFill>
                  <a:srgbClr val="1D41D5"/>
                </a:solidFill>
              </a:rPr>
              <a:t>读懂表情态、语气的词语（虚词为主）</a:t>
            </a:r>
            <a:endParaRPr lang="zh-CN" altLang="en-US" sz="3600" b="1" dirty="0"/>
          </a:p>
          <a:p>
            <a:pPr marL="0" indent="0">
              <a:buNone/>
            </a:pPr>
            <a:endParaRPr lang="zh-CN" alt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51280" y="300990"/>
            <a:ext cx="10671175" cy="6069965"/>
          </a:xfrm>
          <a:solidFill>
            <a:schemeClr val="bg1"/>
          </a:solidFill>
        </p:spPr>
        <p:txBody>
          <a:bodyPr/>
          <a:lstStyle/>
          <a:p>
            <a:pPr marL="0" indent="0" algn="l">
              <a:lnSpc>
                <a:spcPct val="140000"/>
              </a:lnSpc>
              <a:buNone/>
            </a:pPr>
            <a:endParaRPr lang="zh-CN" altLang="en-US" sz="2800" b="1"/>
          </a:p>
          <a:p>
            <a:pPr marL="0" indent="0" algn="l">
              <a:lnSpc>
                <a:spcPct val="140000"/>
              </a:lnSpc>
              <a:buNone/>
            </a:pPr>
            <a:r>
              <a:rPr lang="zh-CN" altLang="en-US" sz="2800" b="1"/>
              <a:t>舍南舍北皆春水，</a:t>
            </a:r>
            <a:endParaRPr lang="zh-CN" altLang="en-US" sz="2800" b="1"/>
          </a:p>
          <a:p>
            <a:pPr marL="0" indent="0" algn="l">
              <a:lnSpc>
                <a:spcPct val="140000"/>
              </a:lnSpc>
              <a:buNone/>
            </a:pPr>
            <a:r>
              <a:rPr lang="zh-CN" altLang="en-US" sz="2800" b="1"/>
              <a:t>但见群鸥日日来。</a:t>
            </a:r>
            <a:endParaRPr lang="zh-CN" altLang="en-US" sz="2800" b="1"/>
          </a:p>
          <a:p>
            <a:pPr marL="0" indent="0" algn="l">
              <a:lnSpc>
                <a:spcPct val="140000"/>
              </a:lnSpc>
              <a:buNone/>
            </a:pPr>
            <a:r>
              <a:rPr lang="zh-CN" altLang="en-US" sz="2800" b="1"/>
              <a:t>花径不曾缘客扫，</a:t>
            </a:r>
            <a:endParaRPr lang="zh-CN" altLang="en-US" sz="2800" b="1"/>
          </a:p>
          <a:p>
            <a:pPr marL="0" indent="0" algn="l">
              <a:lnSpc>
                <a:spcPct val="140000"/>
              </a:lnSpc>
              <a:buNone/>
            </a:pPr>
            <a:r>
              <a:rPr lang="zh-CN" altLang="en-US" sz="2800" b="1"/>
              <a:t>蓬门今始为君开。</a:t>
            </a:r>
            <a:endParaRPr lang="zh-CN" altLang="en-US" sz="2800" b="1"/>
          </a:p>
          <a:p>
            <a:pPr marL="0" indent="0" algn="l">
              <a:lnSpc>
                <a:spcPct val="140000"/>
              </a:lnSpc>
              <a:buNone/>
            </a:pPr>
            <a:r>
              <a:rPr lang="zh-CN" altLang="en-US" sz="2800" b="1"/>
              <a:t>盘飧市远无兼味，</a:t>
            </a:r>
            <a:endParaRPr lang="zh-CN" altLang="en-US" sz="2800" b="1"/>
          </a:p>
          <a:p>
            <a:pPr marL="0" indent="0" algn="l">
              <a:lnSpc>
                <a:spcPct val="140000"/>
              </a:lnSpc>
              <a:buNone/>
            </a:pPr>
            <a:r>
              <a:rPr lang="zh-CN" altLang="en-US" sz="2800" b="1"/>
              <a:t>樽酒家贫只旧醅。</a:t>
            </a:r>
            <a:endParaRPr lang="zh-CN" altLang="en-US" sz="2800" b="1"/>
          </a:p>
          <a:p>
            <a:pPr marL="0" indent="0" algn="l">
              <a:lnSpc>
                <a:spcPct val="140000"/>
              </a:lnSpc>
              <a:buNone/>
            </a:pPr>
            <a:r>
              <a:rPr lang="zh-CN" altLang="en-US" sz="2800" b="1"/>
              <a:t>肯与邻翁相对饮，</a:t>
            </a:r>
            <a:endParaRPr lang="zh-CN" altLang="en-US" sz="2800" b="1"/>
          </a:p>
          <a:p>
            <a:pPr marL="0" indent="0" algn="l">
              <a:lnSpc>
                <a:spcPct val="140000"/>
              </a:lnSpc>
              <a:buNone/>
            </a:pPr>
            <a:r>
              <a:rPr lang="zh-CN" altLang="en-US" sz="2800" b="1"/>
              <a:t>隔篱呼取尽余杯。</a:t>
            </a:r>
            <a:endParaRPr lang="zh-CN" altLang="en-US" sz="2800" b="1"/>
          </a:p>
        </p:txBody>
      </p:sp>
      <p:sp>
        <p:nvSpPr>
          <p:cNvPr id="2" name="文本框 1"/>
          <p:cNvSpPr txBox="1"/>
          <p:nvPr/>
        </p:nvSpPr>
        <p:spPr>
          <a:xfrm>
            <a:off x="4801235" y="301625"/>
            <a:ext cx="35318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ctr">
              <a:buNone/>
            </a:pP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客至    </a:t>
            </a:r>
            <a:r>
              <a:rPr lang="zh-CN" altLang="en-US" sz="24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杜甫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 </a:t>
            </a:r>
            <a:endParaRPr lang="zh-CN" altLang="en-US" sz="3200" b="1">
              <a:latin typeface="黑体" panose="02010609060101010101" charset="-122"/>
              <a:ea typeface="黑体" panose="02010609060101010101" charset="-122"/>
              <a:cs typeface="黑体" panose="02010609060101010101" charset="-122"/>
              <a:sym typeface="+mn-ea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2162175" y="2550160"/>
            <a:ext cx="721360" cy="4419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圆角矩形 6"/>
          <p:cNvSpPr/>
          <p:nvPr/>
        </p:nvSpPr>
        <p:spPr>
          <a:xfrm>
            <a:off x="2475865" y="3214370"/>
            <a:ext cx="476885" cy="429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圆角矩形 7"/>
          <p:cNvSpPr/>
          <p:nvPr/>
        </p:nvSpPr>
        <p:spPr>
          <a:xfrm>
            <a:off x="2830830" y="1167130"/>
            <a:ext cx="476885" cy="429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/>
        </p:nvSpPr>
        <p:spPr>
          <a:xfrm>
            <a:off x="1407795" y="1859280"/>
            <a:ext cx="476885" cy="41783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2838450" y="3891915"/>
            <a:ext cx="440690" cy="429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2850515" y="4554855"/>
            <a:ext cx="440690" cy="429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2" name="圆角矩形 11"/>
          <p:cNvSpPr/>
          <p:nvPr/>
        </p:nvSpPr>
        <p:spPr>
          <a:xfrm>
            <a:off x="1407795" y="5267960"/>
            <a:ext cx="440690" cy="429260"/>
          </a:xfrm>
          <a:prstGeom prst="roundRect">
            <a:avLst/>
          </a:prstGeom>
          <a:noFill/>
          <a:ln w="38100">
            <a:solidFill>
              <a:schemeClr val="tx1">
                <a:lumMod val="50000"/>
                <a:lumOff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13" name="圆角矩形 12"/>
          <p:cNvSpPr/>
          <p:nvPr/>
        </p:nvSpPr>
        <p:spPr>
          <a:xfrm>
            <a:off x="2844800" y="5920740"/>
            <a:ext cx="440690" cy="429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/>
          </a:p>
        </p:txBody>
      </p:sp>
      <p:sp>
        <p:nvSpPr>
          <p:cNvPr id="4" name="文本框 3"/>
          <p:cNvSpPr txBox="1"/>
          <p:nvPr/>
        </p:nvSpPr>
        <p:spPr>
          <a:xfrm>
            <a:off x="6666230" y="3527425"/>
            <a:ext cx="2522855" cy="6400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zh-CN" altLang="en-US"/>
          </a:p>
          <a:p>
            <a:pPr algn="l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378960" y="907415"/>
            <a:ext cx="7644130" cy="86550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zh-CN" altLang="en-US" sz="2800" b="1">
                <a:solidFill>
                  <a:srgbClr val="C00000"/>
                </a:solidFill>
                <a:sym typeface="+mn-ea"/>
              </a:rPr>
              <a:t>皆，写出春江水势涨溢，江波浩渺、茫茫一片，表现视野、胸怀之阔大。</a:t>
            </a:r>
            <a:endParaRPr lang="zh-CN" altLang="en-US" sz="28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4378960" y="2004060"/>
            <a:ext cx="7644130" cy="86550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zh-CN" altLang="en-US" sz="2800" b="1">
                <a:solidFill>
                  <a:srgbClr val="C00000"/>
                </a:solidFill>
                <a:sym typeface="+mn-ea"/>
              </a:rPr>
              <a:t>但：只有。群鸥固然可爱，而不见其他的来访者，故花径也不扫，显示出</a:t>
            </a:r>
            <a:r>
              <a:rPr lang="zh-CN" altLang="en-US" sz="2800" b="1">
                <a:solidFill>
                  <a:srgbClr val="1D41D5"/>
                </a:solidFill>
                <a:sym typeface="+mn-ea"/>
              </a:rPr>
              <a:t>闲逸但寂寞</a:t>
            </a:r>
            <a:r>
              <a:rPr lang="zh-CN" altLang="en-US" sz="2800" b="1">
                <a:solidFill>
                  <a:srgbClr val="C00000"/>
                </a:solidFill>
                <a:sym typeface="+mn-ea"/>
              </a:rPr>
              <a:t>的情状；</a:t>
            </a:r>
            <a:endParaRPr lang="zh-CN" altLang="en-US" sz="28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4378960" y="3091180"/>
            <a:ext cx="7642860" cy="86550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zh-CN" altLang="en-US" sz="2800" b="1">
                <a:solidFill>
                  <a:srgbClr val="C00000"/>
                </a:solidFill>
                <a:sym typeface="+mn-ea"/>
              </a:rPr>
              <a:t>始：才。寂寞之中，佳客临门，一向闲适恬淡的主人不由得</a:t>
            </a:r>
            <a:r>
              <a:rPr lang="zh-CN" altLang="en-US" sz="2800" b="1">
                <a:solidFill>
                  <a:srgbClr val="1D41D5"/>
                </a:solidFill>
                <a:sym typeface="+mn-ea"/>
              </a:rPr>
              <a:t>喜出望外</a:t>
            </a:r>
            <a:r>
              <a:rPr lang="zh-CN" altLang="en-US" sz="2800" b="1">
                <a:solidFill>
                  <a:srgbClr val="C00000"/>
                </a:solidFill>
                <a:sym typeface="+mn-ea"/>
              </a:rPr>
              <a:t>。</a:t>
            </a:r>
            <a:endParaRPr lang="zh-CN" altLang="en-US" sz="28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4378325" y="4256405"/>
            <a:ext cx="7643495" cy="86550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>
                <a:solidFill>
                  <a:srgbClr val="C00000"/>
                </a:solidFill>
                <a:sym typeface="+mn-ea"/>
              </a:rPr>
              <a:t>只：只有。写出酒菜的简陋，是家常的闲谈，表现主客之间</a:t>
            </a:r>
            <a:r>
              <a:rPr lang="zh-CN" altLang="en-US" sz="2800" b="1">
                <a:solidFill>
                  <a:srgbClr val="1D41D5"/>
                </a:solidFill>
                <a:sym typeface="+mn-ea"/>
              </a:rPr>
              <a:t>和谐自如、喜悦随性</a:t>
            </a:r>
            <a:r>
              <a:rPr lang="zh-CN" altLang="en-US" sz="2800" b="1">
                <a:solidFill>
                  <a:srgbClr val="C00000"/>
                </a:solidFill>
                <a:sym typeface="+mn-ea"/>
              </a:rPr>
              <a:t>的感觉；</a:t>
            </a:r>
            <a:endParaRPr lang="zh-CN" altLang="en-US" sz="28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4378960" y="5468620"/>
            <a:ext cx="7644130" cy="86550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</a:pPr>
            <a:r>
              <a:rPr lang="zh-CN" altLang="en-US" sz="2800" b="1">
                <a:solidFill>
                  <a:srgbClr val="C00000"/>
                </a:solidFill>
                <a:sym typeface="+mn-ea"/>
              </a:rPr>
              <a:t>肯：乐意；尽，尽兴。越喝酒意越浓，越喝兴致越高，由喜悦变为</a:t>
            </a:r>
            <a:r>
              <a:rPr lang="zh-CN" altLang="en-US" sz="2800" b="1">
                <a:solidFill>
                  <a:srgbClr val="1D41D5"/>
                </a:solidFill>
                <a:sym typeface="+mn-ea"/>
              </a:rPr>
              <a:t>亢奋、欢悦</a:t>
            </a:r>
            <a:r>
              <a:rPr lang="zh-CN" altLang="en-US" sz="2800" b="1">
                <a:solidFill>
                  <a:srgbClr val="C00000"/>
                </a:solidFill>
                <a:sym typeface="+mn-ea"/>
              </a:rPr>
              <a:t>之感。</a:t>
            </a:r>
            <a:endParaRPr lang="zh-CN" altLang="en-US" sz="28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"/>
            </p:custDataLst>
          </p:nvPr>
        </p:nvSpPr>
        <p:spPr>
          <a:xfrm>
            <a:off x="3560445" y="1490980"/>
            <a:ext cx="641985" cy="56324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>
            <a:noAutofit/>
          </a:bodyPr>
          <a:lstStyle/>
          <a:p>
            <a:pPr algn="l"/>
            <a:r>
              <a:rPr lang="zh-CN" altLang="en-US" sz="3600" b="1">
                <a:solidFill>
                  <a:srgbClr val="F9FBFA"/>
                </a:solidFill>
                <a:sym typeface="+mn-ea"/>
              </a:rPr>
              <a:t>起</a:t>
            </a:r>
            <a:endParaRPr lang="zh-CN" altLang="en-US" sz="3600" b="1">
              <a:solidFill>
                <a:srgbClr val="F9FBFA"/>
              </a:solidFill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2"/>
            </p:custDataLst>
          </p:nvPr>
        </p:nvSpPr>
        <p:spPr>
          <a:xfrm>
            <a:off x="3560445" y="2366645"/>
            <a:ext cx="641985" cy="64008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F9FBFA"/>
                </a:solidFill>
                <a:sym typeface="+mn-ea"/>
              </a:rPr>
              <a:t>承</a:t>
            </a:r>
            <a:endParaRPr lang="zh-CN" altLang="en-US" sz="3600" b="1">
              <a:solidFill>
                <a:srgbClr val="F9FBFA"/>
              </a:solidFill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3"/>
            </p:custDataLst>
          </p:nvPr>
        </p:nvSpPr>
        <p:spPr>
          <a:xfrm>
            <a:off x="3560444" y="3786505"/>
            <a:ext cx="641985" cy="64008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F9FBFA"/>
                </a:solidFill>
                <a:sym typeface="+mn-ea"/>
              </a:rPr>
              <a:t>转</a:t>
            </a:r>
            <a:endParaRPr lang="zh-CN" altLang="en-US" sz="3600" b="1" dirty="0">
              <a:solidFill>
                <a:srgbClr val="F9FBFA"/>
              </a:solidFill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4"/>
            </p:custDataLst>
          </p:nvPr>
        </p:nvSpPr>
        <p:spPr>
          <a:xfrm>
            <a:off x="3585845" y="5432425"/>
            <a:ext cx="641985" cy="64008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F9FBFA"/>
                </a:solidFill>
                <a:sym typeface="+mn-ea"/>
              </a:rPr>
              <a:t>合</a:t>
            </a:r>
            <a:endParaRPr lang="zh-CN" altLang="en-US" sz="3600" b="1">
              <a:solidFill>
                <a:srgbClr val="F9FBFA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5" grpId="0" bldLvl="0" animBg="1"/>
      <p:bldP spid="14" grpId="0" bldLvl="0" animBg="1"/>
      <p:bldP spid="15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33805" y="354965"/>
            <a:ext cx="10794365" cy="6247130"/>
          </a:xfrm>
          <a:solidFill>
            <a:schemeClr val="bg1"/>
          </a:solidFill>
        </p:spPr>
        <p:txBody>
          <a:bodyPr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altLang="zh-CN" sz="2800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</a:t>
            </a:r>
            <a:r>
              <a:rPr lang="zh-CN" altLang="en-US" sz="280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蜀相    杜甫 </a:t>
            </a:r>
            <a:endParaRPr lang="zh-CN" altLang="en-US" sz="280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丞相祠堂何处寻？锦官城外柏森森。</a:t>
            </a:r>
            <a:endParaRPr lang="en-US" altLang="zh-CN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映阶碧草自春色，隔叶黄鹂空好音。</a:t>
            </a: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三顾频烦天下计，两朝开济老臣心。</a:t>
            </a: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100000"/>
              </a:lnSpc>
              <a:buNone/>
            </a:pP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出师未捷身先死，长使英雄泪满襟。</a:t>
            </a:r>
            <a:endParaRPr lang="zh-CN" altLang="en-US" sz="2800" b="1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01840" y="790575"/>
            <a:ext cx="4490720" cy="125285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丞相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点题，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柏森森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，苍劲葱郁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静谧肃穆的氛围，领起颔联。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24065" y="2269490"/>
            <a:ext cx="4468495" cy="125285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承接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柏森森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，写出春意盎然的景观，</a:t>
            </a:r>
            <a:r>
              <a:rPr lang="zh-CN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为下文蓄势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23430" y="3724275"/>
            <a:ext cx="4492625" cy="95313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由写景转为叙事</a:t>
            </a:r>
            <a:r>
              <a:rPr lang="zh-CN" altLang="en-US" sz="2800" b="1" dirty="0">
                <a:latin typeface="黑体" panose="02010609060101010101" charset="-122"/>
                <a:ea typeface="黑体" panose="02010609060101010101" charset="-122"/>
                <a:sym typeface="+mn-ea"/>
              </a:rPr>
              <a:t>和议论</a:t>
            </a:r>
            <a:r>
              <a:rPr lang="zh-CN" altLang="en-US" sz="2800" b="1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，概括诸葛亮的一生。</a:t>
            </a:r>
            <a:endParaRPr lang="zh-CN" altLang="en-US" sz="2800" b="1" dirty="0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01840" y="4879340"/>
            <a:ext cx="4514215" cy="125285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咏叹了诸葛亮病死军中功业未成的不幸，呼应开头，直抒胸臆，点明题旨。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4" name="圆角矩形 3"/>
          <p:cNvSpPr/>
          <p:nvPr>
            <p:custDataLst>
              <p:tags r:id="rId1"/>
            </p:custDataLst>
          </p:nvPr>
        </p:nvSpPr>
        <p:spPr>
          <a:xfrm>
            <a:off x="2693670" y="1937385"/>
            <a:ext cx="476885" cy="429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8"/>
          <p:cNvSpPr/>
          <p:nvPr>
            <p:custDataLst>
              <p:tags r:id="rId2"/>
            </p:custDataLst>
          </p:nvPr>
        </p:nvSpPr>
        <p:spPr>
          <a:xfrm>
            <a:off x="5571490" y="1937385"/>
            <a:ext cx="476885" cy="429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>
            <p:custDataLst>
              <p:tags r:id="rId3"/>
            </p:custDataLst>
          </p:nvPr>
        </p:nvSpPr>
        <p:spPr>
          <a:xfrm>
            <a:off x="4149725" y="4977130"/>
            <a:ext cx="476885" cy="42926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1448435" y="2411095"/>
            <a:ext cx="5564505" cy="8655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>
                <a:solidFill>
                  <a:srgbClr val="C00000"/>
                </a:solidFill>
              </a:rPr>
              <a:t>自、空：徒然，白白的。好景无人欣赏，国家中兴无望，</a:t>
            </a:r>
            <a:r>
              <a:rPr lang="zh-CN" altLang="en-US" sz="2800" b="1">
                <a:solidFill>
                  <a:srgbClr val="1D41D5"/>
                </a:solidFill>
              </a:rPr>
              <a:t>忧国而惆怅</a:t>
            </a:r>
            <a:r>
              <a:rPr lang="zh-CN" altLang="en-US" sz="2800" b="1">
                <a:solidFill>
                  <a:srgbClr val="C00000"/>
                </a:solidFill>
              </a:rPr>
              <a:t>。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447800" y="3878580"/>
            <a:ext cx="5565140" cy="8655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2800" b="1">
                <a:solidFill>
                  <a:srgbClr val="C00000"/>
                </a:solidFill>
                <a:sym typeface="+mn-ea"/>
              </a:rPr>
              <a:t>对诸葛亮</a:t>
            </a:r>
            <a:r>
              <a:rPr lang="zh-CN" altLang="en-US" sz="2800" b="1">
                <a:solidFill>
                  <a:srgbClr val="C00000"/>
                </a:solidFill>
              </a:rPr>
              <a:t>忠君爱国、建功立业满怀</a:t>
            </a:r>
            <a:r>
              <a:rPr lang="zh-CN" altLang="en-US" sz="2800" b="1">
                <a:solidFill>
                  <a:srgbClr val="1D41D5"/>
                </a:solidFill>
              </a:rPr>
              <a:t>敬慕，对国运的期许</a:t>
            </a:r>
            <a:r>
              <a:rPr lang="zh-CN" altLang="en-US" sz="2800" b="1">
                <a:solidFill>
                  <a:srgbClr val="C00000"/>
                </a:solidFill>
              </a:rPr>
              <a:t>。</a:t>
            </a:r>
            <a:endParaRPr lang="zh-CN" altLang="en-US" sz="2800" b="1">
              <a:solidFill>
                <a:srgbClr val="C00000"/>
              </a:solidFill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447800" y="5480050"/>
            <a:ext cx="5565775" cy="86550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sz="2800" b="1" dirty="0">
                <a:solidFill>
                  <a:srgbClr val="C00000"/>
                </a:solidFill>
              </a:rPr>
              <a:t>长，常。诸葛亮的遗憾引起诗人等</a:t>
            </a:r>
            <a:r>
              <a:rPr lang="en-US" altLang="zh-CN" sz="2800" b="1" dirty="0">
                <a:solidFill>
                  <a:srgbClr val="C00000"/>
                </a:solidFill>
              </a:rPr>
              <a:t>“</a:t>
            </a:r>
            <a:r>
              <a:rPr lang="zh-CN" altLang="en-US" sz="2800" b="1" dirty="0">
                <a:solidFill>
                  <a:srgbClr val="C00000"/>
                </a:solidFill>
              </a:rPr>
              <a:t>英雄</a:t>
            </a:r>
            <a:r>
              <a:rPr lang="en-US" altLang="zh-CN" sz="2800" b="1" dirty="0">
                <a:solidFill>
                  <a:srgbClr val="C00000"/>
                </a:solidFill>
              </a:rPr>
              <a:t>”</a:t>
            </a:r>
            <a:r>
              <a:rPr lang="zh-CN" sz="2800" b="1" dirty="0">
                <a:solidFill>
                  <a:srgbClr val="C00000"/>
                </a:solidFill>
              </a:rPr>
              <a:t>满心的</a:t>
            </a:r>
            <a:r>
              <a:rPr lang="zh-CN" sz="2800" b="1" dirty="0">
                <a:solidFill>
                  <a:srgbClr val="1D41D5"/>
                </a:solidFill>
              </a:rPr>
              <a:t>遗恨</a:t>
            </a:r>
            <a:r>
              <a:rPr lang="en-US" altLang="zh-CN" sz="2800" b="1" dirty="0">
                <a:solidFill>
                  <a:srgbClr val="C00000"/>
                </a:solidFill>
              </a:rPr>
              <a:t>——</a:t>
            </a:r>
            <a:r>
              <a:rPr lang="zh-CN" altLang="en-US" sz="2800" b="1" dirty="0">
                <a:solidFill>
                  <a:srgbClr val="1D41D5"/>
                </a:solidFill>
              </a:rPr>
              <a:t>深沉悲凉</a:t>
            </a:r>
            <a:r>
              <a:rPr lang="zh-CN" sz="2800" b="1" dirty="0">
                <a:solidFill>
                  <a:srgbClr val="C00000"/>
                </a:solidFill>
              </a:rPr>
              <a:t>。</a:t>
            </a:r>
            <a:endParaRPr lang="zh-CN" sz="2800" b="1" dirty="0">
              <a:solidFill>
                <a:srgbClr val="C00000"/>
              </a:solidFill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9563100" y="1141095"/>
            <a:ext cx="1225550" cy="521970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rgbClr val="1D41D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肃然</a:t>
            </a:r>
            <a:endParaRPr lang="zh-CN" altLang="en-US" sz="2800" b="1">
              <a:solidFill>
                <a:srgbClr val="1D41D5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4"/>
            </p:custDataLst>
          </p:nvPr>
        </p:nvSpPr>
        <p:spPr>
          <a:xfrm>
            <a:off x="10788650" y="1141095"/>
            <a:ext cx="641985" cy="563245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noAutofit/>
          </a:bodyPr>
          <a:lstStyle/>
          <a:p>
            <a:pPr algn="l"/>
            <a:r>
              <a:rPr lang="zh-CN" altLang="en-US" sz="3600" b="1">
                <a:solidFill>
                  <a:srgbClr val="F9FBFA"/>
                </a:solidFill>
                <a:sym typeface="+mn-ea"/>
              </a:rPr>
              <a:t>起</a:t>
            </a:r>
            <a:endParaRPr lang="zh-CN" altLang="en-US" sz="3600" b="1">
              <a:solidFill>
                <a:srgbClr val="F9FBFA"/>
              </a:solidFill>
              <a:sym typeface="+mn-ea"/>
            </a:endParaRPr>
          </a:p>
        </p:txBody>
      </p:sp>
      <p:sp>
        <p:nvSpPr>
          <p:cNvPr id="19" name="文本框 18"/>
          <p:cNvSpPr txBox="1"/>
          <p:nvPr>
            <p:custDataLst>
              <p:tags r:id="rId5"/>
            </p:custDataLst>
          </p:nvPr>
        </p:nvSpPr>
        <p:spPr>
          <a:xfrm>
            <a:off x="6952615" y="2640965"/>
            <a:ext cx="641985" cy="64008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F9FBFA"/>
                </a:solidFill>
                <a:sym typeface="+mn-ea"/>
              </a:rPr>
              <a:t>承</a:t>
            </a:r>
            <a:endParaRPr lang="zh-CN" altLang="en-US" sz="3600" b="1">
              <a:solidFill>
                <a:srgbClr val="F9FBFA"/>
              </a:solidFill>
              <a:sym typeface="+mn-ea"/>
            </a:endParaRPr>
          </a:p>
        </p:txBody>
      </p:sp>
      <p:sp>
        <p:nvSpPr>
          <p:cNvPr id="20" name="文本框 19"/>
          <p:cNvSpPr txBox="1"/>
          <p:nvPr>
            <p:custDataLst>
              <p:tags r:id="rId6"/>
            </p:custDataLst>
          </p:nvPr>
        </p:nvSpPr>
        <p:spPr>
          <a:xfrm>
            <a:off x="4808855" y="4104005"/>
            <a:ext cx="641985" cy="64008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F9FBFA"/>
                </a:solidFill>
                <a:sym typeface="+mn-ea"/>
              </a:rPr>
              <a:t>转</a:t>
            </a:r>
            <a:endParaRPr lang="zh-CN" altLang="en-US" sz="3600" b="1">
              <a:solidFill>
                <a:srgbClr val="F9FBFA"/>
              </a:solidFill>
              <a:sym typeface="+mn-ea"/>
            </a:endParaRPr>
          </a:p>
        </p:txBody>
      </p:sp>
      <p:sp>
        <p:nvSpPr>
          <p:cNvPr id="21" name="文本框 20"/>
          <p:cNvSpPr txBox="1"/>
          <p:nvPr>
            <p:custDataLst>
              <p:tags r:id="rId7"/>
            </p:custDataLst>
          </p:nvPr>
        </p:nvSpPr>
        <p:spPr>
          <a:xfrm>
            <a:off x="6920230" y="5705475"/>
            <a:ext cx="641985" cy="640080"/>
          </a:xfrm>
          <a:prstGeom prst="rect">
            <a:avLst/>
          </a:prstGeom>
          <a:solidFill>
            <a:schemeClr val="accent3">
              <a:lumMod val="5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F9FBFA"/>
                </a:solidFill>
                <a:sym typeface="+mn-ea"/>
              </a:rPr>
              <a:t>合</a:t>
            </a:r>
            <a:endParaRPr lang="zh-CN" altLang="en-US" sz="3600" b="1">
              <a:solidFill>
                <a:srgbClr val="F9FBFA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9" grpId="0" bldLvl="0" animBg="1"/>
      <p:bldP spid="10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8" grpId="0" bldLvl="0" animBg="1"/>
      <p:bldP spid="19" grpId="0" bldLvl="0" animBg="1"/>
      <p:bldP spid="20" grpId="0" bldLvl="0" animBg="1"/>
      <p:bldP spid="2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A"/>
        </a:solidFill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内容占位符 2"/>
          <p:cNvSpPr>
            <a:spLocks noGrp="1"/>
          </p:cNvSpPr>
          <p:nvPr>
            <p:ph idx="1"/>
          </p:nvPr>
        </p:nvSpPr>
        <p:spPr>
          <a:xfrm>
            <a:off x="163286" y="1053465"/>
            <a:ext cx="11826149" cy="5216706"/>
          </a:xfrm>
        </p:spPr>
        <p:txBody>
          <a:bodyPr wrap="square" lIns="91440" tIns="45720" rIns="91440" bIns="45720" anchor="t">
            <a:noAutofit/>
          </a:bodyPr>
          <a:lstStyle/>
          <a:p>
            <a:pPr eaLnBrk="1" fontAlgn="t">
              <a:lnSpc>
                <a:spcPct val="90000"/>
              </a:lnSpc>
              <a:buNone/>
            </a:pPr>
            <a:r>
              <a:rPr lang="zh-CN" altLang="en-US" b="1" dirty="0"/>
              <a:t>       </a:t>
            </a:r>
            <a:endParaRPr lang="zh-CN" altLang="en-US" b="1" dirty="0"/>
          </a:p>
          <a:p>
            <a:pPr eaLnBrk="1">
              <a:lnSpc>
                <a:spcPct val="9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起</a:t>
            </a:r>
            <a:r>
              <a:rPr lang="zh-CN" altLang="en-US" b="1" dirty="0"/>
              <a:t>：即起句，用以解题、点题，叙背景、定基调、统全局、起下文；</a:t>
            </a:r>
            <a:endParaRPr lang="zh-CN" altLang="en-US" b="1" dirty="0"/>
          </a:p>
          <a:p>
            <a:pPr eaLnBrk="1">
              <a:lnSpc>
                <a:spcPct val="9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承</a:t>
            </a:r>
            <a:r>
              <a:rPr lang="zh-CN" altLang="en-US" b="1" dirty="0"/>
              <a:t>：即承接起句，展开、延伸，为后文蓄势；</a:t>
            </a:r>
            <a:endParaRPr lang="zh-CN" altLang="en-US" b="1" dirty="0"/>
          </a:p>
          <a:p>
            <a:pPr eaLnBrk="1">
              <a:lnSpc>
                <a:spcPct val="9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转</a:t>
            </a:r>
            <a:r>
              <a:rPr lang="zh-CN" altLang="en-US" b="1" dirty="0"/>
              <a:t>：即转句，</a:t>
            </a:r>
            <a:r>
              <a:rPr lang="zh-CN" altLang="en-US" b="1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在内容上推进一层，</a:t>
            </a:r>
            <a:r>
              <a:rPr lang="zh-CN" altLang="en-US" b="1" dirty="0"/>
              <a:t>诗意的转折变换。由实转虚、由景及情、由弱及强等，让诗歌顿生波澜；</a:t>
            </a:r>
            <a:endParaRPr lang="zh-CN" altLang="en-US" b="1" dirty="0"/>
          </a:p>
          <a:p>
            <a:pPr eaLnBrk="1">
              <a:lnSpc>
                <a:spcPct val="9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r>
              <a:rPr lang="zh-CN" altLang="en-US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合</a:t>
            </a:r>
            <a:r>
              <a:rPr lang="zh-CN" altLang="en-US" b="1" dirty="0"/>
              <a:t>：即结句，收束全诗、呼应开头、点明题旨、深化情感、升华主题等。</a:t>
            </a:r>
            <a:endParaRPr lang="zh-CN" altLang="en-US" b="1" dirty="0"/>
          </a:p>
          <a:p>
            <a:pPr marL="0" indent="0" eaLnBrk="1">
              <a:lnSpc>
                <a:spcPct val="90000"/>
              </a:lnSpc>
              <a:buClr>
                <a:srgbClr val="1D41D5"/>
              </a:buClr>
              <a:buNone/>
            </a:pPr>
            <a:r>
              <a:rPr lang="en-US" altLang="zh-CN" b="1" dirty="0">
                <a:sym typeface="+mn-ea"/>
              </a:rPr>
              <a:t>       </a:t>
            </a:r>
            <a:r>
              <a:rPr lang="zh-CN" altLang="en-US" b="1" dirty="0">
                <a:sym typeface="+mn-ea"/>
              </a:rPr>
              <a:t>诗歌的起承转合的结构方式，不但使诗歌的</a:t>
            </a:r>
            <a:r>
              <a:rPr lang="zh-CN" altLang="en-US" b="1" dirty="0">
                <a:solidFill>
                  <a:srgbClr val="1D41D5"/>
                </a:solidFill>
                <a:sym typeface="+mn-ea"/>
              </a:rPr>
              <a:t>结构严谨，波澜起伏，曲折有致</a:t>
            </a:r>
            <a:r>
              <a:rPr lang="zh-CN" altLang="en-US" b="1" dirty="0">
                <a:sym typeface="+mn-ea"/>
              </a:rPr>
              <a:t>，更是为了表现出诗人的</a:t>
            </a:r>
            <a:r>
              <a:rPr lang="zh-CN" altLang="en-US" b="1" dirty="0">
                <a:solidFill>
                  <a:srgbClr val="1D41D5"/>
                </a:solidFill>
                <a:sym typeface="+mn-ea"/>
              </a:rPr>
              <a:t>思维进程和情感的发展与变化</a:t>
            </a:r>
            <a:r>
              <a:rPr lang="zh-CN" altLang="en-US" b="1" dirty="0">
                <a:sym typeface="+mn-ea"/>
              </a:rPr>
              <a:t>过程。</a:t>
            </a:r>
            <a:endParaRPr lang="zh-CN" altLang="en-US" b="1" dirty="0"/>
          </a:p>
          <a:p>
            <a:pPr eaLnBrk="1">
              <a:lnSpc>
                <a:spcPct val="11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endParaRPr lang="zh-CN" altLang="en-US" b="1" dirty="0"/>
          </a:p>
        </p:txBody>
      </p:sp>
      <p:sp>
        <p:nvSpPr>
          <p:cNvPr id="2" name="文本框 1"/>
          <p:cNvSpPr txBox="1"/>
          <p:nvPr/>
        </p:nvSpPr>
        <p:spPr>
          <a:xfrm>
            <a:off x="1280795" y="318135"/>
            <a:ext cx="309880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3600" b="1">
              <a:solidFill>
                <a:srgbClr val="1D41D5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33475" y="318135"/>
            <a:ext cx="1017714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zh-CN" altLang="en-US" sz="4000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起承转合</a:t>
            </a:r>
            <a:r>
              <a:rPr lang="en-US" altLang="zh-CN" sz="4000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——</a:t>
            </a:r>
            <a:r>
              <a:rPr lang="zh-CN" altLang="en-US" sz="4000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诗歌【格律诗】的章法结构</a:t>
            </a:r>
            <a:endParaRPr lang="zh-CN" altLang="en-US" sz="4000" b="1" dirty="0">
              <a:solidFill>
                <a:schemeClr val="tx1"/>
              </a:solidFill>
              <a:highlight>
                <a:srgbClr val="FFFF00"/>
              </a:highlight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9FBFA"/>
        </a:solidFill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4790" y="466725"/>
            <a:ext cx="11528425" cy="1480185"/>
          </a:xfrm>
          <a:noFill/>
          <a:extLst>
            <a:ext uri="{909E8E84-426E-40DD-AFC4-6F175D3DCCD1}">
              <a14:hiddenFill xmlns:a14="http://schemas.microsoft.com/office/drawing/2010/main">
                <a:gradFill>
                  <a:gsLst>
                    <a:gs pos="0">
                      <a:srgbClr val="D7F0FC"/>
                    </a:gs>
                    <a:gs pos="52000">
                      <a:srgbClr val="FFEFDE"/>
                    </a:gs>
                    <a:gs pos="100000">
                      <a:srgbClr val="FFDCFC"/>
                    </a:gs>
                  </a:gsLst>
                  <a:lin ang="5400000" scaled="1"/>
                </a:gradFill>
              </a14:hiddenFill>
            </a:ext>
          </a:extLst>
        </p:spPr>
        <p:txBody>
          <a:bodyPr/>
          <a:lstStyle/>
          <a:p>
            <a:pPr algn="l">
              <a:lnSpc>
                <a:spcPct val="120000"/>
              </a:lnSpc>
            </a:pPr>
            <a:r>
              <a:rPr lang="en-US" altLang="zh-CN" sz="3200" dirty="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            </a:t>
            </a:r>
            <a:r>
              <a:rPr lang="zh-CN" altLang="en-US" sz="3200" dirty="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客至  </a:t>
            </a:r>
            <a:r>
              <a:rPr lang="zh-CN" altLang="en-US" sz="2800" dirty="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杜甫</a:t>
            </a:r>
            <a:br>
              <a:rPr lang="zh-CN" altLang="en-US" sz="2800" dirty="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</a:br>
            <a:r>
              <a:rPr lang="zh-CN" altLang="en-US" sz="2600" dirty="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舍南舍北皆春水，但见群鸥日日来。花径不曾缘客扫，蓬门今始为君开。</a:t>
            </a:r>
            <a:br>
              <a:rPr lang="zh-CN" altLang="en-US" sz="2600" dirty="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</a:br>
            <a:r>
              <a:rPr lang="zh-CN" altLang="en-US" sz="2600" dirty="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盘飧市远无兼味，樽酒家贫只旧醅。肯与邻翁相对饮，隔篱呼取尽余杯。</a:t>
            </a:r>
            <a:endParaRPr lang="zh-CN" altLang="en-US" sz="2600" dirty="0">
              <a:solidFill>
                <a:schemeClr val="accent6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47980" y="2126615"/>
            <a:ext cx="11405235" cy="4349750"/>
          </a:xfrm>
          <a:solidFill>
            <a:schemeClr val="bg1"/>
          </a:solidFill>
        </p:spPr>
        <p:txBody>
          <a:bodyPr/>
          <a:lstStyle/>
          <a:p>
            <a:pPr marL="0" indent="0">
              <a:lnSpc>
                <a:spcPct val="110000"/>
              </a:lnSpc>
              <a:buNone/>
            </a:pPr>
            <a:r>
              <a:rPr lang="en-US" altLang="zh-CN" sz="2800" b="1" dirty="0"/>
              <a:t>      </a:t>
            </a:r>
            <a:r>
              <a:rPr lang="zh-CN" altLang="en-US" sz="2800" b="1">
                <a:solidFill>
                  <a:srgbClr val="1D41D5"/>
                </a:solidFill>
              </a:rPr>
              <a:t>首联</a:t>
            </a:r>
            <a:r>
              <a:rPr lang="zh-CN" altLang="en-US" sz="2800" b="1" dirty="0"/>
              <a:t>春水绕茅舍，但有群鸥来 ，这是“无人至”的意境，也可看作客人将至的铺垫。不扫花径，因为无人来访；大开蓬门，则因今日有客。</a:t>
            </a:r>
            <a:r>
              <a:rPr lang="zh-CN" altLang="en-US" sz="2800" b="1" dirty="0">
                <a:solidFill>
                  <a:srgbClr val="1D41D5"/>
                </a:solidFill>
              </a:rPr>
              <a:t>颔联</a:t>
            </a:r>
            <a:r>
              <a:rPr lang="zh-CN" altLang="en-US" sz="2800" b="1" dirty="0"/>
              <a:t>呼应首联，仍然围绕“客至”两字展开。</a:t>
            </a:r>
            <a:r>
              <a:rPr lang="zh-CN" altLang="en-US" sz="2800" b="1" dirty="0">
                <a:solidFill>
                  <a:srgbClr val="1D41D5"/>
                </a:solidFill>
              </a:rPr>
              <a:t>颈联</a:t>
            </a:r>
            <a:r>
              <a:rPr lang="zh-CN" altLang="en-US" sz="2800" b="1" dirty="0"/>
              <a:t>笔锋一转，写客至之后的情形，描绘主人待客之简、家境之贫，对宾主脱略形迹、兴致盎然的场面则毫不着墨，纯由</a:t>
            </a:r>
            <a:r>
              <a:rPr lang="zh-CN" altLang="en-US" sz="2800" b="1" dirty="0">
                <a:solidFill>
                  <a:srgbClr val="1D41D5"/>
                </a:solidFill>
              </a:rPr>
              <a:t>尾联</a:t>
            </a:r>
            <a:r>
              <a:rPr lang="zh-CN" altLang="en-US" sz="2800" b="1" dirty="0"/>
              <a:t>唤取邻翁对饮暗示出来。整首诗平白如话看似信笔写来，其实结构紧凑，章法谨严，“前半见空谷足音之喜，后半见贫家真率之趣</a:t>
            </a:r>
            <a:r>
              <a:rPr lang="en-US" altLang="zh-CN" sz="2800" b="1" dirty="0"/>
              <a:t>”</a:t>
            </a:r>
            <a:r>
              <a:rPr lang="zh-CN" altLang="en-US" sz="2800" b="1" dirty="0"/>
              <a:t>（清黄生《唐诗摘抄》)。诵读这首诗，要仔细体味它是如何通过富于情趣的生活细节，表现主人待客的兴味与心境的。</a:t>
            </a:r>
            <a:endParaRPr lang="zh-CN" altLang="en-US" sz="2800" b="1" dirty="0"/>
          </a:p>
        </p:txBody>
      </p:sp>
      <p:cxnSp>
        <p:nvCxnSpPr>
          <p:cNvPr id="4" name="直接连接符 3"/>
          <p:cNvCxnSpPr/>
          <p:nvPr/>
        </p:nvCxnSpPr>
        <p:spPr>
          <a:xfrm>
            <a:off x="3638550" y="4963795"/>
            <a:ext cx="3149600" cy="27305"/>
          </a:xfrm>
          <a:prstGeom prst="line">
            <a:avLst/>
          </a:prstGeom>
          <a:ln w="57150">
            <a:solidFill>
              <a:srgbClr val="1D41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9FBFA"/>
        </a:solidFill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96570" y="403860"/>
            <a:ext cx="11158855" cy="6137910"/>
          </a:xfrm>
          <a:solidFill>
            <a:schemeClr val="bg1"/>
          </a:solidFill>
        </p:spPr>
        <p:txBody>
          <a:bodyPr/>
          <a:lstStyle/>
          <a:p>
            <a:pPr marL="0" indent="0" algn="ctr">
              <a:buNone/>
            </a:pP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蜀相    </a:t>
            </a:r>
            <a:r>
              <a:rPr lang="zh-CN" altLang="en-US" sz="24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杜甫</a:t>
            </a: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 </a:t>
            </a:r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丞相祠堂何处寻？锦官城外柏森森。</a:t>
            </a:r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映阶碧草自春色，隔叶黄鹂空好音。</a:t>
            </a:r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三顾频烦天下计，两朝开济老臣心。</a:t>
            </a:r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</a:rPr>
              <a:t>出师未捷身先死，长使英雄泪满襟。</a:t>
            </a:r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l">
              <a:buNone/>
            </a:pPr>
            <a:r>
              <a:rPr lang="zh-CN" altLang="en-US" b="1">
                <a:sym typeface="+mn-ea"/>
              </a:rPr>
              <a:t>    《蜀相》是七言律诗，</a:t>
            </a:r>
            <a:r>
              <a:rPr lang="zh-CN" altLang="en-US" b="1">
                <a:sym typeface="+mn-ea"/>
              </a:rPr>
              <a:t>结构严整，法度森然。这首诗抒写作者游览武侯祠的所见所感，表达了对诸葛亮才干、德行的的称颂及对其“出师未捷身先死”的惋惜，也暗含着感时忧国的情怀和以身许国的抱负。全诗情感深沉悲壮，有厚重的历史感。</a:t>
            </a:r>
            <a:endParaRPr lang="zh-CN" altLang="en-US" sz="3200" b="1">
              <a:solidFill>
                <a:schemeClr val="tx1"/>
              </a:solidFill>
            </a:endParaRPr>
          </a:p>
        </p:txBody>
      </p:sp>
      <p:cxnSp>
        <p:nvCxnSpPr>
          <p:cNvPr id="4" name="直接连接符 3"/>
          <p:cNvCxnSpPr/>
          <p:nvPr/>
        </p:nvCxnSpPr>
        <p:spPr>
          <a:xfrm>
            <a:off x="5110480" y="3555365"/>
            <a:ext cx="3611245" cy="1270"/>
          </a:xfrm>
          <a:prstGeom prst="line">
            <a:avLst/>
          </a:prstGeom>
          <a:ln w="57150">
            <a:solidFill>
              <a:srgbClr val="1D41D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9FBFA"/>
        </a:solidFill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280795" y="318135"/>
            <a:ext cx="309880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3600" b="1">
              <a:solidFill>
                <a:srgbClr val="1D41D5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4075" y="958215"/>
            <a:ext cx="10177145" cy="18268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zh-CN" altLang="en-US" sz="5400" b="1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起承转合</a:t>
            </a:r>
            <a:endParaRPr lang="zh-CN" altLang="en-US" sz="5400" b="1" dirty="0">
              <a:solidFill>
                <a:srgbClr val="FF0000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algn="ctr">
              <a:lnSpc>
                <a:spcPct val="120000"/>
              </a:lnSpc>
              <a:buNone/>
            </a:pPr>
            <a:r>
              <a:rPr lang="en-US" altLang="zh-CN" sz="4000" b="1" dirty="0">
                <a:solidFill>
                  <a:schemeClr val="tx1"/>
                </a:solidFill>
                <a:sym typeface="+mn-ea"/>
              </a:rPr>
              <a:t>——</a:t>
            </a:r>
            <a:r>
              <a:rPr lang="zh-CN" altLang="en-US" sz="4000" b="1" dirty="0">
                <a:solidFill>
                  <a:schemeClr val="tx1"/>
                </a:solidFill>
                <a:sym typeface="+mn-ea"/>
              </a:rPr>
              <a:t>诗歌【格律诗】的章法结构</a:t>
            </a:r>
            <a:endParaRPr lang="zh-CN" altLang="en-US" sz="4000" b="1" dirty="0">
              <a:solidFill>
                <a:schemeClr val="tx1"/>
              </a:solidFill>
              <a:sym typeface="+mn-e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62686" y="541655"/>
            <a:ext cx="10382249" cy="1012825"/>
          </a:xfrm>
        </p:spPr>
        <p:txBody>
          <a:bodyPr/>
          <a:lstStyle/>
          <a:p>
            <a:pPr algn="ctr"/>
            <a:r>
              <a:rPr lang="zh-CN" altLang="en-US">
                <a:solidFill>
                  <a:schemeClr val="tx1"/>
                </a:solidFill>
              </a:rPr>
              <a:t>杜甫简介</a:t>
            </a:r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52195" y="1830705"/>
            <a:ext cx="10975975" cy="4349750"/>
          </a:xfrm>
        </p:spPr>
        <p:txBody>
          <a:bodyPr/>
          <a:lstStyle/>
          <a:p>
            <a:pPr marL="0" indent="0">
              <a:buNone/>
            </a:pPr>
            <a:r>
              <a:rPr lang="en-US" altLang="zh-CN" sz="2800" b="1"/>
              <a:t>       </a:t>
            </a:r>
            <a:r>
              <a:rPr lang="zh-CN" altLang="en-US" sz="2800" b="1"/>
              <a:t>杜甫（712年2月12日 ～770年），字子美，自号少陵野老，唐代伟大的</a:t>
            </a:r>
            <a:r>
              <a:rPr lang="zh-CN" altLang="en-US" sz="2800" b="1">
                <a:solidFill>
                  <a:srgbClr val="1D41D5"/>
                </a:solidFill>
              </a:rPr>
              <a:t>现实主义</a:t>
            </a:r>
            <a:r>
              <a:rPr lang="zh-CN" altLang="en-US" sz="2800" b="1"/>
              <a:t>诗人，与李白合称“李杜”。杜甫后世尊称为“诗圣”，他的诗被称为“</a:t>
            </a:r>
            <a:r>
              <a:rPr lang="zh-CN" altLang="en-US" sz="2800" b="1">
                <a:solidFill>
                  <a:srgbClr val="1D41D5"/>
                </a:solidFill>
              </a:rPr>
              <a:t>诗史</a:t>
            </a:r>
            <a:r>
              <a:rPr lang="zh-CN" altLang="en-US" sz="2800" b="1"/>
              <a:t>”。</a:t>
            </a:r>
            <a:endParaRPr lang="zh-CN" altLang="en-US" sz="2800" b="1"/>
          </a:p>
          <a:p>
            <a:pPr marL="0" indent="0">
              <a:buNone/>
            </a:pPr>
            <a:r>
              <a:rPr lang="zh-CN" altLang="en-US" sz="2800" b="1"/>
              <a:t>      杜甫少年时代曾游历吴越、齐赵，其间应举不第。三十五岁以后，再次应举落第；后来向皇帝献赋，向贵人投赠。</a:t>
            </a:r>
            <a:r>
              <a:rPr lang="zh-CN" altLang="en-US" sz="2800" b="1">
                <a:solidFill>
                  <a:srgbClr val="1D41D5"/>
                </a:solidFill>
              </a:rPr>
              <a:t>官场不得志</a:t>
            </a:r>
            <a:r>
              <a:rPr lang="zh-CN" altLang="en-US" sz="2800" b="1"/>
              <a:t>，</a:t>
            </a:r>
            <a:r>
              <a:rPr lang="zh-CN" altLang="en-US" sz="2800" b="1">
                <a:solidFill>
                  <a:srgbClr val="1D41D5"/>
                </a:solidFill>
              </a:rPr>
              <a:t>目睹了唐朝上层社会的奢靡与社会危机</a:t>
            </a:r>
            <a:r>
              <a:rPr lang="zh-CN" altLang="en-US" sz="2800" b="1"/>
              <a:t>。755年，安史之乱爆发，潼关失守，杜甫先后辗转多地。759年，弃官入川躲避战乱，生活相对安定，但仍然</a:t>
            </a:r>
            <a:r>
              <a:rPr lang="zh-CN" altLang="en-US" sz="2800" b="1">
                <a:solidFill>
                  <a:srgbClr val="1D41D5"/>
                </a:solidFill>
              </a:rPr>
              <a:t>心系苍生，胸怀国事</a:t>
            </a:r>
            <a:r>
              <a:rPr lang="zh-CN" altLang="en-US" sz="2800" b="1"/>
              <a:t>。 </a:t>
            </a:r>
            <a:endParaRPr lang="zh-CN" altLang="en-US" sz="2800" b="1"/>
          </a:p>
          <a:p>
            <a:pPr marL="0" indent="0">
              <a:buNone/>
            </a:pPr>
            <a:r>
              <a:rPr lang="zh-CN" altLang="en-US" sz="2800" b="1"/>
              <a:t>      杜甫的</a:t>
            </a:r>
            <a:r>
              <a:rPr lang="zh-CN" altLang="en-US" sz="2800" b="1">
                <a:solidFill>
                  <a:srgbClr val="1D41D5"/>
                </a:solidFill>
              </a:rPr>
              <a:t>思想核心是仁政思想</a:t>
            </a:r>
            <a:r>
              <a:rPr lang="zh-CN" altLang="en-US" sz="2800" b="1"/>
              <a:t>，他有“致君尧舜上，再使风俗淳”的宏伟抱负。</a:t>
            </a:r>
            <a:endParaRPr lang="zh-CN" altLang="en-US" sz="2800" b="1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6965" y="529590"/>
            <a:ext cx="7862570" cy="2272665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客至  杜甫</a:t>
            </a:r>
            <a:b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</a:br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舍南舍北皆春水，但见群鸥日日来。</a:t>
            </a:r>
            <a:b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</a:br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花径不曾缘客扫，蓬门今始为君开。</a:t>
            </a:r>
            <a:b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</a:br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盘飧市远无兼味，樽酒家贫只旧醅。</a:t>
            </a:r>
            <a:b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</a:br>
            <a:r>
              <a:rPr lang="zh-CN" altLang="en-US" sz="28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肯与邻翁相对饮，隔篱呼取尽余杯。</a:t>
            </a:r>
            <a:endParaRPr lang="zh-CN" altLang="en-US" sz="2800">
              <a:solidFill>
                <a:schemeClr val="accent6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396365" y="2959100"/>
            <a:ext cx="10482580" cy="2747010"/>
          </a:xfrm>
        </p:spPr>
        <p:txBody>
          <a:bodyPr/>
          <a:lstStyle/>
          <a:p>
            <a:pPr marL="0" indent="0">
              <a:buNone/>
            </a:pPr>
            <a:r>
              <a:rPr lang="en-US" altLang="zh-CN" b="1">
                <a:sym typeface="+mn-ea"/>
              </a:rPr>
              <a:t>      </a:t>
            </a:r>
            <a:r>
              <a:rPr lang="en-US" altLang="zh-CN" b="1">
                <a:solidFill>
                  <a:srgbClr val="1D41D5"/>
                </a:solidFill>
                <a:sym typeface="+mn-ea"/>
              </a:rPr>
              <a:t> 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首联</a:t>
            </a:r>
            <a:r>
              <a:rPr lang="zh-CN" altLang="en-US" b="1">
                <a:sym typeface="+mn-ea"/>
              </a:rPr>
              <a:t>春水绕茅舍，但有群鸥来 ，这是“无人至”的意境，也可看作客人将至的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铺垫</a:t>
            </a:r>
            <a:r>
              <a:rPr lang="zh-CN" altLang="en-US" b="1">
                <a:sym typeface="+mn-ea"/>
              </a:rPr>
              <a:t>。不扫花径，因为无人来访；大开蓬门，则因今日有客。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颔联呼应首联</a:t>
            </a:r>
            <a:r>
              <a:rPr lang="zh-CN" altLang="en-US" b="1">
                <a:sym typeface="+mn-ea"/>
              </a:rPr>
              <a:t>，仍然围绕“客至”两字展开。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颈联笔锋一转</a:t>
            </a:r>
            <a:r>
              <a:rPr lang="zh-CN" altLang="en-US" b="1">
                <a:sym typeface="+mn-ea"/>
              </a:rPr>
              <a:t>，写客至之后的情形，描绘主人待客之简、家境之贫，对宾主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脱略形迹、兴致盎然</a:t>
            </a:r>
            <a:r>
              <a:rPr lang="zh-CN" altLang="en-US" b="1">
                <a:sym typeface="+mn-ea"/>
              </a:rPr>
              <a:t>的场面则毫不着墨，纯由</a:t>
            </a:r>
            <a:r>
              <a:rPr lang="zh-CN" altLang="en-US" b="1">
                <a:solidFill>
                  <a:srgbClr val="1D41D5"/>
                </a:solidFill>
                <a:sym typeface="+mn-ea"/>
              </a:rPr>
              <a:t>尾联</a:t>
            </a:r>
            <a:r>
              <a:rPr lang="zh-CN" altLang="en-US" b="1">
                <a:sym typeface="+mn-ea"/>
              </a:rPr>
              <a:t>唤取邻翁对饮暗示出来。</a:t>
            </a:r>
            <a:endParaRPr lang="zh-CN" altLang="en-US" b="1">
              <a:solidFill>
                <a:srgbClr val="1D41D5"/>
              </a:solidFill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627370" y="5385435"/>
            <a:ext cx="641985" cy="64008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C00000"/>
                </a:solidFill>
                <a:sym typeface="+mn-ea"/>
              </a:rPr>
              <a:t>合</a:t>
            </a:r>
            <a:endParaRPr lang="zh-CN" altLang="en-US" sz="36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97705" y="3378200"/>
            <a:ext cx="641985" cy="64008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C00000"/>
                </a:solidFill>
                <a:sym typeface="+mn-ea"/>
              </a:rPr>
              <a:t>起</a:t>
            </a:r>
            <a:endParaRPr lang="zh-CN" altLang="en-US" sz="36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911340" y="3855720"/>
            <a:ext cx="641985" cy="64008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C00000"/>
                </a:solidFill>
                <a:sym typeface="+mn-ea"/>
              </a:rPr>
              <a:t>承</a:t>
            </a:r>
            <a:endParaRPr lang="zh-CN" altLang="en-US" sz="3600" b="1">
              <a:solidFill>
                <a:srgbClr val="C00000"/>
              </a:solidFill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4417695" y="4348480"/>
            <a:ext cx="641985" cy="64008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C00000"/>
                </a:solidFill>
                <a:sym typeface="+mn-ea"/>
              </a:rPr>
              <a:t>转</a:t>
            </a:r>
            <a:endParaRPr lang="zh-CN" altLang="en-US" sz="3600" b="1">
              <a:solidFill>
                <a:srgbClr val="C00000"/>
              </a:solidFill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5" grpId="0" bldLvl="0" animBg="1"/>
      <p:bldP spid="6" grpId="0" bldLvl="0" animBg="1"/>
      <p:bldP spid="7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内容占位符 2"/>
          <p:cNvSpPr>
            <a:spLocks noGrp="1"/>
          </p:cNvSpPr>
          <p:nvPr>
            <p:ph idx="1"/>
          </p:nvPr>
        </p:nvSpPr>
        <p:spPr>
          <a:xfrm>
            <a:off x="815975" y="1371600"/>
            <a:ext cx="11238230" cy="4950460"/>
          </a:xfrm>
          <a:gradFill>
            <a:gsLst>
              <a:gs pos="0">
                <a:srgbClr val="D7F0FC"/>
              </a:gs>
              <a:gs pos="52000">
                <a:srgbClr val="FFEFDE"/>
              </a:gs>
              <a:gs pos="100000">
                <a:srgbClr val="FFDCFC"/>
              </a:gs>
            </a:gsLst>
            <a:lin ang="5400000" scaled="1"/>
          </a:gradFill>
        </p:spPr>
        <p:txBody>
          <a:bodyPr wrap="square" lIns="91440" tIns="45720" rIns="91440" bIns="45720" anchor="t">
            <a:noAutofit/>
          </a:bodyPr>
          <a:lstStyle/>
          <a:p>
            <a:pPr eaLnBrk="1" fontAlgn="t">
              <a:lnSpc>
                <a:spcPct val="110000"/>
              </a:lnSpc>
              <a:buNone/>
            </a:pPr>
            <a:r>
              <a:rPr lang="zh-CN" altLang="en-US" sz="3100" b="1" dirty="0"/>
              <a:t>      </a:t>
            </a:r>
            <a:r>
              <a:rPr lang="zh-CN" altLang="en-US" b="1" dirty="0"/>
              <a:t> </a:t>
            </a:r>
            <a:endParaRPr lang="zh-CN" altLang="en-US" b="1" dirty="0"/>
          </a:p>
          <a:p>
            <a:pPr eaLnBrk="1">
              <a:lnSpc>
                <a:spcPct val="11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r>
              <a:rPr lang="zh-CN" altLang="en-US" sz="3100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起</a:t>
            </a:r>
            <a:r>
              <a:rPr lang="zh-CN" altLang="en-US" sz="3100" b="1" dirty="0"/>
              <a:t>：即起句，用以解题、点题，叙背景、定基调、统全局、起下文；</a:t>
            </a:r>
            <a:endParaRPr lang="zh-CN" altLang="en-US" sz="3100" b="1" dirty="0"/>
          </a:p>
          <a:p>
            <a:pPr eaLnBrk="1">
              <a:lnSpc>
                <a:spcPct val="11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r>
              <a:rPr lang="zh-CN" altLang="en-US" sz="3100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承</a:t>
            </a:r>
            <a:r>
              <a:rPr lang="zh-CN" altLang="en-US" sz="3100" b="1" dirty="0"/>
              <a:t>：即承接起句，展开、延伸，为后文蓄势；</a:t>
            </a:r>
            <a:endParaRPr lang="zh-CN" altLang="en-US" sz="3100" b="1" dirty="0"/>
          </a:p>
          <a:p>
            <a:pPr eaLnBrk="1">
              <a:lnSpc>
                <a:spcPct val="11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r>
              <a:rPr lang="zh-CN" altLang="en-US" sz="3100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转</a:t>
            </a:r>
            <a:r>
              <a:rPr lang="zh-CN" altLang="en-US" sz="3100" b="1" dirty="0"/>
              <a:t>：即转句，</a:t>
            </a:r>
            <a:r>
              <a:rPr lang="zh-CN" altLang="en-US" sz="3100" b="1" dirty="0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在内容上推进一层，</a:t>
            </a:r>
            <a:r>
              <a:rPr lang="zh-CN" altLang="en-US" sz="3100" b="1" dirty="0"/>
              <a:t>诗意的转折变换。由实转虚、由景及情、由弱及强等，让诗歌顿生波澜；</a:t>
            </a:r>
            <a:endParaRPr lang="zh-CN" altLang="en-US" sz="3100" b="1" dirty="0"/>
          </a:p>
          <a:p>
            <a:pPr eaLnBrk="1">
              <a:lnSpc>
                <a:spcPct val="110000"/>
              </a:lnSpc>
              <a:buClr>
                <a:srgbClr val="1D41D5"/>
              </a:buClr>
              <a:buFont typeface="Wingdings" panose="05000000000000000000" charset="0"/>
              <a:buChar char="u"/>
            </a:pPr>
            <a:r>
              <a:rPr lang="zh-CN" altLang="en-US" sz="3100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合</a:t>
            </a:r>
            <a:r>
              <a:rPr lang="zh-CN" altLang="en-US" sz="3100" b="1" dirty="0"/>
              <a:t>：即结句，收束全诗、呼应开头、点明题旨、深化情感、升华主题等。</a:t>
            </a:r>
            <a:endParaRPr lang="zh-CN" altLang="en-US" sz="3100" b="1" dirty="0"/>
          </a:p>
        </p:txBody>
      </p:sp>
      <p:sp>
        <p:nvSpPr>
          <p:cNvPr id="2" name="文本框 1"/>
          <p:cNvSpPr txBox="1"/>
          <p:nvPr/>
        </p:nvSpPr>
        <p:spPr>
          <a:xfrm>
            <a:off x="1280795" y="318135"/>
            <a:ext cx="309880" cy="6400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3600" b="1">
              <a:solidFill>
                <a:srgbClr val="1D41D5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524125" y="318135"/>
            <a:ext cx="7960995" cy="76033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lnSpc>
                <a:spcPct val="120000"/>
              </a:lnSpc>
              <a:buNone/>
            </a:pPr>
            <a:r>
              <a:rPr lang="zh-CN" altLang="en-US" sz="4000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起承转合</a:t>
            </a:r>
            <a:r>
              <a:rPr lang="en-US" altLang="zh-CN" sz="4000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——</a:t>
            </a:r>
            <a:r>
              <a:rPr lang="zh-CN" altLang="en-US" sz="4000" b="1" dirty="0">
                <a:solidFill>
                  <a:schemeClr val="tx1"/>
                </a:solidFill>
                <a:highlight>
                  <a:srgbClr val="FFFF00"/>
                </a:highlight>
                <a:sym typeface="+mn-ea"/>
              </a:rPr>
              <a:t>诗歌的章法结构</a:t>
            </a:r>
            <a:endParaRPr lang="zh-CN" altLang="en-US" sz="4000" b="1" dirty="0">
              <a:solidFill>
                <a:schemeClr val="tx1"/>
              </a:solidFill>
              <a:highlight>
                <a:srgbClr val="FFFF00"/>
              </a:highlight>
              <a:sym typeface="+mn-e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00150" y="527050"/>
            <a:ext cx="10382250" cy="875665"/>
          </a:xfrm>
        </p:spPr>
        <p:txBody>
          <a:bodyPr/>
          <a:lstStyle/>
          <a:p>
            <a:pPr algn="l"/>
            <a:r>
              <a:rPr lang="zh-CN" altLang="en-US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思考：试分析《蜀相》的起承转合。</a:t>
            </a:r>
            <a:r>
              <a:rPr lang="en-US" altLang="zh-CN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</a:t>
            </a:r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97890" y="1599565"/>
            <a:ext cx="3637280" cy="4874895"/>
          </a:xfrm>
          <a:ln w="4445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/>
          <a:lstStyle/>
          <a:p>
            <a:pPr marL="0" indent="0" algn="ctr">
              <a:buNone/>
            </a:pPr>
            <a:r>
              <a:rPr lang="en-US" altLang="zh-CN" sz="2800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蜀相  </a:t>
            </a:r>
            <a:r>
              <a:rPr lang="zh-CN" altLang="en-US" sz="22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杜甫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丞相祠堂何处寻？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锦官城外柏森森。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映阶碧草自春色，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隔叶黄鹂空好音。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三顾频烦天下计，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两朝开济老臣心。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出师未捷身先死，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ctr"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长使英雄泪满襟。</a:t>
            </a:r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097780" y="1598930"/>
            <a:ext cx="6096000" cy="4875530"/>
          </a:xfrm>
          <a:prstGeom prst="rect">
            <a:avLst/>
          </a:prstGeom>
          <a:gradFill>
            <a:gsLst>
              <a:gs pos="0">
                <a:srgbClr val="D7F0FC"/>
              </a:gs>
              <a:gs pos="52000">
                <a:srgbClr val="FFEFDE"/>
              </a:gs>
              <a:gs pos="100000">
                <a:srgbClr val="FFDCFC"/>
              </a:gs>
            </a:gsLst>
            <a:lin ang="5400000" scaled="1"/>
          </a:gradFill>
          <a:ln w="44450" cmpd="sng">
            <a:solidFill>
              <a:schemeClr val="accent1">
                <a:shade val="50000"/>
              </a:schemeClr>
            </a:solidFill>
            <a:prstDash val="solid"/>
          </a:ln>
        </p:spPr>
        <p:txBody>
          <a:bodyPr wrap="square" rtlCol="0" anchor="t">
            <a:noAutofit/>
          </a:bodyPr>
          <a:lstStyle/>
          <a:p>
            <a:pPr indent="0" eaLnBrk="1">
              <a:lnSpc>
                <a:spcPct val="120000"/>
              </a:lnSpc>
              <a:buClr>
                <a:srgbClr val="1D41D5"/>
              </a:buClr>
              <a:buNone/>
            </a:pPr>
            <a:r>
              <a:rPr lang="zh-CN" altLang="en-US" sz="2800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起</a:t>
            </a:r>
            <a:r>
              <a:rPr lang="zh-CN" altLang="en-US" sz="2800" b="1" dirty="0">
                <a:sym typeface="+mn-ea"/>
              </a:rPr>
              <a:t>：即起句，用以解题、点题，叙背景、定基调、统全局、起下文；</a:t>
            </a:r>
            <a:endParaRPr lang="zh-CN" altLang="en-US" sz="2800" b="1" dirty="0"/>
          </a:p>
          <a:p>
            <a:pPr indent="0" eaLnBrk="1">
              <a:lnSpc>
                <a:spcPct val="120000"/>
              </a:lnSpc>
              <a:buClr>
                <a:srgbClr val="1D41D5"/>
              </a:buClr>
              <a:buNone/>
            </a:pPr>
            <a:r>
              <a:rPr lang="zh-CN" altLang="en-US" sz="2800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承</a:t>
            </a:r>
            <a:r>
              <a:rPr lang="zh-CN" altLang="en-US" sz="2800" b="1" dirty="0">
                <a:sym typeface="+mn-ea"/>
              </a:rPr>
              <a:t>：即承接起句，展开、延伸，为后文蓄势；</a:t>
            </a:r>
            <a:endParaRPr lang="zh-CN" altLang="en-US" sz="2800" b="1" dirty="0"/>
          </a:p>
          <a:p>
            <a:pPr indent="0" eaLnBrk="1">
              <a:lnSpc>
                <a:spcPct val="120000"/>
              </a:lnSpc>
              <a:buClr>
                <a:srgbClr val="1D41D5"/>
              </a:buClr>
              <a:buNone/>
            </a:pPr>
            <a:r>
              <a:rPr lang="zh-CN" altLang="en-US" sz="2800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转</a:t>
            </a:r>
            <a:r>
              <a:rPr lang="zh-CN" altLang="en-US" sz="2800" b="1" dirty="0">
                <a:sym typeface="+mn-ea"/>
              </a:rPr>
              <a:t>：即转句，</a:t>
            </a:r>
            <a:r>
              <a:rPr lang="zh-CN" altLang="en-US" sz="2800" b="1">
                <a:latin typeface="Times New Roman" panose="02020603050405020304" charset="0"/>
                <a:ea typeface="Times New Roman" panose="02020603050405020304" charset="0"/>
                <a:cs typeface="Times New Roman" panose="02020603050405020304" charset="0"/>
                <a:sym typeface="+mn-ea"/>
              </a:rPr>
              <a:t>在内容上推进一层，</a:t>
            </a:r>
            <a:r>
              <a:rPr lang="zh-CN" altLang="en-US" sz="2800" b="1" dirty="0">
                <a:sym typeface="+mn-ea"/>
              </a:rPr>
              <a:t>诗意的转折变换。由实转虚、由景及情、由弱及强等，让诗歌顿生波澜；</a:t>
            </a:r>
            <a:endParaRPr lang="zh-CN" altLang="en-US" sz="2800" b="1" dirty="0"/>
          </a:p>
          <a:p>
            <a:pPr indent="0" eaLnBrk="1">
              <a:lnSpc>
                <a:spcPct val="120000"/>
              </a:lnSpc>
              <a:buClr>
                <a:srgbClr val="1D41D5"/>
              </a:buClr>
              <a:buNone/>
            </a:pPr>
            <a:r>
              <a:rPr lang="zh-CN" altLang="en-US" sz="2800" b="1" dirty="0">
                <a:solidFill>
                  <a:srgbClr val="1D41D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合</a:t>
            </a:r>
            <a:r>
              <a:rPr lang="zh-CN" altLang="en-US" sz="2800" b="1" dirty="0">
                <a:sym typeface="+mn-ea"/>
              </a:rPr>
              <a:t>：即结句，收束全诗、呼应开头、点明题旨、深化情感、升华主题等。</a:t>
            </a:r>
            <a:endParaRPr lang="zh-CN" altLang="en-US" sz="2800" b="1">
              <a:solidFill>
                <a:schemeClr val="accent1">
                  <a:lumMod val="50000"/>
                </a:schemeClr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>
          <a:outerShdw dist="107763" dir="2699999" algn="ctr" rotWithShape="0">
            <a:srgbClr val="02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233805" y="584200"/>
            <a:ext cx="10382250" cy="5872480"/>
          </a:xfrm>
          <a:solidFill>
            <a:schemeClr val="bg1"/>
          </a:solidFill>
        </p:spPr>
        <p:txBody>
          <a:bodyPr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altLang="zh-CN" sz="2800" dirty="0">
                <a:solidFill>
                  <a:schemeClr val="accent1">
                    <a:lumMod val="50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        </a:t>
            </a:r>
            <a:r>
              <a:rPr lang="zh-CN" altLang="en-US" sz="2800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蜀   相    </a:t>
            </a:r>
            <a:r>
              <a:rPr lang="en-US" altLang="zh-CN" sz="2800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(</a:t>
            </a:r>
            <a:r>
              <a:rPr lang="zh-CN" altLang="en-US" sz="2800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杜甫</a:t>
            </a:r>
            <a:r>
              <a:rPr lang="en-US" altLang="zh-CN" sz="2800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)</a:t>
            </a:r>
            <a:r>
              <a:rPr lang="zh-CN" altLang="en-US" sz="2800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endParaRPr lang="zh-CN" altLang="en-US" sz="2800" dirty="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260000"/>
              </a:lnSpc>
              <a:buNone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丞相祠堂何处寻？锦官城外柏森森。</a:t>
            </a:r>
            <a:endParaRPr lang="en-US" altLang="zh-CN" sz="2800" b="1" dirty="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260000"/>
              </a:lnSpc>
              <a:buNone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映阶碧草自春色，隔叶黄鹂空好音。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260000"/>
              </a:lnSpc>
              <a:buNone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三顾频烦天下计，两朝开济老臣心。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marL="0" indent="0" algn="l">
              <a:lnSpc>
                <a:spcPct val="260000"/>
              </a:lnSpc>
              <a:buNone/>
            </a:pPr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出师未捷身先死，长使英雄泪满襟。</a:t>
            </a:r>
            <a:endParaRPr lang="zh-CN" altLang="en-US" sz="2800" b="1" dirty="0">
              <a:solidFill>
                <a:schemeClr val="accent6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01840" y="1019810"/>
            <a:ext cx="4490720" cy="125285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丞相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点题，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柏森森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，苍劲葱郁</a:t>
            </a:r>
            <a:r>
              <a:rPr lang="en-US" altLang="zh-CN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——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静谧肃穆的氛围，领</a:t>
            </a:r>
            <a:r>
              <a:rPr lang="zh-CN" altLang="en-US" sz="2800" b="1">
                <a:solidFill>
                  <a:srgbClr val="1D41D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起</a:t>
            </a:r>
            <a:r>
              <a:rPr lang="zh-CN" altLang="en-US" sz="2800" b="1">
                <a:latin typeface="黑体" panose="02010609060101010101" charset="-122"/>
                <a:ea typeface="黑体" panose="02010609060101010101" charset="-122"/>
                <a:sym typeface="+mn-ea"/>
              </a:rPr>
              <a:t>颔联。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124065" y="2498725"/>
            <a:ext cx="4468495" cy="1252855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zh-CN" altLang="en-US" sz="2800" b="1">
                <a:solidFill>
                  <a:srgbClr val="1D41D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承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接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“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柏森森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”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展开，写出春意盎然的景观，暗含情感，</a:t>
            </a:r>
            <a:r>
              <a:rPr lang="zh-CN" altLang="zh-CN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为下文蓄势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23430" y="3953510"/>
            <a:ext cx="4492625" cy="95313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由写景</a:t>
            </a:r>
            <a:r>
              <a:rPr lang="zh-CN" altLang="en-US" sz="2800" b="1">
                <a:solidFill>
                  <a:srgbClr val="1D41D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转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为叙事，概括诸葛亮的一生。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01840" y="5108575"/>
            <a:ext cx="4514215" cy="1252855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txBody>
          <a:bodyPr wrap="square" rtlCol="0" anchor="t">
            <a:spAutoFit/>
          </a:bodyPr>
          <a:lstStyle/>
          <a:p>
            <a:pPr marL="0" indent="0" algn="l">
              <a:lnSpc>
                <a:spcPct val="90000"/>
              </a:lnSpc>
              <a:buNone/>
            </a:pP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咏叹了诸葛亮病死军中功业未成的不幸，直抒胸臆，点明题旨，收</a:t>
            </a:r>
            <a:r>
              <a:rPr lang="zh-CN" altLang="en-US" sz="2800" b="1">
                <a:solidFill>
                  <a:srgbClr val="1D41D5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合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全诗。</a:t>
            </a:r>
            <a:endParaRPr lang="zh-CN" altLang="en-US" sz="2800" b="1">
              <a:solidFill>
                <a:schemeClr val="tx1"/>
              </a:solidFill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PP_MARK_KEY" val="2a8a2c28-f483-4d78-8bcf-14c172311bc2"/>
  <p:tag name="COMMONDATA" val="eyJoZGlkIjoiMjY5N2RmZTQ4NzQ4ZTkxZTgxYzRlOTFkODkxN2IyYWEifQ=="/>
  <p:tag name="resource_record_key" val="{&quot;13&quot;:[4364928]}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日常_活页夹">
  <a:themeElements>
    <a:clrScheme name="">
      <a:dk1>
        <a:srgbClr val="402000"/>
      </a:dk1>
      <a:lt1>
        <a:srgbClr val="FBFAE2"/>
      </a:lt1>
      <a:dk2>
        <a:srgbClr val="996633"/>
      </a:dk2>
      <a:lt2>
        <a:srgbClr val="A08366"/>
      </a:lt2>
      <a:accent1>
        <a:srgbClr val="CE9964"/>
      </a:accent1>
      <a:accent2>
        <a:srgbClr val="CD3333"/>
      </a:accent2>
      <a:accent3>
        <a:srgbClr val="FDFCEE"/>
      </a:accent3>
      <a:accent4>
        <a:srgbClr val="361A00"/>
      </a:accent4>
      <a:accent5>
        <a:srgbClr val="E3CAB8"/>
      </a:accent5>
      <a:accent6>
        <a:srgbClr val="B82D2D"/>
      </a:accent6>
      <a:hlink>
        <a:srgbClr val="9A7F32"/>
      </a:hlink>
      <a:folHlink>
        <a:srgbClr val="ECA07A"/>
      </a:folHlink>
    </a:clrScheme>
    <a:fontScheme name="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402000"/>
        </a:dk1>
        <a:lt1>
          <a:srgbClr val="FBFAE2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DFCEE"/>
        </a:accent3>
        <a:accent4>
          <a:srgbClr val="361A00"/>
        </a:accent4>
        <a:accent5>
          <a:srgbClr val="E3CAB8"/>
        </a:accent5>
        <a:accent6>
          <a:srgbClr val="B8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402000"/>
        </a:dk1>
        <a:lt1>
          <a:srgbClr val="FFFFFF"/>
        </a:lt1>
        <a:dk2>
          <a:srgbClr val="996633"/>
        </a:dk2>
        <a:lt2>
          <a:srgbClr val="A08366"/>
        </a:lt2>
        <a:accent1>
          <a:srgbClr val="CE9964"/>
        </a:accent1>
        <a:accent2>
          <a:srgbClr val="CD3333"/>
        </a:accent2>
        <a:accent3>
          <a:srgbClr val="FFFFFF"/>
        </a:accent3>
        <a:accent4>
          <a:srgbClr val="361A00"/>
        </a:accent4>
        <a:accent5>
          <a:srgbClr val="E3CAB8"/>
        </a:accent5>
        <a:accent6>
          <a:srgbClr val="B82D2D"/>
        </a:accent6>
        <a:hlink>
          <a:srgbClr val="9A7F32"/>
        </a:hlink>
        <a:folHlink>
          <a:srgbClr val="ECA07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1E1E1"/>
        </a:accent5>
        <a:accent6>
          <a:srgbClr val="787878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1C1C1C"/>
        </a:dk1>
        <a:lt1>
          <a:srgbClr val="FFFFFF"/>
        </a:lt1>
        <a:dk2>
          <a:srgbClr val="000066"/>
        </a:dk2>
        <a:lt2>
          <a:srgbClr val="666699"/>
        </a:lt2>
        <a:accent1>
          <a:srgbClr val="FF5050"/>
        </a:accent1>
        <a:accent2>
          <a:srgbClr val="009999"/>
        </a:accent2>
        <a:accent3>
          <a:srgbClr val="FFFFFF"/>
        </a:accent3>
        <a:accent4>
          <a:srgbClr val="161616"/>
        </a:accent4>
        <a:accent5>
          <a:srgbClr val="FFB3B3"/>
        </a:accent5>
        <a:accent6>
          <a:srgbClr val="008989"/>
        </a:accent6>
        <a:hlink>
          <a:srgbClr val="3366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2557</Words>
  <Application>WPS 演示</Application>
  <PresentationFormat>宽屏</PresentationFormat>
  <Paragraphs>167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Arial</vt:lpstr>
      <vt:lpstr>宋体</vt:lpstr>
      <vt:lpstr>Wingdings</vt:lpstr>
      <vt:lpstr>隶书</vt:lpstr>
      <vt:lpstr>微软雅黑</vt:lpstr>
      <vt:lpstr>黑体</vt:lpstr>
      <vt:lpstr>Wingdings</vt:lpstr>
      <vt:lpstr>Times New Roman</vt:lpstr>
      <vt:lpstr>Arial Unicode MS</vt:lpstr>
      <vt:lpstr>Calibri</vt:lpstr>
      <vt:lpstr>日常_活页夹</vt:lpstr>
      <vt:lpstr>《客至》《蜀相》</vt:lpstr>
      <vt:lpstr>                     客至  杜甫（P114） 舍南舍北皆春水，但见群鸥日日来。花径不曾缘客扫，蓬门今始为君开。 盘飧市远无兼味，樽酒家贫只旧醅。肯与邻翁相对饮，隔篱呼取尽余杯。</vt:lpstr>
      <vt:lpstr>PowerPoint 演示文稿</vt:lpstr>
      <vt:lpstr>PowerPoint 演示文稿</vt:lpstr>
      <vt:lpstr>杜甫简介</vt:lpstr>
      <vt:lpstr>客至  杜甫 舍南舍北皆春水，但见群鸥日日来。 花径不曾缘客扫，蓬门今始为君开。 盘飧市远无兼味，樽酒家贫只旧醅。 肯与邻翁相对饮，隔篱呼取尽余杯。</vt:lpstr>
      <vt:lpstr>PowerPoint 演示文稿</vt:lpstr>
      <vt:lpstr>思考：试分析《蜀相》的起承转合。   </vt:lpstr>
      <vt:lpstr>PowerPoint 演示文稿</vt:lpstr>
      <vt:lpstr>起承转合结构的作用</vt:lpstr>
      <vt:lpstr>如何读出诗歌的情感？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lenovo</dc:creator>
  <cp:lastModifiedBy>酷酷小红兔</cp:lastModifiedBy>
  <cp:revision>18</cp:revision>
  <dcterms:created xsi:type="dcterms:W3CDTF">2023-03-20T08:02:00Z</dcterms:created>
  <dcterms:modified xsi:type="dcterms:W3CDTF">2026-06-15T01:59:29Z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2052-12.1.0.20784</vt:lpwstr>
  </property>
  <property fmtid="{D5CDD505-2E9C-101B-9397-08002B2CF9AE}" pid="3" name="ICV">
    <vt:lpwstr>27BFA28472814F27A9B5E333B0AD2F54</vt:lpwstr>
  </property>
</Properties>
</file>