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3"/>
    <p:sldId id="259" r:id="rId4"/>
    <p:sldId id="260" r:id="rId5"/>
    <p:sldId id="261" r:id="rId6"/>
    <p:sldId id="263" r:id="rId7"/>
    <p:sldId id="269" r:id="rId8"/>
    <p:sldId id="265" r:id="rId9"/>
    <p:sldId id="270" r:id="rId10"/>
    <p:sldId id="392" r:id="rId12"/>
    <p:sldId id="394" r:id="rId13"/>
    <p:sldId id="395" r:id="rId14"/>
    <p:sldId id="334" r:id="rId15"/>
    <p:sldId id="441" r:id="rId16"/>
    <p:sldId id="442" r:id="rId17"/>
    <p:sldId id="335" r:id="rId18"/>
    <p:sldId id="277" r:id="rId19"/>
    <p:sldId id="336" r:id="rId20"/>
    <p:sldId id="337" r:id="rId21"/>
    <p:sldId id="338" r:id="rId22"/>
    <p:sldId id="389" r:id="rId23"/>
    <p:sldId id="390" r:id="rId24"/>
    <p:sldId id="391" r:id="rId25"/>
    <p:sldId id="301" r:id="rId26"/>
    <p:sldId id="302" r:id="rId27"/>
    <p:sldId id="303" r:id="rId28"/>
    <p:sldId id="304" r:id="rId29"/>
    <p:sldId id="305" r:id="rId30"/>
    <p:sldId id="306" r:id="rId31"/>
    <p:sldId id="307" r:id="rId32"/>
    <p:sldId id="308" r:id="rId33"/>
    <p:sldId id="309" r:id="rId34"/>
    <p:sldId id="312" r:id="rId35"/>
    <p:sldId id="313" r:id="rId36"/>
    <p:sldId id="314" r:id="rId37"/>
    <p:sldId id="315" r:id="rId38"/>
    <p:sldId id="316" r:id="rId39"/>
    <p:sldId id="319" r:id="rId40"/>
    <p:sldId id="320" r:id="rId41"/>
    <p:sldId id="329" r:id="rId42"/>
    <p:sldId id="330" r:id="rId43"/>
    <p:sldId id="331" r:id="rId44"/>
    <p:sldId id="332" r:id="rId45"/>
  </p:sldIdLst>
  <p:sldSz cx="12192000" cy="6858000"/>
  <p:notesSz cx="6858000" cy="9144000"/>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259.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254.xml"/><Relationship Id="rId4" Type="http://schemas.openxmlformats.org/officeDocument/2006/relationships/tags" Target="../tags/tag253.xml"/><Relationship Id="rId3" Type="http://schemas.openxmlformats.org/officeDocument/2006/relationships/tags" Target="../tags/tag252.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98E30F3D-884E-4714-83EB-9956F60D614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1190207-0793-4749-AC41-0B35562AFFE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6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0" Type="http://schemas.openxmlformats.org/officeDocument/2006/relationships/notesSlide" Target="../notesSlides/notesSlide3.xml"/><Relationship Id="rId1" Type="http://schemas.openxmlformats.org/officeDocument/2006/relationships/tags" Target="../tags/tag42.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notesSlide" Target="../notesSlides/notesSlide5.xml"/><Relationship Id="rId1" Type="http://schemas.openxmlformats.org/officeDocument/2006/relationships/tags" Target="../tags/tag61.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0" Type="http://schemas.openxmlformats.org/officeDocument/2006/relationships/notesSlide" Target="../notesSlides/notesSlide6.xml"/><Relationship Id="rId1" Type="http://schemas.openxmlformats.org/officeDocument/2006/relationships/tags" Target="../tags/tag7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image" Target="../media/image3.png"/><Relationship Id="rId1" Type="http://schemas.openxmlformats.org/officeDocument/2006/relationships/tags" Target="../tags/tag87.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7.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3.png"/><Relationship Id="rId15" Type="http://schemas.openxmlformats.org/officeDocument/2006/relationships/slideLayout" Target="../slideLayouts/slideLayout7.xml"/><Relationship Id="rId14" Type="http://schemas.openxmlformats.org/officeDocument/2006/relationships/tags" Target="../tags/tag111.xml"/><Relationship Id="rId13" Type="http://schemas.openxmlformats.org/officeDocument/2006/relationships/tags" Target="../tags/tag110.xml"/><Relationship Id="rId12" Type="http://schemas.openxmlformats.org/officeDocument/2006/relationships/tags" Target="../tags/tag109.xml"/><Relationship Id="rId11" Type="http://schemas.openxmlformats.org/officeDocument/2006/relationships/tags" Target="../tags/tag108.xml"/><Relationship Id="rId10" Type="http://schemas.openxmlformats.org/officeDocument/2006/relationships/tags" Target="../tags/tag107.xml"/><Relationship Id="rId1" Type="http://schemas.openxmlformats.org/officeDocument/2006/relationships/tags" Target="../tags/tag99.xml"/></Relationships>
</file>

<file path=ppt/slides/_rels/slide28.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2" Type="http://schemas.openxmlformats.org/officeDocument/2006/relationships/slideLayout" Target="../slideLayouts/slideLayout7.xml"/><Relationship Id="rId21" Type="http://schemas.openxmlformats.org/officeDocument/2006/relationships/tags" Target="../tags/tag131.xml"/><Relationship Id="rId20" Type="http://schemas.openxmlformats.org/officeDocument/2006/relationships/tags" Target="../tags/tag130.xml"/><Relationship Id="rId2" Type="http://schemas.openxmlformats.org/officeDocument/2006/relationships/image" Target="../media/image3.png"/><Relationship Id="rId19" Type="http://schemas.openxmlformats.org/officeDocument/2006/relationships/tags" Target="../tags/tag129.xml"/><Relationship Id="rId18" Type="http://schemas.openxmlformats.org/officeDocument/2006/relationships/tags" Target="../tags/tag128.xml"/><Relationship Id="rId17" Type="http://schemas.openxmlformats.org/officeDocument/2006/relationships/tags" Target="../tags/tag127.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tags" Target="../tags/tag112.xml"/></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6.xml"/><Relationship Id="rId2" Type="http://schemas.openxmlformats.org/officeDocument/2006/relationships/tags" Target="../tags/tag133.xml"/><Relationship Id="rId1" Type="http://schemas.openxmlformats.org/officeDocument/2006/relationships/tags" Target="../tags/tag132.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image" Target="../media/image3.png"/><Relationship Id="rId1" Type="http://schemas.openxmlformats.org/officeDocument/2006/relationships/tags" Target="../tags/tag13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tags" Target="../tags/tag141.xml"/></Relationships>
</file>

<file path=ppt/slides/_rels/slide32.xml.rels><?xml version="1.0" encoding="UTF-8" standalone="yes"?>
<Relationships xmlns="http://schemas.openxmlformats.org/package/2006/relationships"><Relationship Id="rId9" Type="http://schemas.openxmlformats.org/officeDocument/2006/relationships/tags" Target="../tags/tag149.xml"/><Relationship Id="rId8" Type="http://schemas.openxmlformats.org/officeDocument/2006/relationships/tags" Target="../tags/tag148.xml"/><Relationship Id="rId7" Type="http://schemas.openxmlformats.org/officeDocument/2006/relationships/tags" Target="../tags/tag147.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image" Target="../media/image3.png"/><Relationship Id="rId32" Type="http://schemas.openxmlformats.org/officeDocument/2006/relationships/slideLayout" Target="../slideLayouts/slideLayout7.xml"/><Relationship Id="rId31" Type="http://schemas.openxmlformats.org/officeDocument/2006/relationships/tags" Target="../tags/tag171.xml"/><Relationship Id="rId30" Type="http://schemas.openxmlformats.org/officeDocument/2006/relationships/tags" Target="../tags/tag170.xml"/><Relationship Id="rId3" Type="http://schemas.openxmlformats.org/officeDocument/2006/relationships/tags" Target="../tags/tag144.xml"/><Relationship Id="rId29" Type="http://schemas.openxmlformats.org/officeDocument/2006/relationships/tags" Target="../tags/tag169.xml"/><Relationship Id="rId28" Type="http://schemas.openxmlformats.org/officeDocument/2006/relationships/tags" Target="../tags/tag168.xml"/><Relationship Id="rId27" Type="http://schemas.openxmlformats.org/officeDocument/2006/relationships/tags" Target="../tags/tag167.xml"/><Relationship Id="rId26" Type="http://schemas.openxmlformats.org/officeDocument/2006/relationships/tags" Target="../tags/tag166.xml"/><Relationship Id="rId25" Type="http://schemas.openxmlformats.org/officeDocument/2006/relationships/tags" Target="../tags/tag165.xml"/><Relationship Id="rId24" Type="http://schemas.openxmlformats.org/officeDocument/2006/relationships/tags" Target="../tags/tag164.xml"/><Relationship Id="rId23" Type="http://schemas.openxmlformats.org/officeDocument/2006/relationships/tags" Target="../tags/tag163.xml"/><Relationship Id="rId22" Type="http://schemas.openxmlformats.org/officeDocument/2006/relationships/tags" Target="../tags/tag162.xml"/><Relationship Id="rId21" Type="http://schemas.openxmlformats.org/officeDocument/2006/relationships/tags" Target="../tags/tag161.xml"/><Relationship Id="rId20" Type="http://schemas.openxmlformats.org/officeDocument/2006/relationships/tags" Target="../tags/tag160.xml"/><Relationship Id="rId2" Type="http://schemas.openxmlformats.org/officeDocument/2006/relationships/image" Target="../media/image4.png"/><Relationship Id="rId19" Type="http://schemas.openxmlformats.org/officeDocument/2006/relationships/tags" Target="../tags/tag159.xml"/><Relationship Id="rId18" Type="http://schemas.openxmlformats.org/officeDocument/2006/relationships/tags" Target="../tags/tag158.xml"/><Relationship Id="rId17" Type="http://schemas.openxmlformats.org/officeDocument/2006/relationships/tags" Target="../tags/tag157.xml"/><Relationship Id="rId16" Type="http://schemas.openxmlformats.org/officeDocument/2006/relationships/tags" Target="../tags/tag156.xml"/><Relationship Id="rId15" Type="http://schemas.openxmlformats.org/officeDocument/2006/relationships/tags" Target="../tags/tag155.xml"/><Relationship Id="rId14" Type="http://schemas.openxmlformats.org/officeDocument/2006/relationships/tags" Target="../tags/tag154.xml"/><Relationship Id="rId13" Type="http://schemas.openxmlformats.org/officeDocument/2006/relationships/tags" Target="../tags/tag153.xml"/><Relationship Id="rId12" Type="http://schemas.openxmlformats.org/officeDocument/2006/relationships/tags" Target="../tags/tag152.xml"/><Relationship Id="rId11" Type="http://schemas.openxmlformats.org/officeDocument/2006/relationships/tags" Target="../tags/tag151.xml"/><Relationship Id="rId10" Type="http://schemas.openxmlformats.org/officeDocument/2006/relationships/tags" Target="../tags/tag150.xml"/><Relationship Id="rId1" Type="http://schemas.openxmlformats.org/officeDocument/2006/relationships/tags" Target="../tags/tag143.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image" Target="../media/image3.png"/><Relationship Id="rId1" Type="http://schemas.openxmlformats.org/officeDocument/2006/relationships/tags" Target="../tags/tag172.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image" Target="../media/image3.png"/><Relationship Id="rId1" Type="http://schemas.openxmlformats.org/officeDocument/2006/relationships/tags" Target="../tags/tag176.xml"/></Relationships>
</file>

<file path=ppt/slides/_rels/slide35.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1" Type="http://schemas.openxmlformats.org/officeDocument/2006/relationships/slideLayout" Target="../slideLayouts/slideLayout7.xml"/><Relationship Id="rId40" Type="http://schemas.openxmlformats.org/officeDocument/2006/relationships/tags" Target="../tags/tag218.xml"/><Relationship Id="rId4" Type="http://schemas.openxmlformats.org/officeDocument/2006/relationships/image" Target="../media/image3.png"/><Relationship Id="rId39" Type="http://schemas.openxmlformats.org/officeDocument/2006/relationships/tags" Target="../tags/tag217.xml"/><Relationship Id="rId38" Type="http://schemas.openxmlformats.org/officeDocument/2006/relationships/tags" Target="../tags/tag216.xml"/><Relationship Id="rId37" Type="http://schemas.openxmlformats.org/officeDocument/2006/relationships/tags" Target="../tags/tag215.xml"/><Relationship Id="rId36" Type="http://schemas.openxmlformats.org/officeDocument/2006/relationships/tags" Target="../tags/tag214.xml"/><Relationship Id="rId35" Type="http://schemas.openxmlformats.org/officeDocument/2006/relationships/tags" Target="../tags/tag213.xml"/><Relationship Id="rId34" Type="http://schemas.openxmlformats.org/officeDocument/2006/relationships/tags" Target="../tags/tag212.xml"/><Relationship Id="rId33" Type="http://schemas.openxmlformats.org/officeDocument/2006/relationships/tags" Target="../tags/tag211.xml"/><Relationship Id="rId32" Type="http://schemas.openxmlformats.org/officeDocument/2006/relationships/tags" Target="../tags/tag210.xml"/><Relationship Id="rId31" Type="http://schemas.openxmlformats.org/officeDocument/2006/relationships/tags" Target="../tags/tag209.xml"/><Relationship Id="rId30" Type="http://schemas.openxmlformats.org/officeDocument/2006/relationships/tags" Target="../tags/tag208.xml"/><Relationship Id="rId3" Type="http://schemas.openxmlformats.org/officeDocument/2006/relationships/tags" Target="../tags/tag182.xml"/><Relationship Id="rId29" Type="http://schemas.openxmlformats.org/officeDocument/2006/relationships/tags" Target="../tags/tag207.xml"/><Relationship Id="rId28" Type="http://schemas.openxmlformats.org/officeDocument/2006/relationships/tags" Target="../tags/tag206.xml"/><Relationship Id="rId27" Type="http://schemas.openxmlformats.org/officeDocument/2006/relationships/tags" Target="../tags/tag205.xml"/><Relationship Id="rId26" Type="http://schemas.openxmlformats.org/officeDocument/2006/relationships/tags" Target="../tags/tag204.xml"/><Relationship Id="rId25" Type="http://schemas.openxmlformats.org/officeDocument/2006/relationships/tags" Target="../tags/tag203.xml"/><Relationship Id="rId24" Type="http://schemas.openxmlformats.org/officeDocument/2006/relationships/tags" Target="../tags/tag202.xml"/><Relationship Id="rId23" Type="http://schemas.openxmlformats.org/officeDocument/2006/relationships/tags" Target="../tags/tag201.xml"/><Relationship Id="rId22" Type="http://schemas.openxmlformats.org/officeDocument/2006/relationships/tags" Target="../tags/tag200.xml"/><Relationship Id="rId21" Type="http://schemas.openxmlformats.org/officeDocument/2006/relationships/tags" Target="../tags/tag199.xml"/><Relationship Id="rId20" Type="http://schemas.openxmlformats.org/officeDocument/2006/relationships/tags" Target="../tags/tag198.xml"/><Relationship Id="rId2" Type="http://schemas.openxmlformats.org/officeDocument/2006/relationships/image" Target="../media/image4.png"/><Relationship Id="rId19" Type="http://schemas.openxmlformats.org/officeDocument/2006/relationships/tags" Target="../tags/tag197.xml"/><Relationship Id="rId18" Type="http://schemas.openxmlformats.org/officeDocument/2006/relationships/tags" Target="../tags/tag196.xml"/><Relationship Id="rId17" Type="http://schemas.openxmlformats.org/officeDocument/2006/relationships/tags" Target="../tags/tag195.xml"/><Relationship Id="rId16" Type="http://schemas.openxmlformats.org/officeDocument/2006/relationships/tags" Target="../tags/tag194.xml"/><Relationship Id="rId15" Type="http://schemas.openxmlformats.org/officeDocument/2006/relationships/tags" Target="../tags/tag193.xml"/><Relationship Id="rId14" Type="http://schemas.openxmlformats.org/officeDocument/2006/relationships/tags" Target="../tags/tag192.xml"/><Relationship Id="rId13" Type="http://schemas.openxmlformats.org/officeDocument/2006/relationships/tags" Target="../tags/tag191.xml"/><Relationship Id="rId12" Type="http://schemas.openxmlformats.org/officeDocument/2006/relationships/tags" Target="../tags/tag190.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tags" Target="../tags/tag181.xml"/></Relationships>
</file>

<file path=ppt/slides/_rels/slide36.xml.rels><?xml version="1.0" encoding="UTF-8" standalone="yes"?>
<Relationships xmlns="http://schemas.openxmlformats.org/package/2006/relationships"><Relationship Id="rId9" Type="http://schemas.openxmlformats.org/officeDocument/2006/relationships/tags" Target="../tags/tag226.xml"/><Relationship Id="rId8" Type="http://schemas.openxmlformats.org/officeDocument/2006/relationships/tags" Target="../tags/tag225.xml"/><Relationship Id="rId7" Type="http://schemas.openxmlformats.org/officeDocument/2006/relationships/tags" Target="../tags/tag224.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image" Target="../media/image3.png"/><Relationship Id="rId11" Type="http://schemas.openxmlformats.org/officeDocument/2006/relationships/slideLayout" Target="../slideLayouts/slideLayout7.xml"/><Relationship Id="rId10" Type="http://schemas.openxmlformats.org/officeDocument/2006/relationships/tags" Target="../tags/tag227.xml"/><Relationship Id="rId1" Type="http://schemas.openxmlformats.org/officeDocument/2006/relationships/tags" Target="../tags/tag219.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image" Target="../media/image3.png"/><Relationship Id="rId1" Type="http://schemas.openxmlformats.org/officeDocument/2006/relationships/tags" Target="../tags/tag228.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image" Target="../media/image3.png"/><Relationship Id="rId1" Type="http://schemas.openxmlformats.org/officeDocument/2006/relationships/tags" Target="../tags/tag231.xml"/></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3" Type="http://schemas.openxmlformats.org/officeDocument/2006/relationships/notesSlide" Target="../notesSlides/notesSlide8.xml"/><Relationship Id="rId12" Type="http://schemas.openxmlformats.org/officeDocument/2006/relationships/slideLayout" Target="../slideLayouts/slideLayout7.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tags" Target="../tags/tag24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6.xml"/><Relationship Id="rId1" Type="http://schemas.openxmlformats.org/officeDocument/2006/relationships/tags" Target="../tags/tag25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8.xml"/><Relationship Id="rId1" Type="http://schemas.openxmlformats.org/officeDocument/2006/relationships/tags" Target="../tags/tag25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tags" Target="../tags/tag20.xml"/></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7.xml"/><Relationship Id="rId7" Type="http://schemas.openxmlformats.org/officeDocument/2006/relationships/image" Target="../media/image2.png"/><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1.png"/><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1" Type="http://schemas.openxmlformats.org/officeDocument/2006/relationships/notesSlide" Target="../notesSlides/notesSlide2.xml"/><Relationship Id="rId10" Type="http://schemas.openxmlformats.org/officeDocument/2006/relationships/slideLayout" Target="../slideLayouts/slideLayout7.xml"/><Relationship Id="rId1" Type="http://schemas.openxmlformats.org/officeDocument/2006/relationships/tags" Target="../tags/tag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4325190" y="2694756"/>
            <a:ext cx="6988106" cy="581057"/>
          </a:xfrm>
          <a:prstGeom prst="rect">
            <a:avLst/>
          </a:prstGeom>
          <a:noFill/>
        </p:spPr>
        <p:txBody>
          <a:bodyPr wrap="square" rtlCol="0">
            <a:spAutoFit/>
          </a:bodyPr>
          <a:lstStyle/>
          <a:p>
            <a:pPr>
              <a:lnSpc>
                <a:spcPct val="150000"/>
              </a:lnSpc>
            </a:pPr>
            <a:r>
              <a:rPr lang="zh-CN" altLang="en-US" sz="2400">
                <a:latin typeface="微软雅黑" panose="020B0503020204020204" charset="-122"/>
                <a:ea typeface="微软雅黑" panose="020B0503020204020204" charset="-122"/>
              </a:rPr>
              <a:t>      </a:t>
            </a:r>
            <a:endParaRPr lang="zh-CN" altLang="en-US" sz="2400">
              <a:latin typeface="微软雅黑" panose="020B0503020204020204" charset="-122"/>
              <a:ea typeface="微软雅黑" panose="020B0503020204020204" charset="-122"/>
            </a:endParaRPr>
          </a:p>
        </p:txBody>
      </p:sp>
      <p:sp>
        <p:nvSpPr>
          <p:cNvPr id="10" name="矩形 9"/>
          <p:cNvSpPr/>
          <p:nvPr>
            <p:custDataLst>
              <p:tags r:id="rId2"/>
            </p:custDataLst>
          </p:nvPr>
        </p:nvSpPr>
        <p:spPr>
          <a:xfrm>
            <a:off x="163773" y="218363"/>
            <a:ext cx="11865930" cy="6503069"/>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p:custDataLst>
              <p:tags r:id="rId3"/>
            </p:custDataLst>
          </p:nvPr>
        </p:nvSpPr>
        <p:spPr>
          <a:xfrm>
            <a:off x="3593910" y="1433015"/>
            <a:ext cx="6832979" cy="461665"/>
          </a:xfrm>
          <a:prstGeom prst="rect">
            <a:avLst/>
          </a:prstGeom>
        </p:spPr>
        <p:txBody>
          <a:bodyPr wrap="square">
            <a:spAutoFit/>
          </a:bodyPr>
          <a:lstStyle/>
          <a:p>
            <a:r>
              <a:rPr lang="en-US" altLang="zh-CN" sz="2400" b="1" smtClean="0">
                <a:solidFill>
                  <a:srgbClr val="0070C0"/>
                </a:solidFill>
                <a:latin typeface="Times New Roman" panose="02020603050405020304" pitchFamily="18" charset="0"/>
                <a:ea typeface="宋体" panose="02010600030101010101" pitchFamily="2" charset="-122"/>
                <a:cs typeface="宋体" panose="02010600030101010101" pitchFamily="2" charset="-122"/>
              </a:rPr>
              <a:t>     </a:t>
            </a:r>
            <a:endParaRPr lang="zh-CN" altLang="en-US" sz="2800"/>
          </a:p>
        </p:txBody>
      </p:sp>
      <p:sp>
        <p:nvSpPr>
          <p:cNvPr id="7" name="矩形 6"/>
          <p:cNvSpPr/>
          <p:nvPr>
            <p:custDataLst>
              <p:tags r:id="rId4"/>
            </p:custDataLst>
          </p:nvPr>
        </p:nvSpPr>
        <p:spPr>
          <a:xfrm>
            <a:off x="4576548" y="1132471"/>
            <a:ext cx="7064991" cy="461665"/>
          </a:xfrm>
          <a:prstGeom prst="rect">
            <a:avLst/>
          </a:prstGeom>
        </p:spPr>
        <p:txBody>
          <a:bodyPr wrap="square">
            <a:spAutoFit/>
          </a:bodyPr>
          <a:lstStyle/>
          <a:p>
            <a:r>
              <a:rPr lang="en-US" altLang="zh-CN" sz="2400" smtClean="0"/>
              <a:t>      </a:t>
            </a:r>
            <a:endParaRPr lang="en-US" altLang="zh-CN" sz="2400" smtClean="0"/>
          </a:p>
        </p:txBody>
      </p:sp>
      <p:sp>
        <p:nvSpPr>
          <p:cNvPr id="8" name="TextBox 7"/>
          <p:cNvSpPr txBox="1"/>
          <p:nvPr>
            <p:custDataLst>
              <p:tags r:id="rId5"/>
            </p:custDataLst>
          </p:nvPr>
        </p:nvSpPr>
        <p:spPr>
          <a:xfrm>
            <a:off x="2396208" y="1626729"/>
            <a:ext cx="6327058" cy="2554545"/>
          </a:xfrm>
          <a:prstGeom prst="rect">
            <a:avLst/>
          </a:prstGeom>
          <a:noFill/>
        </p:spPr>
        <p:txBody>
          <a:bodyPr wrap="square" rtlCol="0">
            <a:spAutoFit/>
          </a:bodyPr>
          <a:lstStyle/>
          <a:p>
            <a:r>
              <a:rPr lang="zh-CN" altLang="en-US" sz="80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临安春雨初霁</a:t>
            </a:r>
            <a:endParaRPr lang="en-US" altLang="zh-CN" sz="80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sz="80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9" name="文本框 11"/>
          <p:cNvSpPr txBox="1"/>
          <p:nvPr>
            <p:custDataLst>
              <p:tags r:id="rId6"/>
            </p:custDataLst>
          </p:nvPr>
        </p:nvSpPr>
        <p:spPr>
          <a:xfrm>
            <a:off x="4477590" y="2847156"/>
            <a:ext cx="6988106" cy="581057"/>
          </a:xfrm>
          <a:prstGeom prst="rect">
            <a:avLst/>
          </a:prstGeom>
          <a:noFill/>
        </p:spPr>
        <p:txBody>
          <a:bodyPr wrap="square" rtlCol="0">
            <a:spAutoFit/>
          </a:bodyPr>
          <a:lstStyle/>
          <a:p>
            <a:pPr>
              <a:lnSpc>
                <a:spcPct val="150000"/>
              </a:lnSpc>
            </a:pPr>
            <a:r>
              <a:rPr lang="zh-CN" altLang="en-US" sz="2400">
                <a:latin typeface="微软雅黑" panose="020B0503020204020204" charset="-122"/>
                <a:ea typeface="微软雅黑" panose="020B0503020204020204" charset="-122"/>
              </a:rPr>
              <a:t>      </a:t>
            </a:r>
            <a:endParaRPr lang="zh-CN" altLang="en-US" sz="2400">
              <a:latin typeface="微软雅黑" panose="020B0503020204020204" charset="-122"/>
              <a:ea typeface="微软雅黑" panose="020B0503020204020204" charset="-122"/>
            </a:endParaRPr>
          </a:p>
        </p:txBody>
      </p:sp>
      <p:sp>
        <p:nvSpPr>
          <p:cNvPr id="11" name="文本框 11"/>
          <p:cNvSpPr txBox="1"/>
          <p:nvPr>
            <p:custDataLst>
              <p:tags r:id="rId7"/>
            </p:custDataLst>
          </p:nvPr>
        </p:nvSpPr>
        <p:spPr>
          <a:xfrm>
            <a:off x="4629990" y="2999556"/>
            <a:ext cx="6988106" cy="581057"/>
          </a:xfrm>
          <a:prstGeom prst="rect">
            <a:avLst/>
          </a:prstGeom>
          <a:noFill/>
        </p:spPr>
        <p:txBody>
          <a:bodyPr wrap="square" rtlCol="0">
            <a:spAutoFit/>
          </a:bodyPr>
          <a:lstStyle/>
          <a:p>
            <a:pPr>
              <a:lnSpc>
                <a:spcPct val="150000"/>
              </a:lnSpc>
            </a:pPr>
            <a:r>
              <a:rPr lang="zh-CN" altLang="en-US" sz="2400">
                <a:latin typeface="微软雅黑" panose="020B0503020204020204" charset="-122"/>
                <a:ea typeface="微软雅黑" panose="020B0503020204020204" charset="-122"/>
              </a:rPr>
              <a:t>      </a:t>
            </a:r>
            <a:endParaRPr lang="zh-CN" altLang="en-US" sz="2400">
              <a:latin typeface="微软雅黑" panose="020B0503020204020204" charset="-122"/>
              <a:ea typeface="微软雅黑" panose="020B0503020204020204" charset="-122"/>
            </a:endParaRPr>
          </a:p>
        </p:txBody>
      </p:sp>
      <p:sp>
        <p:nvSpPr>
          <p:cNvPr id="14" name="TextBox 13"/>
          <p:cNvSpPr txBox="1"/>
          <p:nvPr>
            <p:custDataLst>
              <p:tags r:id="rId8"/>
            </p:custDataLst>
          </p:nvPr>
        </p:nvSpPr>
        <p:spPr>
          <a:xfrm>
            <a:off x="3999244" y="3408906"/>
            <a:ext cx="7566409" cy="768350"/>
          </a:xfrm>
          <a:prstGeom prst="rect">
            <a:avLst/>
          </a:prstGeom>
          <a:noFill/>
        </p:spPr>
        <p:txBody>
          <a:bodyPr wrap="square" rtlCol="0">
            <a:spAutoFit/>
          </a:bodyPr>
          <a:lstStyle/>
          <a:p>
            <a:r>
              <a:rPr lang="en-US" altLang="zh-CN" sz="44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4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以意逆志，品读思想情感</a:t>
            </a:r>
            <a:endParaRPr lang="zh-CN" altLang="en-US" sz="4400" b="1"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hidden="1"/>
          <p:cNvGrpSpPr/>
          <p:nvPr>
            <p:custDataLst>
              <p:tags r:id="rId1"/>
            </p:custDataLst>
          </p:nvPr>
        </p:nvGrpSpPr>
        <p:grpSpPr>
          <a:xfrm>
            <a:off x="1078992" y="1303702"/>
            <a:ext cx="995423" cy="2679035"/>
            <a:chOff x="449708" y="1142732"/>
            <a:chExt cx="995423" cy="2679035"/>
          </a:xfrm>
        </p:grpSpPr>
        <p:sp>
          <p:nvSpPr>
            <p:cNvPr id="6" name="矩形 5"/>
            <p:cNvSpPr/>
            <p:nvPr>
              <p:custDataLst>
                <p:tags r:id="rId2"/>
              </p:custDataLst>
            </p:nvPr>
          </p:nvSpPr>
          <p:spPr>
            <a:xfrm>
              <a:off x="449708" y="1142732"/>
              <a:ext cx="995423" cy="2679035"/>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8" name="矩形 7"/>
            <p:cNvSpPr/>
            <p:nvPr>
              <p:custDataLst>
                <p:tags r:id="rId3"/>
              </p:custDataLst>
            </p:nvPr>
          </p:nvSpPr>
          <p:spPr>
            <a:xfrm>
              <a:off x="585470" y="1330360"/>
              <a:ext cx="723900" cy="23037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3" name="文本框 2"/>
          <p:cNvSpPr txBox="1"/>
          <p:nvPr>
            <p:custDataLst>
              <p:tags r:id="rId4"/>
            </p:custDataLst>
          </p:nvPr>
        </p:nvSpPr>
        <p:spPr>
          <a:xfrm>
            <a:off x="2610548" y="1513666"/>
            <a:ext cx="9195330" cy="1124585"/>
          </a:xfrm>
          <a:prstGeom prst="rect">
            <a:avLst/>
          </a:prstGeom>
          <a:noFill/>
        </p:spPr>
        <p:txBody>
          <a:bodyPr wrap="square" rtlCol="0" anchor="t">
            <a:spAutoFit/>
          </a:bodyPr>
          <a:lstStyle/>
          <a:p>
            <a:pPr>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一夜</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暗示诗人一夜未曾入睡。</a:t>
            </a:r>
            <a:endPar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深巷</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达官贵人多居深巷，忘却亡国之危。</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5"/>
            </p:custDataLst>
          </p:nvPr>
        </p:nvSpPr>
        <p:spPr>
          <a:xfrm>
            <a:off x="2209542" y="2817717"/>
            <a:ext cx="9595826" cy="2983230"/>
          </a:xfrm>
          <a:prstGeom prst="rect">
            <a:avLst/>
          </a:prstGeom>
          <a:noFill/>
        </p:spPr>
        <p:txBody>
          <a:bodyPr wrap="square" rtlCol="0" anchor="t">
            <a:spAutoFit/>
          </a:bodyPr>
          <a:lstStyle/>
          <a:p>
            <a:pPr defTabSz="914400">
              <a:lnSpc>
                <a:spcPct val="120000"/>
              </a:lnSpc>
              <a:spcAft>
                <a:spcPts val="600"/>
              </a:spcAft>
            </a:pPr>
            <a:r>
              <a:rPr kumimoji="1" lang="zh-CN" altLang="en-US" sz="2800" b="1">
                <a:solidFill>
                  <a:srgbClr val="000000"/>
                </a:solidFill>
                <a:latin typeface="仿宋" panose="02010609060101010101" pitchFamily="49" charset="-122"/>
                <a:ea typeface="仿宋" panose="02010609060101010101" pitchFamily="49" charset="-122"/>
                <a:cs typeface="宋体" panose="02010600030101010101" pitchFamily="2" charset="-122"/>
                <a:sym typeface="+mn-ea"/>
              </a:rPr>
              <a:t> </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“小楼”一联，从诗的意境看，有三个层次：</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defTabSz="914400">
              <a:lnSpc>
                <a:spcPct val="120000"/>
              </a:lnSpc>
              <a:spcAft>
                <a:spcPts val="600"/>
              </a:spcAft>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　　身居小楼，一夜听雨，是一诗境；</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defTabSz="914400">
              <a:lnSpc>
                <a:spcPct val="120000"/>
              </a:lnSpc>
              <a:spcAft>
                <a:spcPts val="600"/>
              </a:spcAft>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　　春雨如丝，绵绵不断，杏花开放，带露艳丽，另一诗境；</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defTabSz="914400">
              <a:lnSpc>
                <a:spcPct val="120000"/>
              </a:lnSpc>
              <a:spcAft>
                <a:spcPts val="600"/>
              </a:spcAft>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　　深巷卖花，声声入耳，又一诗境。 </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defTabSz="914400">
              <a:lnSpc>
                <a:spcPct val="120000"/>
              </a:lnSpc>
              <a:spcAft>
                <a:spcPts val="600"/>
              </a:spcAft>
            </a:pPr>
            <a:r>
              <a:rPr kumimoji="1" lang="zh-CN" altLang="en-US" sz="2800" b="1">
                <a:solidFill>
                  <a:srgbClr val="000000"/>
                </a:solidFill>
                <a:latin typeface="仿宋" panose="02010609060101010101" pitchFamily="49" charset="-122"/>
                <a:ea typeface="仿宋" panose="02010609060101010101" pitchFamily="49" charset="-122"/>
                <a:cs typeface="宋体" panose="02010600030101010101" pitchFamily="2" charset="-122"/>
                <a:sym typeface="+mn-ea"/>
              </a:rPr>
              <a:t>                  </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殷光熹</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宋诗名篇赏析</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endPar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12" name="TextBox 1"/>
          <p:cNvSpPr txBox="1"/>
          <p:nvPr>
            <p:custDataLst>
              <p:tags r:id="rId6"/>
            </p:custDataLst>
          </p:nvPr>
        </p:nvSpPr>
        <p:spPr>
          <a:xfrm>
            <a:off x="148082" y="4268912"/>
            <a:ext cx="1772800"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虚实结合</a:t>
            </a:r>
            <a:endParaRPr lang="zh-CN" altLang="en-US" sz="2800" b="1">
              <a:latin typeface="微软雅黑" panose="020B0503020204020204" charset="-122"/>
              <a:ea typeface="微软雅黑" panose="020B0503020204020204" charset="-122"/>
            </a:endParaRPr>
          </a:p>
        </p:txBody>
      </p:sp>
      <p:sp>
        <p:nvSpPr>
          <p:cNvPr id="11" name="文本框 10"/>
          <p:cNvSpPr txBox="1"/>
          <p:nvPr>
            <p:custDataLst>
              <p:tags r:id="rId7"/>
            </p:custDataLst>
          </p:nvPr>
        </p:nvSpPr>
        <p:spPr>
          <a:xfrm>
            <a:off x="1553162" y="302307"/>
            <a:ext cx="9936480" cy="829945"/>
          </a:xfrm>
          <a:prstGeom prst="rect">
            <a:avLst/>
          </a:prstGeom>
          <a:noFill/>
        </p:spPr>
        <p:txBody>
          <a:bodyPr wrap="none" rtlCol="0" anchor="t">
            <a:spAutoFit/>
          </a:bodyPr>
          <a:lstStyle/>
          <a:p>
            <a:pPr algn="l"/>
            <a:r>
              <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rPr>
              <a:t>小楼一夜听春雨，深巷明朝卖杏花。</a:t>
            </a:r>
            <a:endPar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TextBox 1"/>
          <p:cNvSpPr txBox="1"/>
          <p:nvPr>
            <p:custDataLst>
              <p:tags r:id="rId8"/>
            </p:custDataLst>
          </p:nvPr>
        </p:nvSpPr>
        <p:spPr>
          <a:xfrm>
            <a:off x="147955" y="5049520"/>
            <a:ext cx="1809115"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以乐衬哀</a:t>
            </a:r>
            <a:endParaRPr lang="zh-CN" altLang="en-US" sz="28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hidden="1"/>
          <p:cNvGrpSpPr/>
          <p:nvPr>
            <p:custDataLst>
              <p:tags r:id="rId1"/>
            </p:custDataLst>
          </p:nvPr>
        </p:nvGrpSpPr>
        <p:grpSpPr>
          <a:xfrm>
            <a:off x="1078992" y="1303702"/>
            <a:ext cx="995423" cy="2679035"/>
            <a:chOff x="449708" y="1142732"/>
            <a:chExt cx="995423" cy="2679035"/>
          </a:xfrm>
        </p:grpSpPr>
        <p:sp>
          <p:nvSpPr>
            <p:cNvPr id="6" name="矩形 5"/>
            <p:cNvSpPr/>
            <p:nvPr>
              <p:custDataLst>
                <p:tags r:id="rId2"/>
              </p:custDataLst>
            </p:nvPr>
          </p:nvSpPr>
          <p:spPr>
            <a:xfrm>
              <a:off x="449708" y="1142732"/>
              <a:ext cx="995423" cy="2679035"/>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8" name="矩形 7"/>
            <p:cNvSpPr/>
            <p:nvPr>
              <p:custDataLst>
                <p:tags r:id="rId3"/>
              </p:custDataLst>
            </p:nvPr>
          </p:nvSpPr>
          <p:spPr>
            <a:xfrm>
              <a:off x="585470" y="1330360"/>
              <a:ext cx="723900" cy="23037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3" name="文本框 2"/>
          <p:cNvSpPr txBox="1"/>
          <p:nvPr>
            <p:custDataLst>
              <p:tags r:id="rId4"/>
            </p:custDataLst>
          </p:nvPr>
        </p:nvSpPr>
        <p:spPr>
          <a:xfrm>
            <a:off x="1715770" y="1280160"/>
            <a:ext cx="9059545" cy="1383665"/>
          </a:xfrm>
          <a:prstGeom prst="rect">
            <a:avLst/>
          </a:prstGeom>
          <a:noFill/>
        </p:spPr>
        <p:txBody>
          <a:bodyPr wrap="square" rtlCol="0" anchor="t">
            <a:spAutoFit/>
          </a:bodyPr>
          <a:lstStyle/>
          <a:p>
            <a:pPr fontAlgn="auto">
              <a:lnSpc>
                <a:spcPct val="150000"/>
              </a:lnSpc>
            </a:pPr>
            <a:r>
              <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rPr>
              <a:t>春雨：绵绵春雨如愁人的思绪。国事家愁，伴着这雨声而涌上了眉间心头。</a:t>
            </a:r>
            <a:endPar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endParaRPr>
          </a:p>
        </p:txBody>
      </p:sp>
      <p:sp>
        <p:nvSpPr>
          <p:cNvPr id="4" name="文本框 3"/>
          <p:cNvSpPr txBox="1"/>
          <p:nvPr>
            <p:custDataLst>
              <p:tags r:id="rId5"/>
            </p:custDataLst>
          </p:nvPr>
        </p:nvSpPr>
        <p:spPr>
          <a:xfrm>
            <a:off x="1627505" y="3070225"/>
            <a:ext cx="8752840" cy="2030095"/>
          </a:xfrm>
          <a:prstGeom prst="rect">
            <a:avLst/>
          </a:prstGeom>
          <a:noFill/>
        </p:spPr>
        <p:txBody>
          <a:bodyPr wrap="square" rtlCol="0" anchor="t">
            <a:spAutoFit/>
          </a:bodyPr>
          <a:lstStyle/>
          <a:p>
            <a:pPr defTabSz="914400" fontAlgn="auto">
              <a:lnSpc>
                <a:spcPct val="150000"/>
              </a:lnSpc>
              <a:spcAft>
                <a:spcPts val="600"/>
              </a:spcAft>
            </a:pPr>
            <a:r>
              <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rPr>
              <a:t>虽然用了比较明快的字眼，但用意还是要表达自己的</a:t>
            </a:r>
            <a:r>
              <a:rPr kumimoji="1" lang="zh-CN" altLang="en-US" sz="2800" b="1">
                <a:solidFill>
                  <a:srgbClr val="C00000"/>
                </a:solidFill>
                <a:latin typeface="微软雅黑" panose="020B0503020204020204" charset="-122"/>
                <a:ea typeface="微软雅黑" panose="020B0503020204020204" charset="-122"/>
                <a:cs typeface="宋体" panose="02010600030101010101" pitchFamily="2" charset="-122"/>
                <a:sym typeface="+mn-ea"/>
              </a:rPr>
              <a:t>郁闷与惆怅</a:t>
            </a:r>
            <a:r>
              <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rPr>
              <a:t>，而且正是用</a:t>
            </a:r>
            <a:r>
              <a:rPr kumimoji="1" lang="zh-CN" altLang="en-US" sz="2800" b="1">
                <a:solidFill>
                  <a:srgbClr val="C00000"/>
                </a:solidFill>
                <a:latin typeface="微软雅黑" panose="020B0503020204020204" charset="-122"/>
                <a:ea typeface="微软雅黑" panose="020B0503020204020204" charset="-122"/>
                <a:cs typeface="宋体" panose="02010600030101010101" pitchFamily="2" charset="-122"/>
                <a:sym typeface="+mn-ea"/>
              </a:rPr>
              <a:t>明媚的春光</a:t>
            </a:r>
            <a:r>
              <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rPr>
              <a:t>作为背景，才与自己落寞情怀构成了鲜明的对照。</a:t>
            </a:r>
            <a:endPar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7790" y="131445"/>
            <a:ext cx="11933555" cy="5948045"/>
          </a:xfrm>
          <a:prstGeom prst="rect">
            <a:avLst/>
          </a:prstGeom>
          <a:noFill/>
        </p:spPr>
        <p:txBody>
          <a:bodyPr wrap="square" rtlCol="0">
            <a:spAutoFit/>
          </a:bodyPr>
          <a:p>
            <a:r>
              <a:rPr lang="zh-CN" altLang="zh-CN" sz="3200" b="1">
                <a:sym typeface="+mn-ea"/>
              </a:rPr>
              <a:t>骑马：暗示被召作官。 客：客居。</a:t>
            </a:r>
            <a:endParaRPr lang="zh-CN" altLang="zh-CN" sz="3200" b="1">
              <a:sym typeface="+mn-ea"/>
            </a:endParaRPr>
          </a:p>
          <a:p>
            <a:r>
              <a:rPr lang="zh-CN" altLang="zh-CN" sz="3200" b="1">
                <a:sym typeface="+mn-ea"/>
              </a:rPr>
              <a:t>          首联即以问句的形式表达对世态炎凉的无奈和客居京华的蹉跎,直抒胸臆,情感喷薄,整首诗的情绪在开篇即达到高潮,后面三联逐渐回落。</a:t>
            </a:r>
            <a:endParaRPr lang="zh-CN" altLang="zh-CN" sz="3200" b="1">
              <a:sym typeface="+mn-ea"/>
            </a:endParaRPr>
          </a:p>
          <a:p>
            <a:endParaRPr lang="zh-CN" altLang="zh-CN" sz="3200" b="1">
              <a:sym typeface="+mn-ea"/>
            </a:endParaRPr>
          </a:p>
          <a:p>
            <a:r>
              <a:rPr lang="zh-CN" altLang="zh-CN" sz="3200" b="1">
                <a:sym typeface="+mn-ea"/>
              </a:rPr>
              <a:t>         颔联写诗人只身住在小楼上,彻夜听着春雨的淅沥;次日清晨,深幽的小巷中传来了叫卖杏花的声音,告诉人们春已深了。绵绵的春雨,由诗人的听觉中写出;而淡荡的春光,则在卖花声里透出,写得形象而有深致。诗人用明媚的春光作为背景,与自己落寞的情怀构成了鲜明的对照。</a:t>
            </a:r>
            <a:endParaRPr lang="zh-CN" altLang="zh-CN" sz="3200" b="1"/>
          </a:p>
          <a:p>
            <a:endParaRPr lang="zh-CN" altLang="zh-CN" sz="3200" b="1">
              <a:sym typeface="+mn-ea"/>
            </a:endParaRPr>
          </a:p>
          <a:p>
            <a:endParaRPr lang="zh-CN" altLang="zh-CN"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9" hidden="1"/>
          <p:cNvGrpSpPr/>
          <p:nvPr>
            <p:custDataLst>
              <p:tags r:id="rId1"/>
            </p:custDataLst>
          </p:nvPr>
        </p:nvGrpSpPr>
        <p:grpSpPr>
          <a:xfrm>
            <a:off x="1078992" y="1303702"/>
            <a:ext cx="995423" cy="2679035"/>
            <a:chOff x="449708" y="1142732"/>
            <a:chExt cx="995423" cy="2679035"/>
          </a:xfrm>
        </p:grpSpPr>
        <p:sp>
          <p:nvSpPr>
            <p:cNvPr id="6" name="矩形 5"/>
            <p:cNvSpPr/>
            <p:nvPr>
              <p:custDataLst>
                <p:tags r:id="rId2"/>
              </p:custDataLst>
            </p:nvPr>
          </p:nvSpPr>
          <p:spPr>
            <a:xfrm>
              <a:off x="449708" y="1142732"/>
              <a:ext cx="995423" cy="2679035"/>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8" name="矩形 7"/>
            <p:cNvSpPr/>
            <p:nvPr>
              <p:custDataLst>
                <p:tags r:id="rId3"/>
              </p:custDataLst>
            </p:nvPr>
          </p:nvSpPr>
          <p:spPr>
            <a:xfrm>
              <a:off x="585470" y="1330360"/>
              <a:ext cx="723900" cy="23037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颈</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3" name="文本框 2"/>
          <p:cNvSpPr txBox="1"/>
          <p:nvPr>
            <p:custDataLst>
              <p:tags r:id="rId4"/>
            </p:custDataLst>
          </p:nvPr>
        </p:nvSpPr>
        <p:spPr>
          <a:xfrm>
            <a:off x="2555369" y="1317623"/>
            <a:ext cx="6846787" cy="1124585"/>
          </a:xfrm>
          <a:prstGeom prst="rect">
            <a:avLst/>
          </a:prstGeom>
          <a:noFill/>
        </p:spPr>
        <p:txBody>
          <a:bodyPr wrap="square" rtlCol="0" anchor="t">
            <a:spAutoFit/>
          </a:bodyPr>
          <a:lstStyle/>
          <a:p>
            <a:pPr>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“闲适恬静”</a:t>
            </a:r>
            <a:endPar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国家多事之秋</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自己作书品茶消磨时光</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5"/>
            </p:custDataLst>
          </p:nvPr>
        </p:nvSpPr>
        <p:spPr>
          <a:xfrm>
            <a:off x="2377440" y="4140835"/>
            <a:ext cx="9252585" cy="2158365"/>
          </a:xfrm>
          <a:prstGeom prst="rect">
            <a:avLst/>
          </a:prstGeom>
          <a:noFill/>
        </p:spPr>
        <p:txBody>
          <a:bodyPr wrap="square" rtlCol="0" anchor="t">
            <a:spAutoFit/>
          </a:bodyPr>
          <a:lstStyle/>
          <a:p>
            <a:pPr defTabSz="914400">
              <a:lnSpc>
                <a:spcPct val="120000"/>
              </a:lnSpc>
              <a:spcAft>
                <a:spcPts val="600"/>
              </a:spcAft>
            </a:pPr>
            <a:r>
              <a:rPr kumimoji="1" lang="zh-CN" altLang="en-US" sz="2800" b="1">
                <a:solidFill>
                  <a:srgbClr val="000000"/>
                </a:solidFill>
                <a:latin typeface="微软雅黑" panose="020B0503020204020204" charset="-122"/>
                <a:ea typeface="微软雅黑" panose="020B0503020204020204" charset="-122"/>
                <a:cs typeface="宋体" panose="02010600030101010101" pitchFamily="2" charset="-122"/>
                <a:sym typeface="+mn-ea"/>
              </a:rPr>
              <a:t>客居京华，闲极无聊，作草书，晴窗分茶，表面上是极闲适恬静的境界，然而在这背后，</a:t>
            </a:r>
            <a:r>
              <a:rPr kumimoji="1" lang="zh-CN" altLang="en-US" sz="2800" b="1">
                <a:solidFill>
                  <a:srgbClr val="C00000"/>
                </a:solidFill>
                <a:latin typeface="微软雅黑" panose="020B0503020204020204" charset="-122"/>
                <a:ea typeface="微软雅黑" panose="020B0503020204020204" charset="-122"/>
                <a:cs typeface="宋体" panose="02010600030101010101" pitchFamily="2" charset="-122"/>
                <a:sym typeface="+mn-ea"/>
              </a:rPr>
              <a:t>正藏着诗人无限的感慨与牢骚，作者不结交权贵，厌倦官场的黑暗，实则抒发的是壮志难酬的无聊可悲。</a:t>
            </a:r>
            <a:endParaRPr kumimoji="1" lang="zh-CN" altLang="en-US" sz="2800" b="1">
              <a:solidFill>
                <a:srgbClr val="C00000"/>
              </a:solidFill>
              <a:latin typeface="微软雅黑" panose="020B0503020204020204" charset="-122"/>
              <a:ea typeface="微软雅黑" panose="020B0503020204020204" charset="-122"/>
              <a:cs typeface="宋体" panose="02010600030101010101" pitchFamily="2" charset="-122"/>
              <a:sym typeface="+mn-ea"/>
            </a:endParaRPr>
          </a:p>
        </p:txBody>
      </p:sp>
      <p:sp>
        <p:nvSpPr>
          <p:cNvPr id="16" name="文本框 15"/>
          <p:cNvSpPr txBox="1"/>
          <p:nvPr>
            <p:custDataLst>
              <p:tags r:id="rId6"/>
            </p:custDataLst>
          </p:nvPr>
        </p:nvSpPr>
        <p:spPr>
          <a:xfrm>
            <a:off x="2377440" y="2627630"/>
            <a:ext cx="9350375" cy="1272540"/>
          </a:xfrm>
          <a:prstGeom prst="rect">
            <a:avLst/>
          </a:prstGeom>
          <a:noFill/>
        </p:spPr>
        <p:txBody>
          <a:bodyPr wrap="square" rtlCol="0" anchor="t">
            <a:spAutoFit/>
          </a:bodyPr>
          <a:lstStyle/>
          <a:p>
            <a:pPr>
              <a:lnSpc>
                <a:spcPct val="120000"/>
              </a:lnSpc>
            </a:pPr>
            <a:r>
              <a:rPr kumimoji="1" lang="zh-CN" altLang="en-US" sz="3200" b="1">
                <a:solidFill>
                  <a:srgbClr val="C00000"/>
                </a:solidFill>
                <a:latin typeface="微软雅黑" panose="020B0503020204020204" charset="-122"/>
                <a:ea typeface="微软雅黑" panose="020B0503020204020204" charset="-122"/>
                <a:cs typeface="微软雅黑" panose="020B0503020204020204" charset="-122"/>
                <a:sym typeface="+mn-ea"/>
              </a:rPr>
              <a:t>宋孝宗在召见陆游时对他说：“严陵山水胜处，职事之暇，可以赋咏自适。”</a:t>
            </a:r>
            <a:endParaRPr kumimoji="1" lang="zh-CN" altLang="en-US" sz="32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7"/>
            </p:custDataLst>
          </p:nvPr>
        </p:nvSpPr>
        <p:spPr>
          <a:xfrm>
            <a:off x="1553162" y="302307"/>
            <a:ext cx="9936480" cy="829945"/>
          </a:xfrm>
          <a:prstGeom prst="rect">
            <a:avLst/>
          </a:prstGeom>
          <a:noFill/>
        </p:spPr>
        <p:txBody>
          <a:bodyPr wrap="none" rtlCol="0" anchor="t">
            <a:spAutoFit/>
          </a:bodyPr>
          <a:lstStyle/>
          <a:p>
            <a:pPr algn="l"/>
            <a:r>
              <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rPr>
              <a:t>矮纸斜行闲作草，晴窗细乳戏分茶。</a:t>
            </a:r>
            <a:endPar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 name="TextBox 1"/>
          <p:cNvSpPr txBox="1"/>
          <p:nvPr>
            <p:custDataLst>
              <p:tags r:id="rId8"/>
            </p:custDataLst>
          </p:nvPr>
        </p:nvSpPr>
        <p:spPr>
          <a:xfrm>
            <a:off x="148082" y="4268912"/>
            <a:ext cx="1772800"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细节描写</a:t>
            </a:r>
            <a:endParaRPr lang="zh-CN" altLang="en-US" sz="28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9" hidden="1"/>
          <p:cNvGrpSpPr/>
          <p:nvPr>
            <p:custDataLst>
              <p:tags r:id="rId1"/>
            </p:custDataLst>
          </p:nvPr>
        </p:nvGrpSpPr>
        <p:grpSpPr>
          <a:xfrm>
            <a:off x="1078992" y="1303702"/>
            <a:ext cx="995423" cy="2679035"/>
            <a:chOff x="449708" y="1142732"/>
            <a:chExt cx="995423" cy="2679035"/>
          </a:xfrm>
        </p:grpSpPr>
        <p:sp>
          <p:nvSpPr>
            <p:cNvPr id="6" name="矩形 5"/>
            <p:cNvSpPr/>
            <p:nvPr>
              <p:custDataLst>
                <p:tags r:id="rId2"/>
              </p:custDataLst>
            </p:nvPr>
          </p:nvSpPr>
          <p:spPr>
            <a:xfrm>
              <a:off x="449708" y="1142732"/>
              <a:ext cx="995423" cy="2679035"/>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8" name="矩形 7"/>
            <p:cNvSpPr/>
            <p:nvPr>
              <p:custDataLst>
                <p:tags r:id="rId3"/>
              </p:custDataLst>
            </p:nvPr>
          </p:nvSpPr>
          <p:spPr>
            <a:xfrm>
              <a:off x="585470" y="1330360"/>
              <a:ext cx="723900" cy="23037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尾</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15" name="文本框 14"/>
          <p:cNvSpPr txBox="1"/>
          <p:nvPr>
            <p:custDataLst>
              <p:tags r:id="rId4"/>
            </p:custDataLst>
          </p:nvPr>
        </p:nvSpPr>
        <p:spPr>
          <a:xfrm>
            <a:off x="2644838" y="2618536"/>
            <a:ext cx="9195330" cy="866140"/>
          </a:xfrm>
          <a:prstGeom prst="rect">
            <a:avLst/>
          </a:prstGeom>
          <a:noFill/>
        </p:spPr>
        <p:txBody>
          <a:bodyPr wrap="square" rtlCol="0" anchor="t">
            <a:spAutoFit/>
          </a:bodyPr>
          <a:lstStyle/>
          <a:p>
            <a:pPr>
              <a:lnSpc>
                <a:spcPct val="140000"/>
              </a:lnSpc>
            </a:pPr>
            <a:r>
              <a:rPr kumimoji="1" lang="zh-CN" altLang="en-US" sz="3600" b="1">
                <a:solidFill>
                  <a:srgbClr val="000000"/>
                </a:solidFill>
                <a:latin typeface="微软雅黑" panose="020B0503020204020204" charset="-122"/>
                <a:ea typeface="微软雅黑" panose="020B0503020204020204" charset="-122"/>
                <a:cs typeface="宋体" panose="02010600030101010101" pitchFamily="2" charset="-122"/>
                <a:sym typeface="+mn-ea"/>
              </a:rPr>
              <a:t>尾联</a:t>
            </a:r>
            <a:r>
              <a:rPr kumimoji="1" lang="zh-CN" altLang="en-US" sz="3600" b="1">
                <a:solidFill>
                  <a:srgbClr val="C00000"/>
                </a:solidFill>
                <a:latin typeface="微软雅黑" panose="020B0503020204020204" charset="-122"/>
                <a:ea typeface="微软雅黑" panose="020B0503020204020204" charset="-122"/>
                <a:cs typeface="宋体" panose="02010600030101010101" pitchFamily="2" charset="-122"/>
                <a:sym typeface="+mn-ea"/>
              </a:rPr>
              <a:t>用典</a:t>
            </a:r>
            <a:r>
              <a:rPr kumimoji="1" lang="zh-CN" altLang="en-US" sz="3600" b="1">
                <a:solidFill>
                  <a:srgbClr val="000000"/>
                </a:solidFill>
                <a:latin typeface="微软雅黑" panose="020B0503020204020204" charset="-122"/>
                <a:ea typeface="微软雅黑" panose="020B0503020204020204" charset="-122"/>
                <a:cs typeface="宋体" panose="02010600030101010101" pitchFamily="2" charset="-122"/>
                <a:sym typeface="+mn-ea"/>
              </a:rPr>
              <a:t>，表达了作者怎样的情感？</a:t>
            </a:r>
            <a:endParaRPr kumimoji="1" lang="zh-CN" altLang="en-US" sz="3600" b="1">
              <a:solidFill>
                <a:srgbClr val="000000"/>
              </a:solidFill>
              <a:latin typeface="微软雅黑" panose="020B0503020204020204" charset="-122"/>
              <a:ea typeface="微软雅黑" panose="020B0503020204020204" charset="-122"/>
              <a:cs typeface="宋体" panose="02010600030101010101" pitchFamily="2" charset="-122"/>
              <a:sym typeface="+mn-ea"/>
            </a:endParaRPr>
          </a:p>
        </p:txBody>
      </p:sp>
      <p:sp>
        <p:nvSpPr>
          <p:cNvPr id="12" name="文本框 11"/>
          <p:cNvSpPr txBox="1"/>
          <p:nvPr>
            <p:custDataLst>
              <p:tags r:id="rId5"/>
            </p:custDataLst>
          </p:nvPr>
        </p:nvSpPr>
        <p:spPr>
          <a:xfrm>
            <a:off x="2337435" y="3484880"/>
            <a:ext cx="8871585" cy="3192145"/>
          </a:xfrm>
          <a:prstGeom prst="rect">
            <a:avLst/>
          </a:prstGeom>
          <a:noFill/>
        </p:spPr>
        <p:txBody>
          <a:bodyPr wrap="square" rtlCol="0" anchor="t">
            <a:spAutoFit/>
          </a:bodyPr>
          <a:lstStyle/>
          <a:p>
            <a:pPr defTabSz="914400">
              <a:lnSpc>
                <a:spcPct val="120000"/>
              </a:lnSpc>
            </a:pPr>
            <a:r>
              <a:rPr kumimoji="1" lang="zh-CN" altLang="en-US" sz="2800" b="1">
                <a:solidFill>
                  <a:srgbClr val="000000"/>
                </a:solidFill>
                <a:latin typeface="仿宋" panose="02010609060101010101" pitchFamily="49" charset="-122"/>
                <a:ea typeface="仿宋" panose="02010609060101010101" pitchFamily="49" charset="-122"/>
                <a:cs typeface="宋体" panose="02010600030101010101" pitchFamily="2" charset="-122"/>
                <a:sym typeface="+mn-ea"/>
              </a:rPr>
              <a:t>   </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 陆游这里反用其意，其实是</a:t>
            </a:r>
            <a:r>
              <a:rPr kumimoji="1"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表明心志</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与</a:t>
            </a:r>
            <a:r>
              <a:rPr kumimoji="1"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自我解嘲</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。诗人洁身自好，不受京城坏风气的影响，与开头呼应。回家本非诗人之愿，但因京中闲居无聊，志不得伸，故不如回乡躬耕。</a:t>
            </a:r>
            <a:endPar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defTabSz="914400">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    </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  </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偌大一个杭州城，竟然容不得诗人有所作为，</a:t>
            </a:r>
            <a:r>
              <a:rPr kumimoji="1"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悲愤之情</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见于言外。 </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custDataLst>
              <p:tags r:id="rId6"/>
            </p:custDataLst>
          </p:nvPr>
        </p:nvSpPr>
        <p:spPr>
          <a:xfrm>
            <a:off x="694690" y="1313180"/>
            <a:ext cx="11145520" cy="1124585"/>
          </a:xfrm>
          <a:prstGeom prst="rect">
            <a:avLst/>
          </a:prstGeom>
          <a:noFill/>
        </p:spPr>
        <p:txBody>
          <a:bodyPr wrap="square" rtlCol="0" anchor="t">
            <a:spAutoFit/>
          </a:bodyPr>
          <a:lstStyle/>
          <a:p>
            <a:pPr>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陆机的</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为顾彦先赠妇</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诗中云：“京洛多风尘，素衣化为缁”，不仅指</a:t>
            </a:r>
            <a:r>
              <a:rPr kumimoji="1"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羁旅风霜之苦，又寓有京中恶浊，久居为其所化</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的意思。</a:t>
            </a:r>
            <a:endPar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7"/>
            </p:custDataLst>
          </p:nvPr>
        </p:nvSpPr>
        <p:spPr>
          <a:xfrm>
            <a:off x="1553162" y="302307"/>
            <a:ext cx="9936480" cy="829945"/>
          </a:xfrm>
          <a:prstGeom prst="rect">
            <a:avLst/>
          </a:prstGeom>
          <a:noFill/>
        </p:spPr>
        <p:txBody>
          <a:bodyPr wrap="none" rtlCol="0" anchor="t">
            <a:spAutoFit/>
          </a:bodyPr>
          <a:lstStyle/>
          <a:p>
            <a:pPr algn="l"/>
            <a:r>
              <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rPr>
              <a:t>素衣莫起风尘叹，犹及清明可到家。</a:t>
            </a:r>
            <a:endPar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 name="TextBox 1"/>
          <p:cNvSpPr txBox="1"/>
          <p:nvPr>
            <p:custDataLst>
              <p:tags r:id="rId8"/>
            </p:custDataLst>
          </p:nvPr>
        </p:nvSpPr>
        <p:spPr>
          <a:xfrm>
            <a:off x="148082" y="4268912"/>
            <a:ext cx="1772800"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用</a:t>
            </a:r>
            <a:r>
              <a:rPr lang="en-US" altLang="zh-CN" sz="2800" b="1">
                <a:latin typeface="微软雅黑" panose="020B0503020204020204" charset="-122"/>
                <a:ea typeface="微软雅黑" panose="020B0503020204020204" charset="-122"/>
              </a:rPr>
              <a:t>  </a:t>
            </a:r>
            <a:r>
              <a:rPr lang="zh-CN" altLang="en-US" sz="2800" b="1">
                <a:latin typeface="微软雅黑" panose="020B0503020204020204" charset="-122"/>
                <a:ea typeface="微软雅黑" panose="020B0503020204020204" charset="-122"/>
              </a:rPr>
              <a:t>典</a:t>
            </a:r>
            <a:endParaRPr lang="zh-CN" altLang="en-US" sz="28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73990" y="213360"/>
            <a:ext cx="11930380" cy="6492875"/>
          </a:xfrm>
          <a:prstGeom prst="rect">
            <a:avLst/>
          </a:prstGeom>
          <a:noFill/>
        </p:spPr>
        <p:txBody>
          <a:bodyPr wrap="square" rtlCol="0" anchor="t">
            <a:spAutoFit/>
          </a:bodyPr>
          <a:p>
            <a:r>
              <a:rPr lang="zh-CN" altLang="zh-CN" sz="3200" b="1">
                <a:sym typeface="+mn-ea"/>
              </a:rPr>
              <a:t>斜行：倾斜的行列。晴窗：明亮的窗户。</a:t>
            </a:r>
            <a:endParaRPr lang="zh-CN" altLang="zh-CN" sz="3200" b="1">
              <a:sym typeface="+mn-ea"/>
            </a:endParaRPr>
          </a:p>
          <a:p>
            <a:r>
              <a:rPr lang="en-US" altLang="zh-CN" sz="3200" b="1">
                <a:sym typeface="+mn-ea"/>
              </a:rPr>
              <a:t>         </a:t>
            </a:r>
            <a:r>
              <a:rPr lang="zh-CN" altLang="zh-CN" sz="3200" b="1">
                <a:sym typeface="+mn-ea"/>
              </a:rPr>
              <a:t>颈联就道出了他的这种心情。在这明艳的春光中,诗人无事而作草书,晴窗下品着清茗,表面上看,是极闲适恬静的境界,然而在这背后,正藏着诗人无限的感慨与牢骚。国家正是多事之秋,而诗人却在以作书品茶消磨时光,真是无聊而可悲于是再也捺不住心头的怨愤,写下了结尾两句。</a:t>
            </a:r>
            <a:endParaRPr lang="zh-CN" altLang="zh-CN" sz="3200" b="1">
              <a:sym typeface="+mn-ea"/>
            </a:endParaRPr>
          </a:p>
          <a:p>
            <a:endParaRPr lang="zh-CN" altLang="zh-CN" sz="3200" b="1">
              <a:sym typeface="+mn-ea"/>
            </a:endParaRPr>
          </a:p>
          <a:p>
            <a:r>
              <a:rPr lang="zh-CN" altLang="zh-CN" sz="3200" b="1">
                <a:sym typeface="+mn-ea"/>
              </a:rPr>
              <a:t>素衣：原指白色的衣服，这里是诗人对自己的谦称（类似于“素士”）。</a:t>
            </a:r>
            <a:endParaRPr lang="zh-CN" altLang="zh-CN" sz="3200" b="1">
              <a:sym typeface="+mn-ea"/>
            </a:endParaRPr>
          </a:p>
          <a:p>
            <a:r>
              <a:rPr lang="en-US" altLang="zh-CN" sz="3200" b="1">
                <a:sym typeface="+mn-ea"/>
              </a:rPr>
              <a:t>         </a:t>
            </a:r>
            <a:r>
              <a:rPr lang="zh-CN" altLang="zh-CN" sz="3200" b="1">
                <a:sym typeface="+mn-ea"/>
              </a:rPr>
              <a:t>尾联不仅道出了羁旅风霜之苦,又寓有京中恶浊,久居为其所化的意思。诗人声称清明不远,应早日回家,而不愿在所谓“人间天堂”的江南临安久留。诗人应召入京,却只匆匆过,便拂袖而去。陆游这里反用其意,其实是自我解嘲。</a:t>
            </a:r>
            <a:endParaRPr lang="zh-CN" altLang="zh-CN"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custDataLst>
              <p:tags r:id="rId1"/>
            </p:custDataLst>
          </p:nvPr>
        </p:nvSpPr>
        <p:spPr>
          <a:xfrm>
            <a:off x="-8890" y="93980"/>
            <a:ext cx="12173585" cy="4351655"/>
          </a:xfrm>
        </p:spPr>
        <p:txBody>
          <a:bodyPr>
            <a:noAutofit/>
          </a:bodyPr>
          <a:lstStyle/>
          <a:p>
            <a:pPr marL="228600" indent="0" fontAlgn="auto">
              <a:lnSpc>
                <a:spcPct val="100000"/>
              </a:lnSpc>
              <a:buNone/>
            </a:pPr>
            <a:r>
              <a:rPr lang="en-US" altLang="zh-CN" sz="3000" b="1"/>
              <a:t>1.</a:t>
            </a:r>
            <a:r>
              <a:rPr lang="zh-CN" altLang="zh-CN" sz="3000" b="1"/>
              <a:t>首联用了什么表现手法？表现了作者怎样的情感</a:t>
            </a:r>
            <a:r>
              <a:rPr lang="zh-CN" altLang="zh-CN" sz="3000" b="1" smtClean="0"/>
              <a:t>？</a:t>
            </a:r>
            <a:endParaRPr lang="zh-CN" altLang="zh-CN" sz="3000" b="1" smtClean="0"/>
          </a:p>
          <a:p>
            <a:pPr indent="0" fontAlgn="auto">
              <a:lnSpc>
                <a:spcPct val="100000"/>
              </a:lnSpc>
              <a:buNone/>
            </a:pPr>
            <a:r>
              <a:rPr lang="zh-CN" altLang="zh-CN" sz="3000" b="1"/>
              <a:t>         直抒胸臆，诗歌开头就用了一个生动巧妙的譬喻，感叹世态人情薄得就像半透明的纱，接着惊问“谁令骑马客京华”</a:t>
            </a:r>
            <a:r>
              <a:rPr lang="zh-CN" altLang="zh-CN" sz="3000" b="1" smtClean="0"/>
              <a:t>，表达</a:t>
            </a:r>
            <a:r>
              <a:rPr lang="zh-CN" altLang="zh-CN" sz="3000" b="1"/>
              <a:t>了作者对世态炎凉的无奈和客籍京华的蹉跎的伤感。</a:t>
            </a:r>
            <a:endParaRPr lang="zh-CN" altLang="zh-CN" sz="3000" b="1"/>
          </a:p>
          <a:p>
            <a:pPr indent="0" fontAlgn="auto">
              <a:lnSpc>
                <a:spcPct val="100000"/>
              </a:lnSpc>
              <a:buNone/>
            </a:pPr>
            <a:endParaRPr lang="zh-CN" altLang="zh-CN" sz="3000" b="1"/>
          </a:p>
          <a:p>
            <a:pPr indent="0" algn="l" fontAlgn="auto">
              <a:lnSpc>
                <a:spcPct val="100000"/>
              </a:lnSpc>
              <a:buNone/>
            </a:pPr>
            <a:r>
              <a:rPr lang="en-US" altLang="zh-CN" sz="3000" b="1" smtClean="0">
                <a:sym typeface="+mn-ea"/>
              </a:rPr>
              <a:t>2</a:t>
            </a:r>
            <a:r>
              <a:rPr lang="zh-CN" altLang="zh-CN" sz="3000" b="1" smtClean="0">
                <a:sym typeface="+mn-ea"/>
              </a:rPr>
              <a:t>．诗歌</a:t>
            </a:r>
            <a:r>
              <a:rPr lang="zh-CN" altLang="zh-CN" sz="3000" b="1">
                <a:sym typeface="+mn-ea"/>
              </a:rPr>
              <a:t>开篇有什么特点</a:t>
            </a:r>
            <a:r>
              <a:rPr lang="zh-CN" altLang="zh-CN" sz="3000" b="1" smtClean="0">
                <a:sym typeface="+mn-ea"/>
              </a:rPr>
              <a:t>？</a:t>
            </a:r>
            <a:endParaRPr lang="zh-CN" altLang="zh-CN" sz="3000" b="1" smtClean="0">
              <a:sym typeface="+mn-ea"/>
            </a:endParaRPr>
          </a:p>
          <a:p>
            <a:pPr indent="0" fontAlgn="auto">
              <a:lnSpc>
                <a:spcPct val="100000"/>
              </a:lnSpc>
              <a:buNone/>
            </a:pPr>
            <a:r>
              <a:rPr lang="zh-CN" altLang="zh-CN" sz="3000" b="1">
                <a:sym typeface="+mn-ea"/>
              </a:rPr>
              <a:t>①首联开门见山</a:t>
            </a:r>
            <a:r>
              <a:rPr lang="en-US" altLang="zh-CN" sz="3000" b="1">
                <a:sym typeface="+mn-ea"/>
              </a:rPr>
              <a:t>, </a:t>
            </a:r>
            <a:r>
              <a:rPr lang="zh-CN" altLang="zh-CN" sz="3000" b="1">
                <a:sym typeface="+mn-ea"/>
              </a:rPr>
              <a:t>直言“世味”之“薄”：南宋朝廷不图恢复，得过且过，官场上的习气一天比一天地坏下去</a:t>
            </a:r>
            <a:r>
              <a:rPr lang="zh-CN" altLang="zh-CN" sz="3000" b="1" smtClean="0">
                <a:sym typeface="+mn-ea"/>
              </a:rPr>
              <a:t>，哪里</a:t>
            </a:r>
            <a:r>
              <a:rPr lang="zh-CN" altLang="zh-CN" sz="3000" b="1">
                <a:sym typeface="+mn-ea"/>
              </a:rPr>
              <a:t>还有什么直道呢</a:t>
            </a:r>
            <a:r>
              <a:rPr lang="zh-CN" altLang="zh-CN" sz="3000" b="1" smtClean="0">
                <a:sym typeface="+mn-ea"/>
              </a:rPr>
              <a:t>？</a:t>
            </a:r>
            <a:endParaRPr lang="zh-CN" altLang="zh-CN" sz="3000" b="1" smtClean="0">
              <a:sym typeface="+mn-ea"/>
            </a:endParaRPr>
          </a:p>
          <a:p>
            <a:pPr indent="0" fontAlgn="auto">
              <a:lnSpc>
                <a:spcPct val="100000"/>
              </a:lnSpc>
              <a:buNone/>
            </a:pPr>
            <a:r>
              <a:rPr lang="zh-CN" altLang="zh-CN" sz="3000" b="1" smtClean="0">
                <a:sym typeface="+mn-ea"/>
              </a:rPr>
              <a:t>②</a:t>
            </a:r>
            <a:r>
              <a:rPr lang="zh-CN" altLang="zh-CN" sz="3000" b="1">
                <a:sym typeface="+mn-ea"/>
              </a:rPr>
              <a:t>首联无疑而问。在这样的环境里做官，的确没有什么意思，因此诗人不提受职一事，而只说谁让我到京城来做客呢</a:t>
            </a:r>
            <a:r>
              <a:rPr lang="en-US" altLang="zh-CN" sz="3000" b="1">
                <a:sym typeface="+mn-ea"/>
              </a:rPr>
              <a:t>!</a:t>
            </a:r>
            <a:r>
              <a:rPr lang="zh-CN" altLang="zh-CN" sz="3000" b="1">
                <a:sym typeface="+mn-ea"/>
              </a:rPr>
              <a:t>诗一开始就流露出不得已而来京的意思。</a:t>
            </a:r>
            <a:endParaRPr lang="zh-CN" altLang="zh-CN" sz="3000" b="1">
              <a:sym typeface="+mn-ea"/>
            </a:endParaRPr>
          </a:p>
          <a:p>
            <a:endParaRPr lang="zh-CN" altLang="en-US" sz="30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33680" y="213360"/>
            <a:ext cx="11760200" cy="2399665"/>
          </a:xfrm>
          <a:prstGeom prst="rect">
            <a:avLst/>
          </a:prstGeom>
          <a:noFill/>
        </p:spPr>
        <p:txBody>
          <a:bodyPr wrap="square" rtlCol="0" anchor="t">
            <a:spAutoFit/>
          </a:bodyPr>
          <a:p>
            <a:pPr marL="228600" indent="0">
              <a:buNone/>
            </a:pPr>
            <a:r>
              <a:rPr lang="zh-CN" altLang="zh-CN" sz="3000" b="1">
                <a:sym typeface="+mn-ea"/>
              </a:rPr>
              <a:t>3.有人说，阅读《临安春雨初霁》诗中颔联，对“一夜”两字不可轻轻放过，为什么？</a:t>
            </a:r>
            <a:endParaRPr lang="zh-CN" altLang="zh-CN" sz="3000" b="1"/>
          </a:p>
          <a:p>
            <a:r>
              <a:rPr lang="en-US" altLang="zh-CN" sz="3000" b="1">
                <a:sym typeface="+mn-ea"/>
              </a:rPr>
              <a:t>        </a:t>
            </a:r>
            <a:r>
              <a:rPr lang="zh-CN" altLang="zh-CN" sz="3000" b="1">
                <a:sym typeface="+mn-ea"/>
              </a:rPr>
              <a:t>“一夜”意为“整夜”。诗人整夜“听春雨”，似在暗示重被起用的他并不快意，也无意与明媚的春光为伍，反而因这“一夜春雨”而辗转不眠，忧患不已。</a:t>
            </a:r>
            <a:endParaRPr lang="zh-CN" altLang="zh-CN" sz="3000" b="1"/>
          </a:p>
        </p:txBody>
      </p:sp>
      <p:sp>
        <p:nvSpPr>
          <p:cNvPr id="3" name="文本框 2"/>
          <p:cNvSpPr txBox="1"/>
          <p:nvPr/>
        </p:nvSpPr>
        <p:spPr>
          <a:xfrm>
            <a:off x="227965" y="2787015"/>
            <a:ext cx="11736070" cy="3322955"/>
          </a:xfrm>
          <a:prstGeom prst="rect">
            <a:avLst/>
          </a:prstGeom>
          <a:noFill/>
        </p:spPr>
        <p:txBody>
          <a:bodyPr wrap="square" rtlCol="0" anchor="t">
            <a:spAutoFit/>
          </a:bodyPr>
          <a:p>
            <a:pPr marL="228600" indent="0">
              <a:buNone/>
            </a:pPr>
            <a:r>
              <a:rPr lang="zh-CN" altLang="zh-CN" sz="3000" b="1">
                <a:sym typeface="+mn-ea"/>
              </a:rPr>
              <a:t>4.简要回答“小楼”这一意象表现了陆游何种思想情感？</a:t>
            </a:r>
            <a:endParaRPr lang="zh-CN" altLang="zh-CN" sz="3000" b="1"/>
          </a:p>
          <a:p>
            <a:r>
              <a:rPr lang="zh-CN" altLang="zh-CN" sz="3000" b="1">
                <a:sym typeface="+mn-ea"/>
              </a:rPr>
              <a:t>①“小楼”是忧伤惆怅的代名词，古人登高常生发出一股悲凉的情绪。如李煜的《虞美人》中写道“小楼昨夜又东风，故国不堪回首月明中”，通过“小楼”意象将离愁别绪、国难家仇的伤感抒发得淋漓尽致。</a:t>
            </a:r>
            <a:endParaRPr lang="zh-CN" altLang="zh-CN" sz="3000" b="1"/>
          </a:p>
          <a:p>
            <a:r>
              <a:rPr lang="zh-CN" altLang="zh-CN" sz="3000" b="1">
                <a:sym typeface="+mn-ea"/>
              </a:rPr>
              <a:t>②陆游也是如此，在“小楼”听了一夜的春雨，正是惆怅所至，抒发了自我落寞的情怀。</a:t>
            </a:r>
            <a:endParaRPr lang="zh-CN" altLang="zh-CN" sz="30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72720" y="102870"/>
            <a:ext cx="11822430" cy="6369685"/>
          </a:xfrm>
          <a:prstGeom prst="rect">
            <a:avLst/>
          </a:prstGeom>
          <a:noFill/>
        </p:spPr>
        <p:txBody>
          <a:bodyPr wrap="square" rtlCol="0" anchor="t">
            <a:spAutoFit/>
          </a:bodyPr>
          <a:p>
            <a:pPr marL="228600" indent="0">
              <a:buNone/>
            </a:pPr>
            <a:r>
              <a:rPr lang="zh-CN" altLang="zh-CN" sz="3000" b="1">
                <a:sym typeface="+mn-ea"/>
              </a:rPr>
              <a:t>5.颔联又被誉为“绘尽江南春的神魄”，试简要分析这一联的语言风格特点。</a:t>
            </a:r>
            <a:endParaRPr lang="zh-CN" altLang="zh-CN" sz="3000" b="1"/>
          </a:p>
          <a:p>
            <a:r>
              <a:rPr lang="zh-CN" altLang="zh-CN" sz="3000" b="1">
                <a:sym typeface="+mn-ea"/>
              </a:rPr>
              <a:t>①语言清新隽永。</a:t>
            </a:r>
            <a:endParaRPr lang="zh-CN" altLang="zh-CN" sz="3000" b="1"/>
          </a:p>
          <a:p>
            <a:r>
              <a:rPr lang="zh-CN" altLang="zh-CN" sz="3000" b="1">
                <a:sym typeface="+mn-ea"/>
              </a:rPr>
              <a:t>②本联用了比较明快的字眼，但用意还是要表达自己的郁闷与惆怅，而且正是用明媚的春光作为背景，才与自己落寞情怀构成了鲜明的对照，显得含蓄深蕴。</a:t>
            </a:r>
            <a:endParaRPr lang="zh-CN" altLang="zh-CN" sz="3000" b="1">
              <a:sym typeface="+mn-ea"/>
            </a:endParaRPr>
          </a:p>
          <a:p>
            <a:endParaRPr lang="zh-CN" altLang="en-US"/>
          </a:p>
          <a:p>
            <a:pPr marL="228600" indent="0">
              <a:buNone/>
            </a:pPr>
            <a:r>
              <a:rPr lang="zh-CN" altLang="zh-CN" sz="3000" b="1">
                <a:sym typeface="+mn-ea"/>
              </a:rPr>
              <a:t>6.历来评此诗的人都以为颔联这两句细致贴切，描绘了一幅明艳生动的春光图，它在全诗中的作用仅仅在于刻画春光吗？</a:t>
            </a:r>
            <a:endParaRPr lang="zh-CN" altLang="zh-CN" sz="3000" b="1"/>
          </a:p>
          <a:p>
            <a:r>
              <a:rPr lang="en-US" altLang="zh-CN" sz="3000" b="1">
                <a:sym typeface="+mn-ea"/>
              </a:rPr>
              <a:t>        </a:t>
            </a:r>
            <a:r>
              <a:rPr lang="zh-CN" altLang="zh-CN" sz="3000" b="1">
                <a:sym typeface="+mn-ea"/>
              </a:rPr>
              <a:t>这两句不仅刻画春光。 “一夜” 正暗示了诗人一夜未曾入睡，国事家愁，伴着这雨声而涌上了眉间心头。陆游虽然用了比较明快的字眼，但用意还是要表达自己的郁闷与惆怅，而且正是用明媚的春光作为背景，反衬了诗人落寞的情怀，显得含蓄深蕴，与全诗表达的感情一致。</a:t>
            </a:r>
            <a:endParaRPr lang="zh-CN" altLang="zh-CN" sz="30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8445" y="273050"/>
            <a:ext cx="11686540" cy="4707890"/>
          </a:xfrm>
          <a:prstGeom prst="rect">
            <a:avLst/>
          </a:prstGeom>
          <a:noFill/>
        </p:spPr>
        <p:txBody>
          <a:bodyPr wrap="square" rtlCol="0" anchor="t">
            <a:spAutoFit/>
          </a:bodyPr>
          <a:p>
            <a:pPr marL="228600" indent="0">
              <a:buNone/>
            </a:pPr>
            <a:r>
              <a:rPr lang="zh-CN" altLang="zh-CN" sz="3000" b="1">
                <a:sym typeface="+mn-ea"/>
              </a:rPr>
              <a:t>7.颈联“矮纸斜行闲作草，晴窗细乳戏分茶”表现了诗人什么样的思想感情？</a:t>
            </a:r>
            <a:endParaRPr lang="zh-CN" altLang="zh-CN" sz="3000" b="1"/>
          </a:p>
          <a:p>
            <a:r>
              <a:rPr lang="zh-CN" altLang="zh-CN" sz="3000" b="1">
                <a:sym typeface="+mn-ea"/>
              </a:rPr>
              <a:t>①人生失意，志不得申的惆怅。</a:t>
            </a:r>
            <a:endParaRPr lang="zh-CN" altLang="zh-CN" sz="3000" b="1"/>
          </a:p>
          <a:p>
            <a:r>
              <a:rPr lang="zh-CN" altLang="zh-CN" sz="3000" b="1">
                <a:sym typeface="+mn-ea"/>
              </a:rPr>
              <a:t>②诗人到了京城，不去结交权贵，却独自呆在客邸里以“作草”“分茶”消磨时光，可见他和“京华”气氛多么格格不入,也反映了他对官场生活感到厌倦。这一来似乎是嘲笑自己百无聊赖，其实是从侧面揭露当时政治的黑暗。在诗人眼中，临安春色，何其清淡寡味，人情何其冷漠，世味何其淡薄，壮志更是无从去提起一字，只有在“闲”“戏”中打发时光。貌似轻松的情调中寄寓了沉重的郁闷。</a:t>
            </a:r>
            <a:endParaRPr lang="zh-CN" altLang="zh-CN" sz="3000" b="1"/>
          </a:p>
          <a:p>
            <a:endParaRPr lang="zh-CN" altLang="zh-CN" sz="30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custDataLst>
              <p:tags r:id="rId1"/>
            </p:custDataLst>
          </p:nvPr>
        </p:nvSpPr>
        <p:spPr>
          <a:xfrm>
            <a:off x="316230" y="470535"/>
            <a:ext cx="11212195" cy="5093970"/>
          </a:xfrm>
        </p:spPr>
        <p:txBody>
          <a:bodyPr>
            <a:normAutofit/>
          </a:bodyPr>
          <a:lstStyle/>
          <a:p>
            <a:pPr marL="457200" indent="-457200" algn="l">
              <a:lnSpc>
                <a:spcPct val="150000"/>
              </a:lnSpc>
              <a:buFont typeface="Wingdings" panose="05000000000000000000" pitchFamily="2" charset="2"/>
              <a:buChar char="u"/>
            </a:pPr>
            <a:r>
              <a:rPr lang="zh-CN" altLang="en-US" sz="3200" b="1"/>
              <a:t>清代爱国主义志士梁启超在读陆游诗集时写道</a:t>
            </a:r>
            <a:r>
              <a:rPr lang="zh-CN" altLang="en-US" sz="3200" b="1">
                <a:solidFill>
                  <a:srgbClr val="FF0000"/>
                </a:solidFill>
              </a:rPr>
              <a:t>“诗界千年靡靡风，兵魂销尽国魂空。集中什九从军乐，亘古男儿一放翁”。</a:t>
            </a:r>
            <a:r>
              <a:rPr lang="zh-CN" altLang="en-US" sz="3200" b="1"/>
              <a:t>热烈赞赏了陆游诗歌中渴望建功立业、为国驱驰之志至老不衰的高昂格调，高度评价了陆游千古难遇的奇男子气概</a:t>
            </a:r>
            <a:r>
              <a:rPr lang="zh-CN" altLang="en-US" sz="3200" b="1" smtClean="0"/>
              <a:t>。</a:t>
            </a:r>
            <a:endParaRPr lang="en-US" altLang="zh-CN" sz="3200" b="1" smtClean="0"/>
          </a:p>
          <a:p>
            <a:pPr marL="457200" indent="-457200" algn="l">
              <a:lnSpc>
                <a:spcPct val="150000"/>
              </a:lnSpc>
              <a:buFont typeface="Wingdings" panose="05000000000000000000" pitchFamily="2" charset="2"/>
              <a:buChar char="u"/>
            </a:pPr>
            <a:r>
              <a:rPr lang="zh-CN" altLang="en-US" sz="3200" b="1"/>
              <a:t>我们学过陆游哪些诗歌？请谈谈你心目中的陆游</a:t>
            </a:r>
            <a:r>
              <a:rPr lang="en-US" altLang="zh-CN" sz="3200" b="1"/>
              <a:t>?</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0"/>
            <a:ext cx="12192000" cy="6123940"/>
          </a:xfrm>
          <a:prstGeom prst="rect">
            <a:avLst/>
          </a:prstGeom>
          <a:noFill/>
        </p:spPr>
        <p:txBody>
          <a:bodyPr wrap="square" rtlCol="0" anchor="t">
            <a:spAutoFit/>
          </a:bodyPr>
          <a:p>
            <a:pPr algn="l" fontAlgn="auto">
              <a:lnSpc>
                <a:spcPct val="100000"/>
              </a:lnSpc>
            </a:pPr>
            <a:r>
              <a:rPr lang="en-US" altLang="zh-CN" sz="2800" b="1">
                <a:latin typeface="宋体" panose="02010600030101010101" pitchFamily="2" charset="-122"/>
                <a:ea typeface="宋体" panose="02010600030101010101" pitchFamily="2" charset="-122"/>
                <a:cs typeface="宋体" panose="02010600030101010101" pitchFamily="2" charset="-122"/>
                <a:sym typeface="+mn-ea"/>
              </a:rPr>
              <a:t>8.</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请概括中间两联描写的内容</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这两联在诗中起到了什么作用</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r>
              <a:rPr lang="en-US"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颔联</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描写诗人在客居的小楼里整夜听春雨之声</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次日清晨又看深巷中有人叫卖杏花的情景</a:t>
            </a:r>
            <a:r>
              <a:rPr lang="en-US" altLang="zh-CN" sz="2800" b="1"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r>
              <a:rPr lang="en-US"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颈联</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描写诗人以作草书、品清茗来消磨时光的行为</a:t>
            </a:r>
            <a:r>
              <a:rPr lang="zh-CN" altLang="zh-CN" sz="2800" b="1"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r>
              <a:rPr lang="zh-CN" altLang="zh-CN" sz="2800" b="1" smtClean="0">
                <a:latin typeface="宋体" panose="02010600030101010101" pitchFamily="2" charset="-122"/>
                <a:ea typeface="宋体" panose="02010600030101010101" pitchFamily="2" charset="-122"/>
                <a:cs typeface="宋体" panose="02010600030101010101" pitchFamily="2" charset="-122"/>
                <a:sym typeface="+mn-ea"/>
              </a:rPr>
              <a:t>这</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两联紧承首联</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描写诗人客居京华的生活</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表现出这种生活的无聊</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从另一个方面表现了诗人想要离开京城的原因。</a:t>
            </a:r>
            <a:endParaRPr lang="zh-CN" altLang="zh-CN" sz="2800" b="1">
              <a:latin typeface="宋体" panose="02010600030101010101" pitchFamily="2" charset="-122"/>
              <a:ea typeface="宋体" panose="02010600030101010101" pitchFamily="2" charset="-122"/>
              <a:cs typeface="宋体" panose="02010600030101010101" pitchFamily="2" charset="-122"/>
              <a:sym typeface="+mn-ea"/>
            </a:endParaRPr>
          </a:p>
          <a:p>
            <a:pPr indent="0" algn="l" fontAlgn="auto">
              <a:lnSpc>
                <a:spcPct val="100000"/>
              </a:lnSpc>
              <a:buFont typeface="Wingdings" panose="05000000000000000000" pitchFamily="2" charset="2"/>
              <a:buNone/>
            </a:pPr>
            <a:endParaRPr lang="zh-CN" altLang="en-US" sz="2800">
              <a:latin typeface="宋体" panose="02010600030101010101" pitchFamily="2" charset="-122"/>
              <a:ea typeface="宋体" panose="02010600030101010101" pitchFamily="2" charset="-122"/>
              <a:cs typeface="宋体" panose="02010600030101010101" pitchFamily="2" charset="-122"/>
            </a:endParaRPr>
          </a:p>
          <a:p>
            <a:pPr algn="l" fontAlgn="auto">
              <a:lnSpc>
                <a:spcPct val="100000"/>
              </a:lnSpc>
            </a:pPr>
            <a:r>
              <a:rPr lang="en-US" altLang="zh-CN" sz="2800" b="1">
                <a:latin typeface="宋体" panose="02010600030101010101" pitchFamily="2" charset="-122"/>
                <a:ea typeface="宋体" panose="02010600030101010101" pitchFamily="2" charset="-122"/>
                <a:cs typeface="宋体" panose="02010600030101010101" pitchFamily="2" charset="-122"/>
                <a:sym typeface="+mn-ea"/>
              </a:rPr>
              <a:t>9.</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“素衣莫起风尘叹，犹及清明可到家”用了怎样的表现手法？表明了诗人怎样的态度</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a:t>
            </a:r>
            <a:endParaRPr lang="zh-CN" altLang="zh-CN" sz="2800" b="1">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r>
              <a:rPr lang="en-US"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zh-CN" sz="2800" b="1"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用典</a:t>
            </a:r>
            <a:r>
              <a:rPr lang="zh-CN" altLang="zh-CN"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素衣，白衣。这句化用陆机“京洛多风尘，素衣化为缁”。意思是“不久即可回家，不必慨叹京城官场中的风气会污染了自已。” </a:t>
            </a:r>
            <a:endParaRPr lang="en-US" altLang="zh-CN" sz="2800" b="1" smtClean="0">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r>
              <a:rPr lang="en-US" altLang="zh-CN" sz="2800" b="1" smtClean="0">
                <a:latin typeface="宋体" panose="02010600030101010101" pitchFamily="2" charset="-122"/>
                <a:ea typeface="宋体" panose="02010600030101010101" pitchFamily="2" charset="-122"/>
                <a:cs typeface="宋体" panose="02010600030101010101" pitchFamily="2" charset="-122"/>
                <a:sym typeface="+mn-ea"/>
              </a:rPr>
              <a:t>    </a:t>
            </a:r>
            <a:r>
              <a:rPr lang="zh-CN" altLang="zh-CN" sz="2800" b="1" smtClean="0">
                <a:latin typeface="宋体" panose="02010600030101010101" pitchFamily="2" charset="-122"/>
                <a:ea typeface="宋体" panose="02010600030101010101" pitchFamily="2" charset="-122"/>
                <a:cs typeface="宋体" panose="02010600030101010101" pitchFamily="2" charset="-122"/>
                <a:sym typeface="+mn-ea"/>
              </a:rPr>
              <a:t>京都</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春光正好，诗人重被起用却急于回家赶上清明节，表明诗人</a:t>
            </a:r>
            <a:r>
              <a:rPr lang="zh-CN" altLang="zh-CN"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持守清洁而不想沾染京都官场恶浊</a:t>
            </a:r>
            <a:r>
              <a:rPr lang="zh-CN" altLang="zh-CN" sz="2800" b="1">
                <a:latin typeface="宋体" panose="02010600030101010101" pitchFamily="2" charset="-122"/>
                <a:ea typeface="宋体" panose="02010600030101010101" pitchFamily="2" charset="-122"/>
                <a:cs typeface="宋体" panose="02010600030101010101" pitchFamily="2" charset="-122"/>
                <a:sym typeface="+mn-ea"/>
              </a:rPr>
              <a:t>的态度，更有</a:t>
            </a:r>
            <a:r>
              <a:rPr lang="zh-CN" altLang="zh-CN"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对朝廷偏安一隅而己志难伸的不满。</a:t>
            </a:r>
            <a:endParaRPr lang="zh-CN" altLang="zh-CN" sz="2800" b="1">
              <a:solidFill>
                <a:srgbClr val="FF0000"/>
              </a:solidFill>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buFont typeface="Wingdings" panose="05000000000000000000" pitchFamily="2" charset="2"/>
              <a:buNone/>
            </a:pP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9685" y="15240"/>
            <a:ext cx="12201525" cy="4030980"/>
          </a:xfrm>
          <a:prstGeom prst="rect">
            <a:avLst/>
          </a:prstGeom>
          <a:noFill/>
        </p:spPr>
        <p:txBody>
          <a:bodyPr wrap="square" rtlCol="0">
            <a:spAutoFit/>
          </a:bodyPr>
          <a:p>
            <a:pPr marL="228600" indent="0">
              <a:buNone/>
            </a:pPr>
            <a:r>
              <a:rPr lang="en-US" altLang="zh-CN" sz="3200" b="1">
                <a:sym typeface="+mn-ea"/>
              </a:rPr>
              <a:t>10.</a:t>
            </a:r>
            <a:r>
              <a:rPr lang="zh-CN" altLang="zh-CN" sz="3200" b="1">
                <a:sym typeface="+mn-ea"/>
              </a:rPr>
              <a:t>律诗的首联和尾联十分重要</a:t>
            </a:r>
            <a:r>
              <a:rPr lang="en-US" altLang="zh-CN" sz="3200" b="1">
                <a:sym typeface="+mn-ea"/>
              </a:rPr>
              <a:t>,</a:t>
            </a:r>
            <a:r>
              <a:rPr lang="zh-CN" altLang="zh-CN" sz="3200" b="1">
                <a:sym typeface="+mn-ea"/>
              </a:rPr>
              <a:t>往往跟诗的主旨有关。解释此诗首联和尾联的意思</a:t>
            </a:r>
            <a:r>
              <a:rPr lang="en-US" altLang="zh-CN" sz="3200" b="1">
                <a:sym typeface="+mn-ea"/>
              </a:rPr>
              <a:t>,</a:t>
            </a:r>
            <a:r>
              <a:rPr lang="zh-CN" altLang="zh-CN" sz="3200" b="1">
                <a:sym typeface="+mn-ea"/>
              </a:rPr>
              <a:t>表现了诗人怎样的心绪或情感</a:t>
            </a:r>
            <a:r>
              <a:rPr lang="en-US" altLang="zh-CN" sz="3200" b="1">
                <a:sym typeface="+mn-ea"/>
              </a:rPr>
              <a:t>?</a:t>
            </a:r>
            <a:endParaRPr lang="zh-CN" altLang="zh-CN" sz="3200" b="1"/>
          </a:p>
          <a:p>
            <a:r>
              <a:rPr lang="en-US" altLang="zh-CN" sz="3200" b="1" smtClean="0">
                <a:sym typeface="+mn-ea"/>
              </a:rPr>
              <a:t>         </a:t>
            </a:r>
            <a:r>
              <a:rPr lang="zh-CN" altLang="zh-CN" sz="3200" b="1" smtClean="0">
                <a:sym typeface="+mn-ea"/>
              </a:rPr>
              <a:t>首</a:t>
            </a:r>
            <a:r>
              <a:rPr lang="zh-CN" altLang="zh-CN" sz="3200" b="1">
                <a:sym typeface="+mn-ea"/>
              </a:rPr>
              <a:t>联是诗人反问自己</a:t>
            </a:r>
            <a:r>
              <a:rPr lang="en-US" altLang="zh-CN" sz="3200" b="1">
                <a:sym typeface="+mn-ea"/>
              </a:rPr>
              <a:t>:</a:t>
            </a:r>
            <a:r>
              <a:rPr lang="zh-CN" altLang="zh-CN" sz="3200" b="1">
                <a:sym typeface="+mn-ea"/>
              </a:rPr>
              <a:t>近年来</a:t>
            </a:r>
            <a:r>
              <a:rPr lang="en-US" altLang="zh-CN" sz="3200" b="1">
                <a:sym typeface="+mn-ea"/>
              </a:rPr>
              <a:t>,</a:t>
            </a:r>
            <a:r>
              <a:rPr lang="zh-CN" altLang="zh-CN" sz="3200" b="1">
                <a:sym typeface="+mn-ea"/>
              </a:rPr>
              <a:t>世态</a:t>
            </a:r>
            <a:r>
              <a:rPr lang="en-US" altLang="zh-CN" sz="3200" b="1">
                <a:sym typeface="+mn-ea"/>
              </a:rPr>
              <a:t>(</a:t>
            </a:r>
            <a:r>
              <a:rPr lang="zh-CN" altLang="zh-CN" sz="3200" b="1">
                <a:sym typeface="+mn-ea"/>
              </a:rPr>
              <a:t>官场</a:t>
            </a:r>
            <a:r>
              <a:rPr lang="en-US" altLang="zh-CN" sz="3200" b="1">
                <a:sym typeface="+mn-ea"/>
              </a:rPr>
              <a:t>)</a:t>
            </a:r>
            <a:r>
              <a:rPr lang="zh-CN" altLang="zh-CN" sz="3200" b="1">
                <a:sym typeface="+mn-ea"/>
              </a:rPr>
              <a:t>如同一层薄纱般凉薄</a:t>
            </a:r>
            <a:r>
              <a:rPr lang="en-US" altLang="zh-CN" sz="3200" b="1">
                <a:sym typeface="+mn-ea"/>
              </a:rPr>
              <a:t>,</a:t>
            </a:r>
            <a:r>
              <a:rPr lang="zh-CN" altLang="zh-CN" sz="3200" b="1">
                <a:sym typeface="+mn-ea"/>
              </a:rPr>
              <a:t>谁让我骑着马来到并客居京城</a:t>
            </a:r>
            <a:r>
              <a:rPr lang="en-US" altLang="zh-CN" sz="3200" b="1">
                <a:sym typeface="+mn-ea"/>
              </a:rPr>
              <a:t>(</a:t>
            </a:r>
            <a:r>
              <a:rPr lang="zh-CN" altLang="zh-CN" sz="3200" b="1">
                <a:sym typeface="+mn-ea"/>
              </a:rPr>
              <a:t>求官</a:t>
            </a:r>
            <a:r>
              <a:rPr lang="en-US" altLang="zh-CN" sz="3200" b="1" smtClean="0">
                <a:sym typeface="+mn-ea"/>
              </a:rPr>
              <a:t>)?</a:t>
            </a:r>
            <a:endParaRPr lang="en-US" altLang="zh-CN" sz="3200" b="1" smtClean="0">
              <a:sym typeface="+mn-ea"/>
            </a:endParaRPr>
          </a:p>
          <a:p>
            <a:r>
              <a:rPr lang="en-US" altLang="zh-CN" sz="3200" b="1" smtClean="0">
                <a:sym typeface="+mn-ea"/>
              </a:rPr>
              <a:t>         </a:t>
            </a:r>
            <a:r>
              <a:rPr lang="zh-CN" altLang="zh-CN" sz="3200" b="1" smtClean="0">
                <a:sym typeface="+mn-ea"/>
              </a:rPr>
              <a:t>尾</a:t>
            </a:r>
            <a:r>
              <a:rPr lang="zh-CN" altLang="zh-CN" sz="3200" b="1">
                <a:sym typeface="+mn-ea"/>
              </a:rPr>
              <a:t>联是诗人对自己的劝慰</a:t>
            </a:r>
            <a:r>
              <a:rPr lang="en-US" altLang="zh-CN" sz="3200" b="1">
                <a:sym typeface="+mn-ea"/>
              </a:rPr>
              <a:t>:</a:t>
            </a:r>
            <a:r>
              <a:rPr lang="zh-CN" altLang="zh-CN" sz="3200" b="1">
                <a:sym typeface="+mn-ea"/>
              </a:rPr>
              <a:t>不要叹怨在京城里</a:t>
            </a:r>
            <a:r>
              <a:rPr lang="en-US" altLang="zh-CN" sz="3200" b="1">
                <a:sym typeface="+mn-ea"/>
              </a:rPr>
              <a:t>,</a:t>
            </a:r>
            <a:r>
              <a:rPr lang="zh-CN" altLang="zh-CN" sz="3200" b="1">
                <a:sym typeface="+mn-ea"/>
              </a:rPr>
              <a:t>官场的污浊玷污了自己高洁的人格</a:t>
            </a:r>
            <a:r>
              <a:rPr lang="en-US" altLang="zh-CN" sz="3200" b="1">
                <a:sym typeface="+mn-ea"/>
              </a:rPr>
              <a:t>,</a:t>
            </a:r>
            <a:r>
              <a:rPr lang="zh-CN" altLang="zh-CN" sz="3200" b="1">
                <a:sym typeface="+mn-ea"/>
              </a:rPr>
              <a:t>如果现在动身</a:t>
            </a:r>
            <a:r>
              <a:rPr lang="en-US" altLang="zh-CN" sz="3200" b="1">
                <a:sym typeface="+mn-ea"/>
              </a:rPr>
              <a:t>,</a:t>
            </a:r>
            <a:r>
              <a:rPr lang="zh-CN" altLang="zh-CN" sz="3200" b="1">
                <a:sym typeface="+mn-ea"/>
              </a:rPr>
              <a:t>仍然能赶在清明节回到家中。</a:t>
            </a:r>
            <a:endParaRPr lang="zh-CN" altLang="zh-CN" sz="3200" b="1"/>
          </a:p>
          <a:p>
            <a:r>
              <a:rPr lang="en-US" altLang="zh-CN" sz="3200" b="1">
                <a:sym typeface="+mn-ea"/>
              </a:rPr>
              <a:t>         </a:t>
            </a:r>
            <a:r>
              <a:rPr lang="zh-CN" altLang="zh-CN" sz="3200" b="1">
                <a:sym typeface="+mn-ea"/>
              </a:rPr>
              <a:t>这两联表现诗人对污浊官场的厌恶</a:t>
            </a:r>
            <a:r>
              <a:rPr lang="en-US" altLang="zh-CN" sz="3200" b="1">
                <a:sym typeface="+mn-ea"/>
              </a:rPr>
              <a:t>,</a:t>
            </a:r>
            <a:r>
              <a:rPr lang="zh-CN" altLang="zh-CN" sz="3200" b="1">
                <a:sym typeface="+mn-ea"/>
              </a:rPr>
              <a:t>对自己到京城求官的后悔和想要离京回家的强烈愿望</a:t>
            </a:r>
            <a:r>
              <a:rPr lang="zh-CN" altLang="zh-CN" sz="3200" b="1" smtClean="0">
                <a:sym typeface="+mn-ea"/>
              </a:rPr>
              <a:t>。</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76090" y="319405"/>
            <a:ext cx="2844165" cy="706755"/>
          </a:xfrm>
          <a:prstGeom prst="rect">
            <a:avLst/>
          </a:prstGeom>
          <a:noFill/>
        </p:spPr>
        <p:txBody>
          <a:bodyPr wrap="square" rtlCol="0">
            <a:spAutoFit/>
          </a:bodyPr>
          <a:p>
            <a:r>
              <a:rPr lang="zh-CN" altLang="en-US" sz="4000" b="1">
                <a:solidFill>
                  <a:srgbClr val="FF0000"/>
                </a:solidFill>
              </a:rPr>
              <a:t>主旨</a:t>
            </a:r>
            <a:endParaRPr lang="zh-CN" altLang="en-US" sz="4000" b="1">
              <a:solidFill>
                <a:srgbClr val="FF0000"/>
              </a:solidFill>
            </a:endParaRPr>
          </a:p>
        </p:txBody>
      </p:sp>
      <p:sp>
        <p:nvSpPr>
          <p:cNvPr id="4" name="文本框 3"/>
          <p:cNvSpPr txBox="1"/>
          <p:nvPr/>
        </p:nvSpPr>
        <p:spPr>
          <a:xfrm>
            <a:off x="48895" y="1133475"/>
            <a:ext cx="12113260" cy="5015865"/>
          </a:xfrm>
          <a:prstGeom prst="rect">
            <a:avLst/>
          </a:prstGeom>
          <a:noFill/>
        </p:spPr>
        <p:txBody>
          <a:bodyPr wrap="square" rtlCol="0">
            <a:spAutoFit/>
          </a:bodyPr>
          <a:p>
            <a:pPr indent="0" fontAlgn="auto">
              <a:lnSpc>
                <a:spcPct val="100000"/>
              </a:lnSpc>
              <a:buNone/>
            </a:pPr>
            <a:r>
              <a:rPr lang="en-US" altLang="zh-CN" sz="3200" b="1">
                <a:sym typeface="+mn-ea"/>
              </a:rPr>
              <a:t>        </a:t>
            </a:r>
            <a:r>
              <a:rPr lang="zh-CN" altLang="en-US" sz="3200" b="1">
                <a:sym typeface="+mn-ea"/>
              </a:rPr>
              <a:t>诗开篇即以问句的形式表达世态炎凉的无奈和客籍京华的蹉跎，直抒胸臆，情感喷薄，整首诗的情绪在开篇即达到高潮，后面三联逐渐回落。无论是夜不能寐听春雨，天明百无聊赖“作草”“分茶”，还是自我安慰说“清明可到家”，都是开篇两句的注脚，都是本已厌倦官场却又客籍京华的无奈之举。</a:t>
            </a:r>
            <a:r>
              <a:rPr lang="en-US" altLang="zh-CN" sz="3200" b="1">
                <a:sym typeface="+mn-ea"/>
              </a:rPr>
              <a:t> </a:t>
            </a:r>
            <a:endParaRPr lang="en-US" altLang="zh-CN" sz="3200" b="1">
              <a:sym typeface="+mn-ea"/>
            </a:endParaRPr>
          </a:p>
          <a:p>
            <a:pPr indent="0" fontAlgn="auto">
              <a:lnSpc>
                <a:spcPct val="100000"/>
              </a:lnSpc>
              <a:buNone/>
            </a:pPr>
            <a:r>
              <a:rPr lang="en-US" altLang="zh-CN" sz="3200" b="1" smtClean="0">
                <a:sym typeface="+mn-ea"/>
              </a:rPr>
              <a:t>         </a:t>
            </a:r>
            <a:r>
              <a:rPr lang="zh-CN" altLang="zh-CN" sz="3200" b="1" smtClean="0">
                <a:sym typeface="+mn-ea"/>
              </a:rPr>
              <a:t>这首诗运用了借景抒情的乐景写哀表现手法，诗人通过对明艳春光的描绘以及无聊的生活的叙述，表现出诗人心中蕴含的无限愁绪。在国家正值多事之秋时，诗人却只能过着</a:t>
            </a:r>
            <a:r>
              <a:rPr lang="en-US" altLang="zh-CN" sz="3200" b="1" smtClean="0">
                <a:sym typeface="+mn-ea"/>
              </a:rPr>
              <a:t>“</a:t>
            </a:r>
            <a:r>
              <a:rPr lang="zh-CN" altLang="zh-CN" sz="3200" b="1" smtClean="0">
                <a:sym typeface="+mn-ea"/>
              </a:rPr>
              <a:t>闲适恬静</a:t>
            </a:r>
            <a:r>
              <a:rPr lang="en-US" altLang="zh-CN" sz="3200" b="1" smtClean="0">
                <a:sym typeface="+mn-ea"/>
              </a:rPr>
              <a:t>”</a:t>
            </a:r>
            <a:r>
              <a:rPr lang="zh-CN" altLang="zh-CN" sz="3200" b="1" smtClean="0">
                <a:sym typeface="+mn-ea"/>
              </a:rPr>
              <a:t>的生活，这与诗人心中的壮志形成了明显反差，因此全诗充满结肠难解的郁郁愁情，表达了诗人的牢骚与感伤。</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13116" y="1352146"/>
            <a:ext cx="4167910" cy="1325563"/>
          </a:xfrm>
        </p:spPr>
        <p:txBody>
          <a:bodyPr/>
          <a:lstStyle/>
          <a:p>
            <a:r>
              <a:rPr lang="zh-CN" altLang="en-US" sz="4800" b="1">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选点精讲</a:t>
            </a:r>
            <a:endParaRPr lang="zh-CN" altLang="en-US" sz="48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4" name="文本框 3"/>
          <p:cNvSpPr txBox="1"/>
          <p:nvPr>
            <p:custDataLst>
              <p:tags r:id="rId2"/>
            </p:custDataLst>
          </p:nvPr>
        </p:nvSpPr>
        <p:spPr>
          <a:xfrm>
            <a:off x="4394202" y="2738120"/>
            <a:ext cx="6634480" cy="583565"/>
          </a:xfrm>
          <a:prstGeom prst="rect">
            <a:avLst/>
          </a:prstGeom>
          <a:noFill/>
        </p:spPr>
        <p:txBody>
          <a:bodyPr wrap="none" rtlCol="0" anchor="t">
            <a:spAutoFit/>
          </a:bodyPr>
          <a:lstStyle/>
          <a:p>
            <a:pPr marL="0" indent="0" algn="ctr">
              <a:buNone/>
            </a:pPr>
            <a:r>
              <a:rPr lang="en-US" altLang="zh-CN" sz="3200" b="1">
                <a:solidFill>
                  <a:srgbClr val="FF0000"/>
                </a:solidFill>
                <a:effectLst>
                  <a:outerShdw blurRad="38100" dist="38100" dir="2700000" algn="tl">
                    <a:srgbClr val="000000">
                      <a:alpha val="43137"/>
                    </a:srgbClr>
                  </a:outerShdw>
                </a:effectLst>
                <a:sym typeface="+mn-ea"/>
              </a:rPr>
              <a:t>——</a:t>
            </a:r>
            <a:r>
              <a:rPr lang="zh-CN" altLang="en-US" sz="3200" b="1">
                <a:solidFill>
                  <a:srgbClr val="FF0000"/>
                </a:solidFill>
                <a:effectLst>
                  <a:outerShdw blurRad="38100" dist="38100" dir="2700000" algn="tl">
                    <a:srgbClr val="000000">
                      <a:alpha val="43137"/>
                    </a:srgbClr>
                  </a:outerShdw>
                </a:effectLst>
                <a:sym typeface="+mn-ea"/>
              </a:rPr>
              <a:t>诗</a:t>
            </a:r>
            <a:r>
              <a:rPr lang="zh-CN" altLang="en-US" sz="3200" b="1" smtClean="0">
                <a:solidFill>
                  <a:srgbClr val="FF0000"/>
                </a:solidFill>
                <a:effectLst>
                  <a:outerShdw blurRad="38100" dist="38100" dir="2700000" algn="tl">
                    <a:srgbClr val="000000">
                      <a:alpha val="43137"/>
                    </a:srgbClr>
                  </a:outerShdw>
                </a:effectLst>
                <a:sym typeface="+mn-ea"/>
              </a:rPr>
              <a:t>歌如何以意逆志表达思想情感</a:t>
            </a:r>
            <a:endParaRPr lang="zh-CN" altLang="en-US" sz="3200" b="1">
              <a:solidFill>
                <a:srgbClr val="FF0000"/>
              </a:solidFill>
              <a:effectLst>
                <a:outerShdw blurRad="38100" dist="38100" dir="2700000" algn="tl">
                  <a:srgbClr val="000000">
                    <a:alpha val="43137"/>
                  </a:srgbClr>
                </a:outerShdw>
              </a:effectLst>
              <a:sym typeface="+mn-ea"/>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47955" y="151765"/>
            <a:ext cx="12044680" cy="5507990"/>
          </a:xfrm>
          <a:prstGeom prst="rect">
            <a:avLst/>
          </a:prstGeom>
          <a:noFill/>
        </p:spPr>
        <p:txBody>
          <a:bodyPr wrap="square" rtlCol="0" anchor="t">
            <a:spAutoFit/>
          </a:bodyPr>
          <a:lstStyle/>
          <a:p>
            <a:pPr marR="0" defTabSz="914400">
              <a:buClrTx/>
              <a:buSzTx/>
              <a:buFontTx/>
              <a:defRPr/>
            </a:pPr>
            <a:r>
              <a:rPr lang="en-US" altLang="zh-CN"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洞悉题型</a:t>
            </a:r>
            <a:r>
              <a:rPr lang="en-US" altLang="zh-CN"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endParaRPr kumimoji="0" lang="en-US" altLang="zh-CN" sz="3200" b="1" kern="1200" cap="none" spc="0" normalizeH="0" baseline="0" noProof="0" smtClean="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这首诗的主旨是什么</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请结合全诗简要分析。</a:t>
            </a:r>
            <a:endParaRPr kumimoji="0" lang="zh-CN" altLang="en-US"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这首诗或某句</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联</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诗表达了作者怎样的思想感情</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endParaRPr kumimoji="0" lang="en-US" altLang="zh-CN"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诗中某形象寄托了作者怎样的思想感情</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请简要分析。</a:t>
            </a:r>
            <a:endParaRPr kumimoji="0" lang="en-US" altLang="zh-CN"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4. </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这首诗体现了诗人怎样的人生态度</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请结合全诗简要分析。</a:t>
            </a:r>
            <a:endParaRPr kumimoji="0" lang="zh-CN" altLang="en-US"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5. </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这首诗的观点是什么</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你是如何评价的</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endParaRPr>
          </a:p>
          <a:p>
            <a:pPr marR="0" defTabSz="914400">
              <a:buClrTx/>
              <a:buSzTx/>
              <a:buFontTx/>
              <a:defRPr/>
            </a:pPr>
            <a:endParaRPr kumimoji="0" lang="en-US" altLang="zh-CN"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高考曾经这样考</a:t>
            </a:r>
            <a:r>
              <a:rPr lang="en-US" altLang="zh-CN" sz="3200" b="1" noProof="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endParaRPr kumimoji="0" lang="en-US" altLang="zh-CN"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诗的最后两句有何含意</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请简要分析。</a:t>
            </a:r>
            <a:endParaRPr kumimoji="0" lang="zh-CN" altLang="en-US"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长吟掩柴门</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聊为陇亩民”表达了哪些情感</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endParaRPr kumimoji="0" lang="en-US" altLang="zh-CN" sz="3200" b="1" kern="1200" cap="none" spc="0" normalizeH="0" baseline="0" noProof="0" smtClean="0">
              <a:solidFill>
                <a:srgbClr val="000000"/>
              </a:solidFill>
              <a:latin typeface="黑体" panose="02010609060101010101" pitchFamily="49" charset="-122"/>
              <a:ea typeface="黑体" panose="02010609060101010101" pitchFamily="49" charset="-122"/>
              <a:cs typeface="黑体" panose="02010609060101010101" pitchFamily="49" charset="-122"/>
            </a:endParaRPr>
          </a:p>
          <a:p>
            <a:pPr marR="0" defTabSz="914400">
              <a:buClrTx/>
              <a:buSzTx/>
              <a:buFontTx/>
              <a:defRPr/>
            </a:pP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请从“戏赠”入手</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结合全诗</a:t>
            </a:r>
            <a:r>
              <a:rPr lang="en-US" altLang="zh-CN"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200" b="1" noProof="0" smtClean="0">
                <a:solidFill>
                  <a:srgbClr val="000000"/>
                </a:solidFill>
                <a:latin typeface="黑体" panose="02010609060101010101" pitchFamily="49" charset="-122"/>
                <a:ea typeface="黑体" panose="02010609060101010101" pitchFamily="49" charset="-122"/>
                <a:cs typeface="黑体" panose="02010609060101010101" pitchFamily="49" charset="-122"/>
                <a:sym typeface="+mn-ea"/>
              </a:rPr>
              <a:t>分析作者表达的情感态度。</a:t>
            </a:r>
            <a:endParaRPr lang="zh-CN" altLang="en-US" sz="32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标题 1"/>
          <p:cNvSpPr>
            <a:spLocks noGrp="1"/>
          </p:cNvSpPr>
          <p:nvPr>
            <p:ph type="title" idx="4294967295"/>
            <p:custDataLst>
              <p:tags r:id="rId3"/>
            </p:custDataLst>
          </p:nvPr>
        </p:nvSpPr>
        <p:spPr>
          <a:xfrm>
            <a:off x="838200" y="365125"/>
            <a:ext cx="10515600" cy="836931"/>
          </a:xfrm>
        </p:spPr>
        <p:txBody>
          <a:bodyPr vert="horz" lIns="90000" tIns="46800" rIns="90000" bIns="46800" rtlCol="0" anchor="ctr" anchorCtr="0">
            <a:norm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a:lstStyle>
          <a:p>
            <a:pPr lvl="0" algn="l">
              <a:buClrTx/>
              <a:buSzTx/>
              <a:buFontTx/>
            </a:pPr>
            <a:r>
              <a:rPr lang="zh-CN" altLang="en-US" sz="4800">
                <a:solidFill>
                  <a:schemeClr val="accent1"/>
                </a:solidFill>
                <a:latin typeface="汉仪尚巍手书W" charset="0"/>
                <a:ea typeface="汉仪尚巍手书W" charset="0"/>
                <a:sym typeface="+mn-ea"/>
              </a:rPr>
              <a:t>把握诗歌思想感情：</a:t>
            </a:r>
            <a:endParaRPr lang="zh-CN" altLang="en-US" sz="4800">
              <a:solidFill>
                <a:schemeClr val="accent1"/>
              </a:solidFill>
              <a:latin typeface="汉仪尚巍手书W" charset="0"/>
              <a:ea typeface="汉仪尚巍手书W" charset="0"/>
              <a:sym typeface="+mn-ea"/>
            </a:endParaRPr>
          </a:p>
        </p:txBody>
      </p:sp>
      <p:sp>
        <p:nvSpPr>
          <p:cNvPr id="3" name="内容占位符 2"/>
          <p:cNvSpPr>
            <a:spLocks noGrp="1"/>
          </p:cNvSpPr>
          <p:nvPr>
            <p:ph idx="4294967295"/>
            <p:custDataLst>
              <p:tags r:id="rId4"/>
            </p:custDataLst>
          </p:nvPr>
        </p:nvSpPr>
        <p:spPr>
          <a:xfrm>
            <a:off x="1012825" y="1118235"/>
            <a:ext cx="7776845" cy="5100955"/>
          </a:xfrm>
        </p:spPr>
        <p:txBody>
          <a:bodyPr vert="horz" lIns="90000" tIns="46800" rIns="90000" bIns="4680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一、看标题</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二、看注释</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三、看时代</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四、看作者</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五、看意象</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六、看抒情字眼</a:t>
            </a:r>
            <a:endParaRPr lang="zh-CN" altLang="en-US" sz="3200" b="1">
              <a:solidFill>
                <a:srgbClr val="FF0000"/>
              </a:solidFill>
              <a:latin typeface="宋体" panose="02010600030101010101" pitchFamily="2" charset="-122"/>
              <a:ea typeface="宋体" panose="02010600030101010101" pitchFamily="2" charset="-122"/>
              <a:sym typeface="+mn-ea"/>
            </a:endParaRPr>
          </a:p>
          <a:p>
            <a:pPr marL="0" lvl="0" indent="0" algn="l">
              <a:buClrTx/>
              <a:buSzTx/>
              <a:buNone/>
            </a:pPr>
            <a:r>
              <a:rPr lang="zh-CN" altLang="en-US" sz="3200" b="1">
                <a:solidFill>
                  <a:srgbClr val="FF0000"/>
                </a:solidFill>
                <a:latin typeface="宋体" panose="02010600030101010101" pitchFamily="2" charset="-122"/>
                <a:ea typeface="宋体" panose="02010600030101010101" pitchFamily="2" charset="-122"/>
                <a:sym typeface="+mn-ea"/>
              </a:rPr>
              <a:t>七、看典故</a:t>
            </a:r>
            <a:endParaRPr lang="zh-CN" altLang="en-US" sz="3200" b="1">
              <a:solidFill>
                <a:srgbClr val="FF0000"/>
              </a:solidFill>
              <a:latin typeface="宋体" panose="02010600030101010101" pitchFamily="2" charset="-122"/>
              <a:ea typeface="宋体" panose="02010600030101010101" pitchFamily="2" charset="-122"/>
              <a:sym typeface="+mn-ea"/>
            </a:endParaRPr>
          </a:p>
          <a:p>
            <a:pPr lvl="0" algn="l">
              <a:buClrTx/>
              <a:buSzTx/>
            </a:pPr>
            <a:endParaRPr lang="zh-CN" altLang="en-US" sz="3200" b="1">
              <a:solidFill>
                <a:srgbClr val="FF0000"/>
              </a:solidFill>
              <a:latin typeface="隶书" panose="02010509060101010101" pitchFamily="49" charset="-122"/>
              <a:ea typeface="隶书" panose="02010509060101010101" pitchFamily="49" charset="-122"/>
              <a:sym typeface="+mn-ea"/>
            </a:endParaRPr>
          </a:p>
          <a:p>
            <a:pPr lvl="0" algn="l">
              <a:buClrTx/>
              <a:buSzTx/>
            </a:pPr>
            <a:endParaRPr lang="zh-CN" altLang="en-US" sz="3200" b="1">
              <a:solidFill>
                <a:srgbClr val="FF0000"/>
              </a:solidFill>
              <a:latin typeface="隶书" panose="02010509060101010101" pitchFamily="49" charset="-122"/>
              <a:ea typeface="隶书" panose="02010509060101010101" pitchFamily="49" charset="-122"/>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标题 1"/>
          <p:cNvSpPr>
            <a:spLocks noGrp="1"/>
          </p:cNvSpPr>
          <p:nvPr>
            <p:ph type="title"/>
            <p:custDataLst>
              <p:tags r:id="rId1"/>
            </p:custDataLst>
          </p:nvPr>
        </p:nvSpPr>
        <p:spPr>
          <a:xfrm>
            <a:off x="838200" y="-88900"/>
            <a:ext cx="10515600" cy="1325563"/>
          </a:xfrm>
        </p:spPr>
        <p:txBody>
          <a:bodyPr vert="horz" wrap="square" lIns="91440" tIns="45720" rIns="91440" bIns="45720" anchor="ctr"/>
          <a:lstStyle/>
          <a:p>
            <a:pPr algn="ctr" eaLnBrk="1" hangingPunct="1"/>
            <a:r>
              <a:rPr lang="zh-CN" altLang="en-US" sz="5400">
                <a:solidFill>
                  <a:srgbClr val="FF0000"/>
                </a:solidFill>
                <a:latin typeface="黑体" panose="02010609060101010101" pitchFamily="49" charset="-122"/>
                <a:ea typeface="黑体" panose="02010609060101010101" pitchFamily="49" charset="-122"/>
              </a:rPr>
              <a:t>诗歌情感题答题思路</a:t>
            </a:r>
            <a:endParaRPr lang="zh-CN" altLang="en-US" sz="5400">
              <a:solidFill>
                <a:srgbClr val="FF0000"/>
              </a:solidFill>
              <a:latin typeface="黑体" panose="02010609060101010101" pitchFamily="49" charset="-122"/>
              <a:ea typeface="黑体" panose="02010609060101010101" pitchFamily="49" charset="-122"/>
            </a:endParaRPr>
          </a:p>
        </p:txBody>
      </p:sp>
      <p:sp>
        <p:nvSpPr>
          <p:cNvPr id="3" name="内容占位符 2"/>
          <p:cNvSpPr>
            <a:spLocks noGrp="1"/>
          </p:cNvSpPr>
          <p:nvPr>
            <p:ph idx="1"/>
            <p:custDataLst>
              <p:tags r:id="rId2"/>
            </p:custDataLst>
          </p:nvPr>
        </p:nvSpPr>
        <p:spPr>
          <a:xfrm>
            <a:off x="1403350" y="5675313"/>
            <a:ext cx="10059988" cy="982663"/>
          </a:xfrm>
          <a:solidFill>
            <a:srgbClr val="DBD5FB"/>
          </a:solidFill>
        </p:spPr>
        <p:txBody>
          <a:bodyPr vert="horz" wrap="square" lIns="91440" tIns="45720" rIns="91440" bIns="45720" numCol="1" rtlCol="0" anchor="t" anchorCtr="0" compatLnSpc="1">
            <a:normAutofit/>
          </a:bodyPr>
          <a:lstStyle/>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r>
              <a:rPr kumimoji="0" lang="zh-CN" altLang="en-US" sz="3200" b="0" i="0" u="none" strike="noStrike" kern="1200" cap="none" spc="0" normalizeH="0" baseline="0" noProof="0">
                <a:ln>
                  <a:noFill/>
                </a:ln>
                <a:solidFill>
                  <a:srgbClr val="011CBE"/>
                </a:solidFill>
                <a:effectLst/>
                <a:uLnTx/>
                <a:uFillTx/>
                <a:latin typeface="+mn-lt"/>
                <a:ea typeface="+mn-ea"/>
                <a:cs typeface="+mn-cs"/>
              </a:rPr>
              <a:t>分点答题，答题规范</a:t>
            </a:r>
            <a:r>
              <a:rPr kumimoji="0" lang="zh-CN" altLang="en-US" sz="3200" b="0" i="0" u="none" strike="noStrike" kern="1200" cap="none" spc="0" normalizeH="0" baseline="0" noProof="0">
                <a:ln>
                  <a:noFill/>
                </a:ln>
                <a:solidFill>
                  <a:schemeClr val="tx1"/>
                </a:solidFill>
                <a:effectLst/>
                <a:uLnTx/>
                <a:uFillTx/>
                <a:latin typeface="+mn-lt"/>
                <a:ea typeface="+mn-ea"/>
                <a:cs typeface="+mn-cs"/>
              </a:rPr>
              <a:t>。答题必须全面有条理，结合相关诗句指出情感</a:t>
            </a: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框 3"/>
          <p:cNvSpPr txBox="1"/>
          <p:nvPr>
            <p:custDataLst>
              <p:tags r:id="rId3"/>
            </p:custDataLst>
          </p:nvPr>
        </p:nvSpPr>
        <p:spPr>
          <a:xfrm>
            <a:off x="1511300" y="1085850"/>
            <a:ext cx="9167813" cy="1076325"/>
          </a:xfrm>
          <a:prstGeom prst="rect">
            <a:avLst/>
          </a:prstGeom>
          <a:solidFill>
            <a:srgbClr val="DBD5FB"/>
          </a:solidFill>
        </p:spPr>
        <p:txBody>
          <a:bodyPr>
            <a:spAutoFit/>
          </a:bodyPr>
          <a:lstStyle/>
          <a:p>
            <a:pPr marR="0" algn="ctr" defTabSz="914400" fontAlgn="auto">
              <a:spcBef>
                <a:spcPct val="0"/>
              </a:spcBef>
              <a:spcAft>
                <a:spcPct val="0"/>
              </a:spcAft>
              <a:buClrTx/>
              <a:buSzTx/>
              <a:buFontTx/>
              <a:defRPr/>
            </a:pPr>
            <a:r>
              <a:rPr kumimoji="0" lang="zh-CN" altLang="en-US" sz="3200" kern="1200" cap="none" spc="0" normalizeH="0" baseline="0" noProof="0">
                <a:solidFill>
                  <a:srgbClr val="011CBE"/>
                </a:solidFill>
                <a:latin typeface="+mn-lt"/>
                <a:ea typeface="+mn-ea"/>
                <a:cs typeface="+mn-cs"/>
                <a:sym typeface="+mn-ea"/>
              </a:rPr>
              <a:t>仔细阅读题干，把握答题方向</a:t>
            </a:r>
            <a:r>
              <a:rPr kumimoji="0" lang="zh-CN" altLang="en-US" sz="3200" kern="1200" cap="none" spc="0" normalizeH="0" baseline="0" noProof="0">
                <a:latin typeface="+mn-lt"/>
                <a:ea typeface="+mn-ea"/>
                <a:cs typeface="+mn-cs"/>
                <a:sym typeface="+mn-ea"/>
              </a:rPr>
              <a:t>，明确是分析全诗还是</a:t>
            </a:r>
            <a:r>
              <a:rPr kumimoji="0" lang="zh-CN" altLang="en-US" sz="3200" kern="1200" cap="none" spc="0" normalizeH="0" baseline="0" noProof="0">
                <a:solidFill>
                  <a:srgbClr val="011CBE"/>
                </a:solidFill>
                <a:latin typeface="+mn-lt"/>
                <a:ea typeface="+mn-ea"/>
                <a:cs typeface="+mn-cs"/>
                <a:sym typeface="+mn-ea"/>
              </a:rPr>
              <a:t>某一联或某一句</a:t>
            </a:r>
            <a:r>
              <a:rPr kumimoji="0" lang="zh-CN" altLang="en-US" sz="3200" kern="1200" cap="none" spc="0" normalizeH="0" baseline="0" noProof="0">
                <a:latin typeface="+mn-lt"/>
                <a:ea typeface="+mn-ea"/>
                <a:cs typeface="+mn-cs"/>
                <a:sym typeface="+mn-ea"/>
              </a:rPr>
              <a:t>的思想感情</a:t>
            </a:r>
            <a:endParaRPr kumimoji="0" lang="zh-CN" altLang="en-US" kern="1200" cap="none" spc="0" normalizeH="0" baseline="0" noProof="0">
              <a:latin typeface="+mn-lt"/>
              <a:ea typeface="+mn-ea"/>
              <a:cs typeface="+mn-cs"/>
            </a:endParaRPr>
          </a:p>
        </p:txBody>
      </p:sp>
      <p:sp>
        <p:nvSpPr>
          <p:cNvPr id="5" name="文本框 4"/>
          <p:cNvSpPr txBox="1"/>
          <p:nvPr>
            <p:custDataLst>
              <p:tags r:id="rId4"/>
            </p:custDataLst>
          </p:nvPr>
        </p:nvSpPr>
        <p:spPr>
          <a:xfrm>
            <a:off x="1511300" y="2805113"/>
            <a:ext cx="9842500" cy="1076325"/>
          </a:xfrm>
          <a:prstGeom prst="rect">
            <a:avLst/>
          </a:prstGeom>
          <a:solidFill>
            <a:srgbClr val="DBD5FB"/>
          </a:solidFill>
        </p:spPr>
        <p:txBody>
          <a:bodyPr>
            <a:spAutoFit/>
          </a:bodyPr>
          <a:lstStyle/>
          <a:p>
            <a:pPr marR="0" algn="ctr" defTabSz="914400" fontAlgn="auto">
              <a:spcBef>
                <a:spcPct val="0"/>
              </a:spcBef>
              <a:spcAft>
                <a:spcPct val="0"/>
              </a:spcAft>
              <a:buClrTx/>
              <a:buSzTx/>
              <a:buFontTx/>
              <a:defRPr/>
            </a:pPr>
            <a:r>
              <a:rPr kumimoji="0" lang="zh-CN" altLang="en-US" sz="3200" kern="1200" cap="none" spc="0" normalizeH="0" baseline="0" noProof="0">
                <a:solidFill>
                  <a:srgbClr val="011CBE"/>
                </a:solidFill>
                <a:latin typeface="+mn-lt"/>
                <a:ea typeface="+mn-ea"/>
                <a:cs typeface="+mn-cs"/>
                <a:sym typeface="+mn-ea"/>
              </a:rPr>
              <a:t>认真读诗</a:t>
            </a:r>
            <a:r>
              <a:rPr kumimoji="0" lang="zh-CN" altLang="en-US" sz="3200" kern="1200" cap="none" spc="0" normalizeH="0" baseline="0" noProof="0">
                <a:latin typeface="+mn-lt"/>
                <a:ea typeface="+mn-ea"/>
                <a:cs typeface="+mn-cs"/>
                <a:sym typeface="+mn-ea"/>
              </a:rPr>
              <a:t>，判定诗歌情感类别，抓住</a:t>
            </a:r>
            <a:r>
              <a:rPr kumimoji="0" lang="zh-CN" altLang="en-US" sz="3200" kern="1200" cap="none" spc="0" normalizeH="0" baseline="0" noProof="0">
                <a:solidFill>
                  <a:srgbClr val="011CBE"/>
                </a:solidFill>
                <a:latin typeface="+mn-lt"/>
                <a:ea typeface="+mn-ea"/>
                <a:cs typeface="+mn-cs"/>
                <a:sym typeface="+mn-ea"/>
              </a:rPr>
              <a:t>诗中透露诗人感情态度的词语</a:t>
            </a:r>
            <a:r>
              <a:rPr kumimoji="0" lang="zh-CN" altLang="en-US" sz="3200" kern="1200" cap="none" spc="0" normalizeH="0" baseline="0" noProof="0">
                <a:latin typeface="+mn-lt"/>
                <a:ea typeface="+mn-ea"/>
                <a:cs typeface="+mn-cs"/>
                <a:sym typeface="+mn-ea"/>
              </a:rPr>
              <a:t>，抓住</a:t>
            </a:r>
            <a:r>
              <a:rPr kumimoji="0" lang="zh-CN" altLang="en-US" sz="3200" kern="1200" cap="none" spc="0" normalizeH="0" baseline="0" noProof="0">
                <a:solidFill>
                  <a:srgbClr val="011CBE"/>
                </a:solidFill>
                <a:latin typeface="+mn-lt"/>
                <a:ea typeface="+mn-ea"/>
                <a:cs typeface="+mn-cs"/>
                <a:sym typeface="+mn-ea"/>
              </a:rPr>
              <a:t>抒情句、议论句</a:t>
            </a:r>
            <a:r>
              <a:rPr kumimoji="0" lang="zh-CN" altLang="en-US" sz="3200" kern="1200" cap="none" spc="0" normalizeH="0" baseline="0" noProof="0">
                <a:latin typeface="+mn-lt"/>
                <a:ea typeface="+mn-ea"/>
                <a:cs typeface="+mn-cs"/>
                <a:sym typeface="+mn-ea"/>
              </a:rPr>
              <a:t>，准确把握情感</a:t>
            </a:r>
            <a:endParaRPr kumimoji="0" lang="zh-CN" altLang="en-US" kern="1200" cap="none" spc="0" normalizeH="0" baseline="0" noProof="0">
              <a:latin typeface="+mn-lt"/>
              <a:ea typeface="+mn-ea"/>
              <a:cs typeface="+mn-cs"/>
            </a:endParaRPr>
          </a:p>
        </p:txBody>
      </p:sp>
      <p:sp>
        <p:nvSpPr>
          <p:cNvPr id="6" name="文本框 5"/>
          <p:cNvSpPr txBox="1"/>
          <p:nvPr>
            <p:custDataLst>
              <p:tags r:id="rId5"/>
            </p:custDataLst>
          </p:nvPr>
        </p:nvSpPr>
        <p:spPr>
          <a:xfrm>
            <a:off x="3822700" y="4513263"/>
            <a:ext cx="4357688" cy="584200"/>
          </a:xfrm>
          <a:prstGeom prst="rect">
            <a:avLst/>
          </a:prstGeom>
          <a:solidFill>
            <a:srgbClr val="DBD5FB"/>
          </a:solidFill>
        </p:spPr>
        <p:txBody>
          <a:bodyPr>
            <a:spAutoFit/>
          </a:bodyPr>
          <a:lstStyle/>
          <a:p>
            <a:pPr marR="0" defTabSz="914400" fontAlgn="auto">
              <a:spcBef>
                <a:spcPct val="0"/>
              </a:spcBef>
              <a:spcAft>
                <a:spcPct val="0"/>
              </a:spcAft>
              <a:buClrTx/>
              <a:buSzTx/>
              <a:buFontTx/>
              <a:defRPr/>
            </a:pPr>
            <a:r>
              <a:rPr kumimoji="0" lang="zh-CN" altLang="en-US" sz="3200" kern="1200" cap="none" spc="0" normalizeH="0" baseline="0" noProof="0">
                <a:latin typeface="+mn-lt"/>
                <a:ea typeface="+mn-ea"/>
                <a:cs typeface="+mn-cs"/>
                <a:sym typeface="+mn-ea"/>
              </a:rPr>
              <a:t>选用</a:t>
            </a:r>
            <a:r>
              <a:rPr kumimoji="0" lang="zh-CN" altLang="en-US" sz="3200" kern="1200" cap="none" spc="0" normalizeH="0" baseline="0" noProof="0">
                <a:solidFill>
                  <a:srgbClr val="011CBE"/>
                </a:solidFill>
                <a:latin typeface="+mn-lt"/>
                <a:ea typeface="+mn-ea"/>
                <a:cs typeface="+mn-cs"/>
                <a:sym typeface="+mn-ea"/>
              </a:rPr>
              <a:t>正确的情感词概括</a:t>
            </a:r>
            <a:endParaRPr kumimoji="0" lang="zh-CN" altLang="en-US" sz="3200" kern="1200" cap="none" spc="0" normalizeH="0" baseline="0" noProof="0">
              <a:solidFill>
                <a:srgbClr val="011CBE"/>
              </a:solidFill>
              <a:latin typeface="+mn-lt"/>
              <a:ea typeface="+mn-ea"/>
              <a:cs typeface="+mn-cs"/>
              <a:sym typeface="+mn-ea"/>
            </a:endParaRPr>
          </a:p>
        </p:txBody>
      </p:sp>
      <p:sp>
        <p:nvSpPr>
          <p:cNvPr id="7" name="下箭头 6"/>
          <p:cNvSpPr/>
          <p:nvPr>
            <p:custDataLst>
              <p:tags r:id="rId6"/>
            </p:custDataLst>
          </p:nvPr>
        </p:nvSpPr>
        <p:spPr>
          <a:xfrm>
            <a:off x="5349875" y="2162175"/>
            <a:ext cx="1252538" cy="642938"/>
          </a:xfrm>
          <a:prstGeom prst="downArrow">
            <a:avLst/>
          </a:prstGeom>
          <a:solidFill>
            <a:srgbClr val="4753F4"/>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下箭头 7"/>
          <p:cNvSpPr/>
          <p:nvPr>
            <p:custDataLst>
              <p:tags r:id="rId7"/>
            </p:custDataLst>
          </p:nvPr>
        </p:nvSpPr>
        <p:spPr>
          <a:xfrm>
            <a:off x="5349875" y="3838575"/>
            <a:ext cx="1136650" cy="674688"/>
          </a:xfrm>
          <a:prstGeom prst="downArrow">
            <a:avLst/>
          </a:prstGeom>
          <a:solidFill>
            <a:srgbClr val="4753F4"/>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下箭头 8"/>
          <p:cNvSpPr/>
          <p:nvPr>
            <p:custDataLst>
              <p:tags r:id="rId8"/>
            </p:custDataLst>
          </p:nvPr>
        </p:nvSpPr>
        <p:spPr>
          <a:xfrm>
            <a:off x="5232400" y="5097463"/>
            <a:ext cx="1254125" cy="577850"/>
          </a:xfrm>
          <a:prstGeom prst="downArrow">
            <a:avLst/>
          </a:prstGeom>
          <a:solidFill>
            <a:srgbClr val="4753F4"/>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10" name="文本框 9"/>
          <p:cNvSpPr txBox="1"/>
          <p:nvPr>
            <p:custDataLst>
              <p:tags r:id="rId3"/>
            </p:custDataLst>
          </p:nvPr>
        </p:nvSpPr>
        <p:spPr>
          <a:xfrm>
            <a:off x="342900" y="193040"/>
            <a:ext cx="6787515" cy="521970"/>
          </a:xfrm>
          <a:prstGeom prst="rect">
            <a:avLst/>
          </a:prstGeom>
          <a:noFill/>
        </p:spPr>
        <p:txBody>
          <a:bodyPr wrap="square" rtlCol="0">
            <a:spAutoFit/>
          </a:bodyPr>
          <a:lstStyle/>
          <a:p>
            <a:r>
              <a:rPr lang="zh-CN" sz="2800" b="1">
                <a:solidFill>
                  <a:schemeClr val="accent1"/>
                </a:solidFill>
                <a:latin typeface="隶书" panose="02010509060101010101" pitchFamily="49" charset="-122"/>
                <a:ea typeface="隶书" panose="02010509060101010101" pitchFamily="49" charset="-122"/>
                <a:cs typeface="隶书" panose="02010509060101010101" pitchFamily="49" charset="-122"/>
              </a:rPr>
              <a:t>阅读下面这首宋词，完成1~2题</a:t>
            </a:r>
            <a:endParaRPr lang="zh-CN" altLang="en-US" sz="2800" b="1">
              <a:solidFill>
                <a:schemeClr val="accent1"/>
              </a:solidFill>
              <a:latin typeface="隶书" panose="02010509060101010101" pitchFamily="49" charset="-122"/>
              <a:ea typeface="隶书" panose="02010509060101010101" pitchFamily="49" charset="-122"/>
              <a:cs typeface="隶书" panose="02010509060101010101" pitchFamily="49" charset="-122"/>
            </a:endParaRPr>
          </a:p>
        </p:txBody>
      </p:sp>
      <p:sp>
        <p:nvSpPr>
          <p:cNvPr id="11" name="文本框 10"/>
          <p:cNvSpPr txBox="1"/>
          <p:nvPr>
            <p:custDataLst>
              <p:tags r:id="rId4"/>
            </p:custDataLst>
          </p:nvPr>
        </p:nvSpPr>
        <p:spPr>
          <a:xfrm>
            <a:off x="170815" y="1242695"/>
            <a:ext cx="11557635" cy="4292600"/>
          </a:xfrm>
          <a:prstGeom prst="rect">
            <a:avLst/>
          </a:prstGeom>
          <a:noFill/>
        </p:spPr>
        <p:txBody>
          <a:bodyPr wrap="square" rtlCol="0">
            <a:spAutoFit/>
          </a:bodyPr>
          <a:lstStyle/>
          <a:p>
            <a:pPr algn="ct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点绛唇·绍兴乙卯登绝顶小亭</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叶梦得【注】</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fontAlgn="auto">
              <a:lnSpc>
                <a:spcPts val="5000"/>
              </a:lnSpc>
            </a:pPr>
            <a:r>
              <a:rPr lang="zh-CN" sz="3200">
                <a:solidFill>
                  <a:schemeClr val="dk1"/>
                </a:solidFill>
                <a:latin typeface="宋体" panose="02010600030101010101" pitchFamily="2" charset="-122"/>
                <a:ea typeface="宋体" panose="02010600030101010101" pitchFamily="2" charset="-122"/>
                <a:cs typeface="宋体" panose="02010600030101010101" pitchFamily="2" charset="-122"/>
              </a:rPr>
              <a:t>     </a:t>
            </a: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 </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fontAlgn="auto">
              <a:lnSpc>
                <a:spcPts val="5000"/>
              </a:lnSpc>
            </a:pP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缥缈危亭，笑谈独在千峰上。与谁同赏，万里横烟浪。</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fontAlgn="auto">
              <a:lnSpc>
                <a:spcPts val="5000"/>
              </a:lnSpc>
            </a:pP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     老去情怀，犹作天涯想。空惆怅。少年豪放，莫学衰翁样。</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l"/>
            <a:endParaRPr lang="zh-CN" sz="28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l"/>
            <a:r>
              <a:rPr lang="zh-CN" sz="2800" b="1">
                <a:solidFill>
                  <a:schemeClr val="dk1"/>
                </a:solidFill>
                <a:latin typeface="宋体" panose="02010600030101010101" pitchFamily="2" charset="-122"/>
                <a:ea typeface="宋体" panose="02010600030101010101" pitchFamily="2" charset="-122"/>
                <a:cs typeface="宋体" panose="02010600030101010101" pitchFamily="2" charset="-122"/>
              </a:rPr>
              <a:t>  【注】叶梦得( 1077-1148)，南宋主战派人物之一，本词作于宋高宗绍兴五年( 1135），作者被迫去任、归居吴兴卞山时。</a:t>
            </a:r>
            <a:endParaRPr lang="zh-CN" sz="2800" b="1">
              <a:solidFill>
                <a:schemeClr val="dk1"/>
              </a:solidFill>
              <a:latin typeface="宋体" panose="02010600030101010101" pitchFamily="2" charset="-122"/>
              <a:ea typeface="宋体" panose="02010600030101010101" pitchFamily="2" charset="-122"/>
              <a:cs typeface="宋体" panose="02010600030101010101" pitchFamily="2" charset="-122"/>
            </a:endParaRPr>
          </a:p>
        </p:txBody>
      </p:sp>
      <p:sp>
        <p:nvSpPr>
          <p:cNvPr id="13" name="文本框 12"/>
          <p:cNvSpPr txBox="1"/>
          <p:nvPr>
            <p:custDataLst>
              <p:tags r:id="rId5"/>
            </p:custDataLst>
          </p:nvPr>
        </p:nvSpPr>
        <p:spPr>
          <a:xfrm>
            <a:off x="8683625" y="704215"/>
            <a:ext cx="3303905" cy="1938020"/>
          </a:xfrm>
          <a:prstGeom prst="rect">
            <a:avLst/>
          </a:prstGeom>
          <a:noFill/>
          <a:ln w="28575" cmpd="sng">
            <a:solidFill>
              <a:schemeClr val="accent1">
                <a:shade val="50000"/>
              </a:schemeClr>
            </a:solidFill>
            <a:prstDash val="solid"/>
          </a:ln>
        </p:spPr>
        <p:txBody>
          <a:bodyPr wrap="square" rtlCol="0" anchor="t">
            <a:spAutoFit/>
          </a:bodyPr>
          <a:lstStyle/>
          <a:p>
            <a:r>
              <a:rPr lang="zh-CN" altLang="en-US" sz="2400" b="1">
                <a:solidFill>
                  <a:srgbClr val="1D41D5"/>
                </a:solidFill>
                <a:latin typeface="隶书" panose="02010509060101010101" pitchFamily="49" charset="-122"/>
                <a:ea typeface="隶书" panose="02010509060101010101" pitchFamily="49" charset="-122"/>
              </a:rPr>
              <a:t>二、看时代、看作者：</a:t>
            </a:r>
            <a:r>
              <a:rPr lang="zh-CN" altLang="en-US" sz="2400" b="1">
                <a:solidFill>
                  <a:srgbClr val="FF0000"/>
                </a:solidFill>
                <a:latin typeface="隶书" panose="02010509060101010101" pitchFamily="49" charset="-122"/>
                <a:ea typeface="隶书" panose="02010509060101010101" pitchFamily="49" charset="-122"/>
              </a:rPr>
              <a:t>宋代词</a:t>
            </a:r>
            <a:r>
              <a:rPr lang="zh-CN" altLang="en-US" sz="2400" b="1">
                <a:solidFill>
                  <a:srgbClr val="FF0000"/>
                </a:solidFill>
                <a:latin typeface="隶书" panose="02010509060101010101" pitchFamily="49" charset="-122"/>
                <a:ea typeface="隶书" panose="02010509060101010101" pitchFamily="49" charset="-122"/>
                <a:sym typeface="+mn-ea"/>
              </a:rPr>
              <a:t>人</a:t>
            </a:r>
            <a:r>
              <a:rPr lang="zh-CN" altLang="en-US" sz="2400" b="1">
                <a:solidFill>
                  <a:srgbClr val="FF0000"/>
                </a:solidFill>
                <a:latin typeface="隶书" panose="02010509060101010101" pitchFamily="49" charset="-122"/>
                <a:ea typeface="隶书" panose="02010509060101010101" pitchFamily="49" charset="-122"/>
              </a:rPr>
              <a:t>学问洽博，工文词，间有感怀国事之作。其文词风格接近苏轼。</a:t>
            </a:r>
            <a:endParaRPr lang="zh-CN" altLang="en-US" sz="2400" b="1">
              <a:solidFill>
                <a:srgbClr val="FF0000"/>
              </a:solidFill>
              <a:latin typeface="隶书" panose="02010509060101010101" pitchFamily="49" charset="-122"/>
              <a:ea typeface="隶书" panose="02010509060101010101" pitchFamily="49" charset="-122"/>
            </a:endParaRPr>
          </a:p>
        </p:txBody>
      </p:sp>
      <p:sp>
        <p:nvSpPr>
          <p:cNvPr id="15" name="文本框 14"/>
          <p:cNvSpPr txBox="1"/>
          <p:nvPr>
            <p:custDataLst>
              <p:tags r:id="rId6"/>
            </p:custDataLst>
          </p:nvPr>
        </p:nvSpPr>
        <p:spPr>
          <a:xfrm>
            <a:off x="1862243" y="5701454"/>
            <a:ext cx="8976995" cy="521970"/>
          </a:xfrm>
          <a:prstGeom prst="rect">
            <a:avLst/>
          </a:prstGeom>
          <a:noFill/>
          <a:ln w="28575">
            <a:solidFill>
              <a:schemeClr val="tx1"/>
            </a:solidFill>
          </a:ln>
        </p:spPr>
        <p:txBody>
          <a:bodyPr wrap="square" rtlCol="0">
            <a:spAutoFit/>
          </a:bodyPr>
          <a:lstStyle/>
          <a:p>
            <a:r>
              <a:rPr lang="zh-CN" altLang="en-US" sz="2800" b="1">
                <a:solidFill>
                  <a:srgbClr val="1D41D5"/>
                </a:solidFill>
                <a:latin typeface="隶书" panose="02010509060101010101" pitchFamily="49" charset="-122"/>
                <a:ea typeface="隶书" panose="02010509060101010101" pitchFamily="49" charset="-122"/>
              </a:rPr>
              <a:t>三、看注解（抓暗示信息）：</a:t>
            </a:r>
            <a:r>
              <a:rPr lang="zh-CN" altLang="en-US" sz="2800" b="1">
                <a:solidFill>
                  <a:srgbClr val="FF0000"/>
                </a:solidFill>
                <a:latin typeface="隶书" panose="02010509060101010101" pitchFamily="49" charset="-122"/>
                <a:ea typeface="隶书" panose="02010509060101010101" pitchFamily="49" charset="-122"/>
              </a:rPr>
              <a:t>壮志难酬，报国无门</a:t>
            </a:r>
            <a:endParaRPr lang="zh-CN" altLang="en-US" sz="2800" b="1">
              <a:solidFill>
                <a:srgbClr val="FF0000"/>
              </a:solidFill>
              <a:latin typeface="隶书" panose="02010509060101010101" pitchFamily="49" charset="-122"/>
              <a:ea typeface="隶书" panose="02010509060101010101" pitchFamily="49" charset="-122"/>
            </a:endParaRPr>
          </a:p>
        </p:txBody>
      </p:sp>
      <p:sp>
        <p:nvSpPr>
          <p:cNvPr id="16" name="椭圆 15"/>
          <p:cNvSpPr/>
          <p:nvPr>
            <p:custDataLst>
              <p:tags r:id="rId7"/>
            </p:custDataLst>
          </p:nvPr>
        </p:nvSpPr>
        <p:spPr>
          <a:xfrm>
            <a:off x="4774240" y="1202044"/>
            <a:ext cx="1571636" cy="642943"/>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17" name="TextBox 4"/>
          <p:cNvSpPr txBox="1"/>
          <p:nvPr>
            <p:custDataLst>
              <p:tags r:id="rId8"/>
            </p:custDataLst>
          </p:nvPr>
        </p:nvSpPr>
        <p:spPr>
          <a:xfrm>
            <a:off x="5259071" y="628651"/>
            <a:ext cx="1086485" cy="583565"/>
          </a:xfrm>
          <a:prstGeom prst="rect">
            <a:avLst/>
          </a:prstGeom>
          <a:noFill/>
          <a:ln w="22225" cmpd="sng">
            <a:solidFill>
              <a:schemeClr val="dk2"/>
            </a:solidFill>
            <a:prstDash val="solid"/>
          </a:ln>
        </p:spPr>
        <p:txBody>
          <a:bodyPr wrap="square" rtlCol="0">
            <a:spAutoFit/>
          </a:bodyPr>
          <a:lstStyle/>
          <a:p>
            <a:r>
              <a:rPr lang="zh-CN" altLang="en-US" sz="3200" b="1" smtClean="0">
                <a:solidFill>
                  <a:srgbClr val="0000FF"/>
                </a:solidFill>
                <a:latin typeface="隶书" panose="02010509060101010101" pitchFamily="49" charset="-122"/>
                <a:ea typeface="隶书" panose="02010509060101010101" pitchFamily="49" charset="-122"/>
              </a:rPr>
              <a:t>时间</a:t>
            </a:r>
            <a:endParaRPr lang="zh-CN" altLang="en-US" sz="3200" b="1" smtClean="0">
              <a:solidFill>
                <a:srgbClr val="0000FF"/>
              </a:solidFill>
              <a:latin typeface="隶书" panose="02010509060101010101" pitchFamily="49" charset="-122"/>
              <a:ea typeface="隶书" panose="02010509060101010101" pitchFamily="49" charset="-122"/>
            </a:endParaRPr>
          </a:p>
        </p:txBody>
      </p:sp>
      <p:sp>
        <p:nvSpPr>
          <p:cNvPr id="18" name="椭圆 17"/>
          <p:cNvSpPr/>
          <p:nvPr>
            <p:custDataLst>
              <p:tags r:id="rId9"/>
            </p:custDataLst>
          </p:nvPr>
        </p:nvSpPr>
        <p:spPr>
          <a:xfrm>
            <a:off x="6488431" y="1111885"/>
            <a:ext cx="1965960" cy="773431"/>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19" name="TextBox 4"/>
          <p:cNvSpPr txBox="1"/>
          <p:nvPr>
            <p:custDataLst>
              <p:tags r:id="rId10"/>
            </p:custDataLst>
          </p:nvPr>
        </p:nvSpPr>
        <p:spPr>
          <a:xfrm>
            <a:off x="7336367" y="0"/>
            <a:ext cx="596900" cy="1076325"/>
          </a:xfrm>
          <a:prstGeom prst="rect">
            <a:avLst/>
          </a:prstGeom>
          <a:noFill/>
          <a:ln w="22225" cmpd="sng">
            <a:solidFill>
              <a:schemeClr val="dk2"/>
            </a:solidFill>
            <a:prstDash val="solid"/>
          </a:ln>
        </p:spPr>
        <p:txBody>
          <a:bodyPr wrap="square" rtlCol="0">
            <a:spAutoFit/>
          </a:bodyPr>
          <a:lstStyle/>
          <a:p>
            <a:r>
              <a:rPr lang="zh-CN" altLang="en-US" sz="3200" b="1">
                <a:solidFill>
                  <a:srgbClr val="0000FF"/>
                </a:solidFill>
                <a:latin typeface="隶书" panose="02010509060101010101" pitchFamily="49" charset="-122"/>
                <a:ea typeface="隶书" panose="02010509060101010101" pitchFamily="49" charset="-122"/>
              </a:rPr>
              <a:t>事件</a:t>
            </a:r>
            <a:endParaRPr lang="zh-CN" altLang="en-US" sz="3200" b="1">
              <a:solidFill>
                <a:srgbClr val="0000FF"/>
              </a:solidFill>
              <a:latin typeface="隶书" panose="02010509060101010101" pitchFamily="49" charset="-122"/>
              <a:ea typeface="隶书" panose="02010509060101010101" pitchFamily="49" charset="-122"/>
            </a:endParaRPr>
          </a:p>
        </p:txBody>
      </p:sp>
      <p:sp>
        <p:nvSpPr>
          <p:cNvPr id="27" name="椭圆 26"/>
          <p:cNvSpPr/>
          <p:nvPr>
            <p:custDataLst>
              <p:tags r:id="rId11"/>
            </p:custDataLst>
          </p:nvPr>
        </p:nvSpPr>
        <p:spPr>
          <a:xfrm>
            <a:off x="4950037" y="4579197"/>
            <a:ext cx="3316393" cy="5858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隶书" panose="02010509060101010101" pitchFamily="49" charset="-122"/>
              <a:ea typeface="隶书" panose="02010509060101010101" pitchFamily="49" charset="-122"/>
            </a:endParaRPr>
          </a:p>
        </p:txBody>
      </p:sp>
      <p:sp>
        <p:nvSpPr>
          <p:cNvPr id="28" name="椭圆 27"/>
          <p:cNvSpPr/>
          <p:nvPr>
            <p:custDataLst>
              <p:tags r:id="rId12"/>
            </p:custDataLst>
          </p:nvPr>
        </p:nvSpPr>
        <p:spPr>
          <a:xfrm>
            <a:off x="4043680" y="4988983"/>
            <a:ext cx="1639571" cy="546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隶书" panose="02010509060101010101" pitchFamily="49" charset="-122"/>
              <a:ea typeface="隶书" panose="02010509060101010101" pitchFamily="49" charset="-122"/>
            </a:endParaRPr>
          </a:p>
        </p:txBody>
      </p:sp>
      <p:sp>
        <p:nvSpPr>
          <p:cNvPr id="34" name="文本框 33"/>
          <p:cNvSpPr txBox="1"/>
          <p:nvPr>
            <p:custDataLst>
              <p:tags r:id="rId13"/>
            </p:custDataLst>
          </p:nvPr>
        </p:nvSpPr>
        <p:spPr>
          <a:xfrm>
            <a:off x="342900" y="1483360"/>
            <a:ext cx="2967355" cy="1014730"/>
          </a:xfrm>
          <a:prstGeom prst="rect">
            <a:avLst/>
          </a:prstGeom>
          <a:noFill/>
          <a:ln w="28575" cmpd="sng">
            <a:solidFill>
              <a:schemeClr val="accent1">
                <a:shade val="50000"/>
              </a:schemeClr>
            </a:solidFill>
            <a:prstDash val="solid"/>
          </a:ln>
        </p:spPr>
        <p:txBody>
          <a:bodyPr wrap="square" rtlCol="0" anchor="t">
            <a:spAutoFit/>
          </a:bodyPr>
          <a:lstStyle/>
          <a:p>
            <a:r>
              <a:rPr lang="zh-CN" sz="3000" b="1">
                <a:solidFill>
                  <a:srgbClr val="1D41D5"/>
                </a:solidFill>
                <a:latin typeface="隶书" panose="02010509060101010101" pitchFamily="49" charset="-122"/>
                <a:ea typeface="隶书" panose="02010509060101010101" pitchFamily="49" charset="-122"/>
              </a:rPr>
              <a:t>一、看标题：</a:t>
            </a:r>
            <a:endParaRPr lang="zh-CN" sz="3000" b="1">
              <a:solidFill>
                <a:srgbClr val="1D41D5"/>
              </a:solidFill>
              <a:latin typeface="隶书" panose="02010509060101010101" pitchFamily="49" charset="-122"/>
              <a:ea typeface="隶书" panose="02010509060101010101" pitchFamily="49" charset="-122"/>
            </a:endParaRPr>
          </a:p>
          <a:p>
            <a:r>
              <a:rPr lang="zh-CN" sz="3000" b="1">
                <a:solidFill>
                  <a:srgbClr val="FF0000"/>
                </a:solidFill>
                <a:latin typeface="隶书" panose="02010509060101010101" pitchFamily="49" charset="-122"/>
                <a:ea typeface="隶书" panose="02010509060101010101" pitchFamily="49" charset="-122"/>
              </a:rPr>
              <a:t>交代时间、事件。</a:t>
            </a:r>
            <a:endParaRPr lang="zh-CN" sz="3000" b="1">
              <a:solidFill>
                <a:srgbClr val="FF0000"/>
              </a:solidFill>
              <a:latin typeface="隶书" panose="02010509060101010101" pitchFamily="49" charset="-122"/>
              <a:ea typeface="隶书" panose="02010509060101010101" pitchFamily="49" charset="-122"/>
            </a:endParaRPr>
          </a:p>
        </p:txBody>
      </p:sp>
    </p:spTree>
    <p:custDataLst>
      <p:tags r:id="rId14"/>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p:tgtEl>
                                          <p:spTgt spid="17"/>
                                        </p:tgtEl>
                                        <p:attrNameLst>
                                          <p:attrName>ppt_y</p:attrName>
                                        </p:attrNameLst>
                                      </p:cBhvr>
                                      <p:tavLst>
                                        <p:tav tm="0">
                                          <p:val>
                                            <p:strVal val="#ppt_y+#ppt_h*1.125000"/>
                                          </p:val>
                                        </p:tav>
                                        <p:tav tm="100000">
                                          <p:val>
                                            <p:strVal val="#ppt_y"/>
                                          </p:val>
                                        </p:tav>
                                      </p:tavLst>
                                    </p:anim>
                                    <p:animEffect transition="in" filter="wipe(up)">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p:tgtEl>
                                          <p:spTgt spid="19"/>
                                        </p:tgtEl>
                                        <p:attrNameLst>
                                          <p:attrName>ppt_y</p:attrName>
                                        </p:attrNameLst>
                                      </p:cBhvr>
                                      <p:tavLst>
                                        <p:tav tm="0">
                                          <p:val>
                                            <p:strVal val="#ppt_y+#ppt_h*1.125000"/>
                                          </p:val>
                                        </p:tav>
                                        <p:tav tm="100000">
                                          <p:val>
                                            <p:strVal val="#ppt_y"/>
                                          </p:val>
                                        </p:tav>
                                      </p:tavLst>
                                    </p:anim>
                                    <p:animEffect transition="in" filter="wipe(up)">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down)">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additive="base">
                                        <p:cTn id="48" dur="500" fill="hold"/>
                                        <p:tgtEl>
                                          <p:spTgt spid="28"/>
                                        </p:tgtEl>
                                        <p:attrNameLst>
                                          <p:attrName>ppt_x</p:attrName>
                                        </p:attrNameLst>
                                      </p:cBhvr>
                                      <p:tavLst>
                                        <p:tav tm="0">
                                          <p:val>
                                            <p:strVal val="#ppt_x"/>
                                          </p:val>
                                        </p:tav>
                                        <p:tav tm="100000">
                                          <p:val>
                                            <p:strVal val="#ppt_x"/>
                                          </p:val>
                                        </p:tav>
                                      </p:tavLst>
                                    </p:anim>
                                    <p:anim calcmode="lin" valueType="num">
                                      <p:cBhvr additive="base">
                                        <p:cTn id="4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5" grpId="0" bldLvl="0" animBg="1"/>
      <p:bldP spid="16" grpId="0" bldLvl="0" animBg="1"/>
      <p:bldP spid="17" grpId="0" bldLvl="0" animBg="1"/>
      <p:bldP spid="18" grpId="0" bldLvl="0" animBg="1"/>
      <p:bldP spid="19" grpId="0" bldLvl="0" animBg="1"/>
      <p:bldP spid="27" grpId="0" bldLvl="0" animBg="1"/>
      <p:bldP spid="28" grpId="0" bldLvl="0" animBg="1"/>
      <p:bldP spid="34"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10" name="文本框 9"/>
          <p:cNvSpPr txBox="1"/>
          <p:nvPr>
            <p:custDataLst>
              <p:tags r:id="rId3"/>
            </p:custDataLst>
          </p:nvPr>
        </p:nvSpPr>
        <p:spPr>
          <a:xfrm>
            <a:off x="341644" y="-1"/>
            <a:ext cx="6616686" cy="523220"/>
          </a:xfrm>
          <a:prstGeom prst="rect">
            <a:avLst/>
          </a:prstGeom>
          <a:noFill/>
        </p:spPr>
        <p:txBody>
          <a:bodyPr wrap="square" rtlCol="0">
            <a:spAutoFit/>
          </a:bodyPr>
          <a:lstStyle/>
          <a:p>
            <a:r>
              <a:rPr lang="zh-CN" sz="28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阅读下面这首唐诗，完成</a:t>
            </a:r>
            <a:r>
              <a:rPr lang="en-US" altLang="zh-CN" sz="28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14~15</a:t>
            </a:r>
            <a:r>
              <a:rPr lang="zh-CN" sz="28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题</a:t>
            </a:r>
            <a:endParaRPr lang="zh-CN" altLang="en-US" sz="28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11" name="文本框 10"/>
          <p:cNvSpPr txBox="1"/>
          <p:nvPr>
            <p:custDataLst>
              <p:tags r:id="rId4"/>
            </p:custDataLst>
          </p:nvPr>
        </p:nvSpPr>
        <p:spPr>
          <a:xfrm>
            <a:off x="170815" y="1051348"/>
            <a:ext cx="11557635" cy="4081780"/>
          </a:xfrm>
          <a:prstGeom prst="rect">
            <a:avLst/>
          </a:prstGeom>
          <a:noFill/>
        </p:spPr>
        <p:txBody>
          <a:bodyPr wrap="square" rtlCol="0">
            <a:spAutoFit/>
          </a:bodyPr>
          <a:lstStyle/>
          <a:p>
            <a:pPr algn="ct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点绛唇·绍兴乙卯登绝顶小亭</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叶梦得【注】</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fontAlgn="auto">
              <a:lnSpc>
                <a:spcPts val="5000"/>
              </a:lnSpc>
            </a:pPr>
            <a:r>
              <a:rPr lang="zh-CN" sz="3200">
                <a:solidFill>
                  <a:schemeClr val="dk1"/>
                </a:solidFill>
                <a:latin typeface="宋体" panose="02010600030101010101" pitchFamily="2" charset="-122"/>
                <a:ea typeface="宋体" panose="02010600030101010101" pitchFamily="2" charset="-122"/>
                <a:cs typeface="宋体" panose="02010600030101010101" pitchFamily="2" charset="-122"/>
              </a:rPr>
              <a:t>     </a:t>
            </a: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 缥缈危亭，笑谈独在千峰上。与谁同赏，万里横烟浪。</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fontAlgn="auto">
              <a:lnSpc>
                <a:spcPts val="5000"/>
              </a:lnSpc>
            </a:pPr>
            <a:r>
              <a:rPr lang="zh-CN" sz="3200" b="1">
                <a:solidFill>
                  <a:schemeClr val="dk1"/>
                </a:solidFill>
                <a:latin typeface="宋体" panose="02010600030101010101" pitchFamily="2" charset="-122"/>
                <a:ea typeface="宋体" panose="02010600030101010101" pitchFamily="2" charset="-122"/>
                <a:cs typeface="宋体" panose="02010600030101010101" pitchFamily="2" charset="-122"/>
              </a:rPr>
              <a:t>     老去情怀，犹作天涯想。空惆怅。少年豪放，莫学衰翁样。</a:t>
            </a:r>
            <a:endParaRPr lang="zh-CN" sz="32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l"/>
            <a:endParaRPr lang="zh-CN" sz="28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l"/>
            <a:endParaRPr lang="zh-CN" sz="280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l"/>
            <a:r>
              <a:rPr lang="zh-CN" sz="2800" b="1">
                <a:solidFill>
                  <a:schemeClr val="dk1"/>
                </a:solidFill>
                <a:latin typeface="宋体" panose="02010600030101010101" pitchFamily="2" charset="-122"/>
                <a:ea typeface="宋体" panose="02010600030101010101" pitchFamily="2" charset="-122"/>
                <a:cs typeface="宋体" panose="02010600030101010101" pitchFamily="2" charset="-122"/>
              </a:rPr>
              <a:t>  【注】叶梦得( 1077-1148)，南宋主战派人物之一，本词作于宋高宗绍兴五年( 1135），作者被迫去任、归居吴兴卞山时。</a:t>
            </a:r>
            <a:endParaRPr lang="zh-CN" sz="2800" b="1">
              <a:solidFill>
                <a:schemeClr val="dk1"/>
              </a:solidFill>
              <a:latin typeface="宋体" panose="02010600030101010101" pitchFamily="2" charset="-122"/>
              <a:ea typeface="宋体" panose="02010600030101010101" pitchFamily="2" charset="-122"/>
              <a:cs typeface="宋体" panose="02010600030101010101" pitchFamily="2" charset="-122"/>
            </a:endParaRPr>
          </a:p>
        </p:txBody>
      </p:sp>
      <p:sp>
        <p:nvSpPr>
          <p:cNvPr id="12" name="文本框 11"/>
          <p:cNvSpPr txBox="1"/>
          <p:nvPr>
            <p:custDataLst>
              <p:tags r:id="rId5"/>
            </p:custDataLst>
          </p:nvPr>
        </p:nvSpPr>
        <p:spPr>
          <a:xfrm>
            <a:off x="379731" y="1862519"/>
            <a:ext cx="3521075" cy="553085"/>
          </a:xfrm>
          <a:prstGeom prst="rect">
            <a:avLst/>
          </a:prstGeom>
          <a:noFill/>
          <a:ln w="28575" cmpd="sng">
            <a:solidFill>
              <a:schemeClr val="accent1">
                <a:shade val="50000"/>
              </a:schemeClr>
            </a:solidFill>
            <a:prstDash val="solid"/>
          </a:ln>
        </p:spPr>
        <p:txBody>
          <a:bodyPr wrap="square" rtlCol="0" anchor="t">
            <a:spAutoFit/>
          </a:bodyPr>
          <a:lstStyle/>
          <a:p>
            <a:r>
              <a:rPr lang="zh-CN" altLang="en-US" sz="30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高亭，紧扣</a:t>
            </a:r>
            <a:r>
              <a:rPr lang="en-US" altLang="zh-CN" sz="30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a:t>
            </a:r>
            <a:r>
              <a:rPr lang="zh-CN" altLang="en-US" sz="30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绝顶</a:t>
            </a:r>
            <a:r>
              <a:rPr lang="en-US" altLang="zh-CN" sz="30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a:t>
            </a:r>
            <a:endParaRPr lang="en-US" altLang="zh-CN" sz="30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15" name="文本框 14"/>
          <p:cNvSpPr txBox="1"/>
          <p:nvPr>
            <p:custDataLst>
              <p:tags r:id="rId6"/>
            </p:custDataLst>
          </p:nvPr>
        </p:nvSpPr>
        <p:spPr>
          <a:xfrm>
            <a:off x="3799840" y="5591599"/>
            <a:ext cx="3521075" cy="521970"/>
          </a:xfrm>
          <a:prstGeom prst="rect">
            <a:avLst/>
          </a:prstGeom>
          <a:noFill/>
          <a:ln w="28575">
            <a:solidFill>
              <a:srgbClr val="FF0000"/>
            </a:solidFill>
          </a:ln>
        </p:spPr>
        <p:txBody>
          <a:bodyPr wrap="square" rtlCol="0">
            <a:spAutoFit/>
          </a:bodyPr>
          <a:lstStyle/>
          <a:p>
            <a:r>
              <a:rPr lang="zh-CN" altLang="en-US" sz="2800" b="1">
                <a:solidFill>
                  <a:srgbClr val="FF0000"/>
                </a:solidFill>
                <a:latin typeface="隶书" panose="02010509060101010101" pitchFamily="49" charset="-122"/>
                <a:ea typeface="隶书" panose="02010509060101010101" pitchFamily="49" charset="-122"/>
              </a:rPr>
              <a:t>壮志难酬，报国无门</a:t>
            </a:r>
            <a:endParaRPr lang="zh-CN" altLang="en-US" sz="2800" b="1">
              <a:solidFill>
                <a:srgbClr val="FF0000"/>
              </a:solidFill>
              <a:latin typeface="隶书" panose="02010509060101010101" pitchFamily="49" charset="-122"/>
              <a:ea typeface="隶书" panose="02010509060101010101" pitchFamily="49" charset="-122"/>
            </a:endParaRPr>
          </a:p>
        </p:txBody>
      </p:sp>
      <p:sp>
        <p:nvSpPr>
          <p:cNvPr id="16" name="椭圆 15"/>
          <p:cNvSpPr/>
          <p:nvPr>
            <p:custDataLst>
              <p:tags r:id="rId7"/>
            </p:custDataLst>
          </p:nvPr>
        </p:nvSpPr>
        <p:spPr>
          <a:xfrm>
            <a:off x="4774240" y="1010697"/>
            <a:ext cx="1571636" cy="642943"/>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17" name="TextBox 4"/>
          <p:cNvSpPr txBox="1"/>
          <p:nvPr>
            <p:custDataLst>
              <p:tags r:id="rId8"/>
            </p:custDataLst>
          </p:nvPr>
        </p:nvSpPr>
        <p:spPr>
          <a:xfrm>
            <a:off x="5972811" y="182457"/>
            <a:ext cx="1086485" cy="583565"/>
          </a:xfrm>
          <a:prstGeom prst="rect">
            <a:avLst/>
          </a:prstGeom>
          <a:noFill/>
          <a:ln w="22225" cmpd="sng">
            <a:solidFill>
              <a:schemeClr val="dk2"/>
            </a:solidFill>
            <a:prstDash val="solid"/>
          </a:ln>
        </p:spPr>
        <p:txBody>
          <a:bodyPr wrap="square" rtlCol="0">
            <a:spAutoFit/>
          </a:bodyPr>
          <a:lstStyle/>
          <a:p>
            <a:r>
              <a:rPr lang="zh-CN" altLang="en-US" sz="3200" b="1" smtClean="0">
                <a:solidFill>
                  <a:srgbClr val="0000FF"/>
                </a:solidFill>
                <a:latin typeface="隶书" panose="02010509060101010101" pitchFamily="49" charset="-122"/>
                <a:ea typeface="隶书" panose="02010509060101010101" pitchFamily="49" charset="-122"/>
              </a:rPr>
              <a:t>时间</a:t>
            </a:r>
            <a:endParaRPr lang="zh-CN" altLang="en-US" sz="3200" b="1" smtClean="0">
              <a:solidFill>
                <a:srgbClr val="0000FF"/>
              </a:solidFill>
              <a:latin typeface="隶书" panose="02010509060101010101" pitchFamily="49" charset="-122"/>
              <a:ea typeface="隶书" panose="02010509060101010101" pitchFamily="49" charset="-122"/>
            </a:endParaRPr>
          </a:p>
        </p:txBody>
      </p:sp>
      <p:sp>
        <p:nvSpPr>
          <p:cNvPr id="18" name="椭圆 17"/>
          <p:cNvSpPr/>
          <p:nvPr>
            <p:custDataLst>
              <p:tags r:id="rId9"/>
            </p:custDataLst>
          </p:nvPr>
        </p:nvSpPr>
        <p:spPr>
          <a:xfrm>
            <a:off x="6477635" y="945304"/>
            <a:ext cx="1965960" cy="773431"/>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19" name="TextBox 4"/>
          <p:cNvSpPr txBox="1"/>
          <p:nvPr>
            <p:custDataLst>
              <p:tags r:id="rId10"/>
            </p:custDataLst>
          </p:nvPr>
        </p:nvSpPr>
        <p:spPr>
          <a:xfrm>
            <a:off x="8443484" y="126773"/>
            <a:ext cx="1000132" cy="583565"/>
          </a:xfrm>
          <a:prstGeom prst="rect">
            <a:avLst/>
          </a:prstGeom>
          <a:noFill/>
          <a:ln w="22225" cmpd="sng">
            <a:solidFill>
              <a:schemeClr val="dk2"/>
            </a:solidFill>
            <a:prstDash val="solid"/>
          </a:ln>
        </p:spPr>
        <p:txBody>
          <a:bodyPr wrap="square" rtlCol="0">
            <a:spAutoFit/>
          </a:bodyPr>
          <a:lstStyle/>
          <a:p>
            <a:r>
              <a:rPr lang="zh-CN" altLang="en-US" sz="3200" b="1">
                <a:solidFill>
                  <a:srgbClr val="0000FF"/>
                </a:solidFill>
                <a:latin typeface="隶书" panose="02010509060101010101" pitchFamily="49" charset="-122"/>
                <a:ea typeface="隶书" panose="02010509060101010101" pitchFamily="49" charset="-122"/>
              </a:rPr>
              <a:t>事件</a:t>
            </a:r>
            <a:endParaRPr lang="zh-CN" altLang="en-US" sz="3200" b="1">
              <a:solidFill>
                <a:srgbClr val="0000FF"/>
              </a:solidFill>
              <a:latin typeface="隶书" panose="02010509060101010101" pitchFamily="49" charset="-122"/>
              <a:ea typeface="隶书" panose="02010509060101010101" pitchFamily="49" charset="-122"/>
            </a:endParaRPr>
          </a:p>
        </p:txBody>
      </p:sp>
      <p:sp>
        <p:nvSpPr>
          <p:cNvPr id="20" name="椭圆 19"/>
          <p:cNvSpPr/>
          <p:nvPr>
            <p:custDataLst>
              <p:tags r:id="rId11"/>
            </p:custDataLst>
          </p:nvPr>
        </p:nvSpPr>
        <p:spPr>
          <a:xfrm>
            <a:off x="6754071" y="2241974"/>
            <a:ext cx="1689735" cy="50038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21" name="TextBox 10"/>
          <p:cNvSpPr txBox="1"/>
          <p:nvPr>
            <p:custDataLst>
              <p:tags r:id="rId12"/>
            </p:custDataLst>
          </p:nvPr>
        </p:nvSpPr>
        <p:spPr>
          <a:xfrm>
            <a:off x="6957907" y="1866053"/>
            <a:ext cx="4574540" cy="501650"/>
          </a:xfrm>
          <a:prstGeom prst="rect">
            <a:avLst/>
          </a:prstGeom>
          <a:noFill/>
          <a:ln w="28575" cmpd="sng">
            <a:solidFill>
              <a:schemeClr val="accent1">
                <a:shade val="50000"/>
              </a:schemeClr>
            </a:solidFill>
            <a:prstDash val="solid"/>
          </a:ln>
        </p:spPr>
        <p:txBody>
          <a:bodyPr wrap="square" rtlCol="0">
            <a:spAutoFit/>
          </a:bodyPr>
          <a:lstStyle/>
          <a:p>
            <a:pPr algn="l">
              <a:buClrTx/>
              <a:buSzTx/>
              <a:buFontTx/>
            </a:pPr>
            <a:r>
              <a:rPr lang="zh-CN" altLang="en-US" sz="2665" b="1">
                <a:solidFill>
                  <a:srgbClr val="FF0000"/>
                </a:solidFill>
                <a:latin typeface="隶书" panose="02010509060101010101" pitchFamily="49" charset="-122"/>
                <a:ea typeface="隶书" panose="02010509060101010101" pitchFamily="49" charset="-122"/>
                <a:cs typeface="隶书" panose="02010509060101010101" pitchFamily="49" charset="-122"/>
              </a:rPr>
              <a:t>无人同赏，承上句中的“独”</a:t>
            </a:r>
            <a:endParaRPr lang="zh-CN" altLang="en-US" sz="2665" b="1">
              <a:solidFill>
                <a:srgbClr val="FF0000"/>
              </a:solidFill>
              <a:latin typeface="隶书" panose="02010509060101010101" pitchFamily="49" charset="-122"/>
              <a:ea typeface="隶书" panose="02010509060101010101" pitchFamily="49" charset="-122"/>
              <a:cs typeface="隶书" panose="02010509060101010101" pitchFamily="49" charset="-122"/>
            </a:endParaRPr>
          </a:p>
        </p:txBody>
      </p:sp>
      <p:sp>
        <p:nvSpPr>
          <p:cNvPr id="22" name="椭圆 21"/>
          <p:cNvSpPr/>
          <p:nvPr>
            <p:custDataLst>
              <p:tags r:id="rId13"/>
            </p:custDataLst>
          </p:nvPr>
        </p:nvSpPr>
        <p:spPr>
          <a:xfrm>
            <a:off x="3901110" y="2932645"/>
            <a:ext cx="1214447" cy="500067"/>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23" name="TextBox 14"/>
          <p:cNvSpPr txBox="1"/>
          <p:nvPr>
            <p:custDataLst>
              <p:tags r:id="rId14"/>
            </p:custDataLst>
          </p:nvPr>
        </p:nvSpPr>
        <p:spPr>
          <a:xfrm>
            <a:off x="341630" y="3468371"/>
            <a:ext cx="6233795" cy="521970"/>
          </a:xfrm>
          <a:prstGeom prst="rect">
            <a:avLst/>
          </a:prstGeom>
          <a:noFill/>
          <a:ln w="28575" cmpd="sng">
            <a:solidFill>
              <a:schemeClr val="accent1">
                <a:shade val="50000"/>
              </a:schemeClr>
            </a:solidFill>
            <a:prstDash val="solid"/>
          </a:ln>
        </p:spPr>
        <p:txBody>
          <a:bodyPr wrap="square" rtlCol="0">
            <a:spAutoFit/>
          </a:bodyPr>
          <a:lstStyle/>
          <a:p>
            <a:r>
              <a:rPr lang="zh-CN" altLang="en-US" sz="2800" b="1">
                <a:solidFill>
                  <a:srgbClr val="FF0000"/>
                </a:solidFill>
                <a:latin typeface="隶书" panose="02010509060101010101" pitchFamily="49" charset="-122"/>
                <a:ea typeface="隶书" panose="02010509060101010101" pitchFamily="49" charset="-122"/>
              </a:rPr>
              <a:t>恢复中原万里河山的梦想（雄心壮志）</a:t>
            </a:r>
            <a:endParaRPr lang="zh-CN" altLang="en-US" sz="2800" b="1">
              <a:solidFill>
                <a:srgbClr val="FF0000"/>
              </a:solidFill>
              <a:latin typeface="隶书" panose="02010509060101010101" pitchFamily="49" charset="-122"/>
              <a:ea typeface="隶书" panose="02010509060101010101" pitchFamily="49" charset="-122"/>
            </a:endParaRPr>
          </a:p>
        </p:txBody>
      </p:sp>
      <p:sp>
        <p:nvSpPr>
          <p:cNvPr id="24" name="椭圆 23"/>
          <p:cNvSpPr/>
          <p:nvPr>
            <p:custDataLst>
              <p:tags r:id="rId15"/>
            </p:custDataLst>
          </p:nvPr>
        </p:nvSpPr>
        <p:spPr>
          <a:xfrm>
            <a:off x="2226946" y="2191809"/>
            <a:ext cx="939800" cy="50038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25" name="椭圆 24"/>
          <p:cNvSpPr/>
          <p:nvPr>
            <p:custDataLst>
              <p:tags r:id="rId16"/>
            </p:custDataLst>
          </p:nvPr>
        </p:nvSpPr>
        <p:spPr>
          <a:xfrm>
            <a:off x="10090151" y="2863426"/>
            <a:ext cx="924560" cy="50038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隶书" panose="02010509060101010101" pitchFamily="49" charset="-122"/>
              <a:ea typeface="隶书" panose="02010509060101010101" pitchFamily="49" charset="-122"/>
            </a:endParaRPr>
          </a:p>
        </p:txBody>
      </p:sp>
      <p:sp>
        <p:nvSpPr>
          <p:cNvPr id="26" name="TextBox 19"/>
          <p:cNvSpPr txBox="1"/>
          <p:nvPr>
            <p:custDataLst>
              <p:tags r:id="rId17"/>
            </p:custDataLst>
          </p:nvPr>
        </p:nvSpPr>
        <p:spPr>
          <a:xfrm>
            <a:off x="9400540" y="3468371"/>
            <a:ext cx="2071371" cy="521970"/>
          </a:xfrm>
          <a:prstGeom prst="rect">
            <a:avLst/>
          </a:prstGeom>
          <a:noFill/>
          <a:ln w="28575" cmpd="sng">
            <a:solidFill>
              <a:schemeClr val="accent1">
                <a:shade val="50000"/>
              </a:schemeClr>
            </a:solidFill>
            <a:prstDash val="solid"/>
          </a:ln>
        </p:spPr>
        <p:txBody>
          <a:bodyPr wrap="square" rtlCol="0">
            <a:spAutoFit/>
          </a:bodyPr>
          <a:lstStyle/>
          <a:p>
            <a:pPr lvl="0" algn="l">
              <a:buClrTx/>
              <a:buSzTx/>
              <a:buFontTx/>
            </a:pPr>
            <a:r>
              <a:rPr lang="zh-CN" altLang="en-US" sz="2800" b="1">
                <a:solidFill>
                  <a:srgbClr val="FF0000"/>
                </a:solidFill>
                <a:latin typeface="隶书" panose="02010509060101010101" pitchFamily="49" charset="-122"/>
                <a:ea typeface="隶书" panose="02010509060101010101" pitchFamily="49" charset="-122"/>
                <a:sym typeface="+mn-ea"/>
              </a:rPr>
              <a:t>指词人自己</a:t>
            </a:r>
            <a:endParaRPr lang="zh-CN" altLang="en-US" sz="2800" b="1">
              <a:solidFill>
                <a:srgbClr val="FF0000"/>
              </a:solidFill>
              <a:latin typeface="隶书" panose="02010509060101010101" pitchFamily="49" charset="-122"/>
              <a:ea typeface="隶书" panose="02010509060101010101" pitchFamily="49" charset="-122"/>
              <a:sym typeface="+mn-ea"/>
            </a:endParaRPr>
          </a:p>
        </p:txBody>
      </p:sp>
      <p:sp>
        <p:nvSpPr>
          <p:cNvPr id="34" name="文本框 33"/>
          <p:cNvSpPr txBox="1"/>
          <p:nvPr>
            <p:custDataLst>
              <p:tags r:id="rId18"/>
            </p:custDataLst>
          </p:nvPr>
        </p:nvSpPr>
        <p:spPr>
          <a:xfrm>
            <a:off x="414655" y="366184"/>
            <a:ext cx="2967355" cy="1322070"/>
          </a:xfrm>
          <a:prstGeom prst="rect">
            <a:avLst/>
          </a:prstGeom>
          <a:noFill/>
          <a:ln w="28575" cmpd="sng">
            <a:solidFill>
              <a:schemeClr val="accent1">
                <a:shade val="50000"/>
              </a:schemeClr>
            </a:solidFill>
            <a:prstDash val="solid"/>
          </a:ln>
        </p:spPr>
        <p:txBody>
          <a:bodyPr wrap="square" rtlCol="0" anchor="t">
            <a:spAutoFit/>
          </a:bodyPr>
          <a:lstStyle/>
          <a:p>
            <a:r>
              <a:rPr lang="zh-CN" altLang="en-US" sz="2665" b="1">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sym typeface="+mn-ea"/>
              </a:rPr>
              <a:t>五、看意象</a:t>
            </a:r>
            <a:endParaRPr kumimoji="0" lang="zh-CN" altLang="en-US" sz="2665" b="1" i="0" u="none" strike="noStrike" kern="1200" cap="none" spc="0" normalizeH="0" baseline="0">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endParaRPr>
          </a:p>
          <a:p>
            <a:r>
              <a:rPr lang="zh-CN" altLang="en-US" sz="2665" b="1">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sym typeface="+mn-ea"/>
              </a:rPr>
              <a:t>六、看抒情字眼</a:t>
            </a:r>
            <a:endParaRPr kumimoji="0" lang="zh-CN" altLang="en-US" sz="2665" b="1" i="0" u="none" strike="noStrike" kern="1200" cap="none" spc="0" normalizeH="0" baseline="0">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endParaRPr>
          </a:p>
          <a:p>
            <a:r>
              <a:rPr lang="zh-CN" altLang="en-US" sz="2665" b="1">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sym typeface="+mn-ea"/>
              </a:rPr>
              <a:t>七、看典故</a:t>
            </a:r>
            <a:endParaRPr lang="zh-CN" altLang="en-US" sz="2665" b="1">
              <a:solidFill>
                <a:srgbClr val="0000FF"/>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mj-cs"/>
              <a:sym typeface="+mn-ea"/>
            </a:endParaRPr>
          </a:p>
        </p:txBody>
      </p:sp>
      <p:sp>
        <p:nvSpPr>
          <p:cNvPr id="2" name="椭圆 1"/>
          <p:cNvSpPr/>
          <p:nvPr>
            <p:custDataLst>
              <p:tags r:id="rId19"/>
            </p:custDataLst>
          </p:nvPr>
        </p:nvSpPr>
        <p:spPr>
          <a:xfrm>
            <a:off x="4773930" y="4218940"/>
            <a:ext cx="3316393" cy="5858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隶书" panose="02010509060101010101" pitchFamily="49" charset="-122"/>
              <a:ea typeface="隶书" panose="02010509060101010101" pitchFamily="49" charset="-122"/>
            </a:endParaRPr>
          </a:p>
        </p:txBody>
      </p:sp>
      <p:sp>
        <p:nvSpPr>
          <p:cNvPr id="5" name="椭圆 4"/>
          <p:cNvSpPr/>
          <p:nvPr>
            <p:custDataLst>
              <p:tags r:id="rId20"/>
            </p:custDataLst>
          </p:nvPr>
        </p:nvSpPr>
        <p:spPr>
          <a:xfrm>
            <a:off x="3900805" y="4653915"/>
            <a:ext cx="1639571" cy="546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隶书" panose="02010509060101010101" pitchFamily="49" charset="-122"/>
              <a:ea typeface="隶书" panose="02010509060101010101" pitchFamily="49" charset="-122"/>
            </a:endParaRPr>
          </a:p>
        </p:txBody>
      </p:sp>
    </p:spTree>
    <p:custDataLst>
      <p:tags r:id="rId2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strips(downLef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20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ox(in)">
                                      <p:cBhvr>
                                        <p:cTn id="36" dur="20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ox(in)">
                                      <p:cBhvr>
                                        <p:cTn id="4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20" grpId="0" bldLvl="0" animBg="1"/>
      <p:bldP spid="21" grpId="0" bldLvl="0" animBg="1"/>
      <p:bldP spid="22" grpId="0" bldLvl="0" animBg="1"/>
      <p:bldP spid="23" grpId="0" bldLvl="0" animBg="1"/>
      <p:bldP spid="24" grpId="0" bldLvl="0" animBg="1"/>
      <p:bldP spid="25" grpId="0" bldLvl="0" animBg="1"/>
      <p:bldP spid="26" grpId="0" bldLvl="0" animBg="1"/>
      <p:bldP spid="34"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custDataLst>
              <p:tags r:id="rId1"/>
            </p:custDataLst>
          </p:nvPr>
        </p:nvSpPr>
        <p:spPr>
          <a:xfrm>
            <a:off x="283845" y="855980"/>
            <a:ext cx="11624945" cy="4471035"/>
          </a:xfrm>
          <a:noFill/>
          <a:extLst>
            <a:ext uri="{909E8E84-426E-40DD-AFC4-6F175D3DCCD1}">
              <a14:hiddenFill xmlns:a14="http://schemas.microsoft.com/office/drawing/2010/main">
                <a:solidFill>
                  <a:srgbClr val="DBD5FB"/>
                </a:solidFill>
              </a14:hiddenFill>
            </a:ext>
          </a:extLst>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a:lstStyle>
          <a:p>
            <a:pPr lvl="0" algn="l">
              <a:buClrTx/>
              <a:buSzTx/>
              <a:buFontTx/>
            </a:pPr>
            <a:r>
              <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    小亭在高耸入云的山峰，隐隐约约浮现着。在千峰上独自叙述胸意，看那万里云烟如浪花般滚来，我与谁共同欣赏呢？</a:t>
            </a:r>
            <a:br>
              <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br>
            <a:r>
              <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   人已经老了，但情怀仍在。虽然思虑着万里山河，但也只能无奈的惆怅。少年啊，要胸怀豪情万丈，莫要学我这个老头子。</a:t>
            </a:r>
            <a:br>
              <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br>
            <a:br>
              <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br>
            <a:endParaRPr lang="en-US" altLang="zh-CN" sz="4000" smtClean="0">
              <a:solidFill>
                <a:schemeClr val="dk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ustDataLst>
      <p:tags r:id="rId2"/>
    </p:custData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custDataLst>
              <p:tags r:id="rId1"/>
            </p:custDataLst>
          </p:nvPr>
        </p:nvSpPr>
        <p:spPr>
          <a:xfrm>
            <a:off x="828675" y="348615"/>
            <a:ext cx="10930890" cy="2470785"/>
          </a:xfrm>
        </p:spPr>
        <p:txBody>
          <a:bodyPr/>
          <a:lstStyle/>
          <a:p>
            <a:pPr marL="457200" indent="-457200">
              <a:buFont typeface="Wingdings" panose="05000000000000000000" pitchFamily="2" charset="2"/>
              <a:buChar char="u"/>
            </a:pPr>
            <a:r>
              <a:rPr lang="zh-CN" altLang="en-US" sz="3200" b="1"/>
              <a:t>楼船夜雪瓜洲渡，铁马秋风大散关</a:t>
            </a:r>
            <a:r>
              <a:rPr lang="zh-CN" altLang="en-US" sz="3200" b="1" smtClean="0"/>
              <a:t>。</a:t>
            </a:r>
            <a:endParaRPr lang="en-US" altLang="zh-CN" sz="3200" b="1" smtClean="0"/>
          </a:p>
          <a:p>
            <a:pPr marL="457200" indent="-457200">
              <a:buFont typeface="Wingdings" panose="05000000000000000000" pitchFamily="2" charset="2"/>
              <a:buChar char="u"/>
            </a:pPr>
            <a:r>
              <a:rPr lang="zh-CN" altLang="en-US" sz="3200" b="1" smtClean="0"/>
              <a:t>出师</a:t>
            </a:r>
            <a:r>
              <a:rPr lang="zh-CN" altLang="en-US" sz="3200" b="1"/>
              <a:t>一表真名世，千载谁堪伯仲间。</a:t>
            </a:r>
            <a:endParaRPr lang="zh-CN" altLang="en-US" sz="3200" b="1"/>
          </a:p>
          <a:p>
            <a:pPr marL="457200" indent="-457200">
              <a:buFont typeface="Wingdings" panose="05000000000000000000" pitchFamily="2" charset="2"/>
              <a:buChar char="u"/>
            </a:pPr>
            <a:r>
              <a:rPr lang="zh-CN" altLang="en-US" sz="3200" b="1"/>
              <a:t>位卑未敢忘忧国，事定犹须待阖棺</a:t>
            </a:r>
            <a:r>
              <a:rPr lang="zh-CN" altLang="en-US" sz="3200" b="1" smtClean="0"/>
              <a:t>。</a:t>
            </a:r>
            <a:endParaRPr lang="zh-CN" altLang="en-US" sz="3200" b="1"/>
          </a:p>
          <a:p>
            <a:pPr marL="457200" indent="-457200">
              <a:buFont typeface="Wingdings" panose="05000000000000000000" pitchFamily="2" charset="2"/>
              <a:buChar char="u"/>
            </a:pPr>
            <a:r>
              <a:rPr lang="zh-CN" altLang="en-US" sz="3200" b="1"/>
              <a:t>王师北定中原日，家祭无忘告乃翁。</a:t>
            </a:r>
            <a:endParaRPr lang="zh-CN" altLang="en-US" sz="3200" b="1"/>
          </a:p>
        </p:txBody>
      </p:sp>
      <p:sp>
        <p:nvSpPr>
          <p:cNvPr id="4" name="圆角矩形 3"/>
          <p:cNvSpPr/>
          <p:nvPr>
            <p:custDataLst>
              <p:tags r:id="rId2"/>
            </p:custDataLst>
          </p:nvPr>
        </p:nvSpPr>
        <p:spPr>
          <a:xfrm>
            <a:off x="318019" y="2713365"/>
            <a:ext cx="3525252" cy="58954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zh-CN" sz="3200">
                <a:latin typeface="黑体" panose="02010609060101010101" pitchFamily="49" charset="-122"/>
                <a:ea typeface="黑体" panose="02010609060101010101" pitchFamily="49" charset="-122"/>
              </a:rPr>
              <a:t>一个爱国的</a:t>
            </a:r>
            <a:r>
              <a:rPr lang="zh-CN" altLang="zh-CN" sz="3200" smtClean="0">
                <a:latin typeface="黑体" panose="02010609060101010101" pitchFamily="49" charset="-122"/>
                <a:ea typeface="黑体" panose="02010609060101010101" pitchFamily="49" charset="-122"/>
              </a:rPr>
              <a:t>陆游</a:t>
            </a:r>
            <a:endParaRPr lang="zh-CN" altLang="en-US" sz="3200">
              <a:latin typeface="黑体" panose="02010609060101010101" pitchFamily="49" charset="-122"/>
              <a:ea typeface="黑体" panose="02010609060101010101" pitchFamily="49" charset="-122"/>
            </a:endParaRPr>
          </a:p>
        </p:txBody>
      </p:sp>
      <p:sp>
        <p:nvSpPr>
          <p:cNvPr id="5" name="文本框 4"/>
          <p:cNvSpPr txBox="1"/>
          <p:nvPr>
            <p:custDataLst>
              <p:tags r:id="rId3"/>
            </p:custDataLst>
          </p:nvPr>
        </p:nvSpPr>
        <p:spPr>
          <a:xfrm>
            <a:off x="153670" y="3554730"/>
            <a:ext cx="11730355" cy="3144520"/>
          </a:xfrm>
          <a:prstGeom prst="rect">
            <a:avLst/>
          </a:prstGeom>
          <a:noFill/>
          <a:ln>
            <a:noFill/>
          </a:ln>
        </p:spPr>
        <p:txBody>
          <a:bodyPr wrap="square" rtlCol="0">
            <a:spAutoFit/>
          </a:bodyPr>
          <a:lstStyle/>
          <a:p>
            <a:pPr indent="355600">
              <a:spcAft>
                <a:spcPts val="1000"/>
              </a:spcAft>
            </a:pPr>
            <a:r>
              <a:rPr lang="zh-CN" altLang="zh-CN" sz="3200" b="1">
                <a:latin typeface="Tahoma" panose="020B0604030504040204" pitchFamily="34" charset="0"/>
                <a:ea typeface="华文楷体" panose="02010600040101010101" pitchFamily="2" charset="-122"/>
                <a:cs typeface="华文楷体" panose="02010600040101010101" pitchFamily="2" charset="-122"/>
              </a:rPr>
              <a:t>“陆游生于南宋</a:t>
            </a:r>
            <a:r>
              <a:rPr lang="zh-CN" altLang="zh-CN" sz="3200" b="1">
                <a:solidFill>
                  <a:srgbClr val="FF0000"/>
                </a:solidFill>
                <a:effectLst>
                  <a:outerShdw blurRad="38100" dist="38100" dir="2700000" algn="tl">
                    <a:srgbClr val="000000">
                      <a:alpha val="43137"/>
                    </a:srgbClr>
                  </a:outerShdw>
                </a:effectLst>
                <a:latin typeface="Tahoma" panose="020B0604030504040204" pitchFamily="34" charset="0"/>
                <a:ea typeface="华文楷体" panose="02010600040101010101" pitchFamily="2" charset="-122"/>
                <a:cs typeface="华文楷体" panose="02010600040101010101" pitchFamily="2" charset="-122"/>
              </a:rPr>
              <a:t>国势危机</a:t>
            </a:r>
            <a:r>
              <a:rPr lang="zh-CN" altLang="zh-CN" sz="3200" b="1">
                <a:latin typeface="Tahoma" panose="020B0604030504040204" pitchFamily="34" charset="0"/>
                <a:ea typeface="华文楷体" panose="02010600040101010101" pitchFamily="2" charset="-122"/>
                <a:cs typeface="华文楷体" panose="02010600040101010101" pitchFamily="2" charset="-122"/>
              </a:rPr>
              <a:t>的时代，一生坚持抗金主张，在政治斗争中，屡遭朝廷投降派的打击，但他坚持自己的恢复中原的志向，至死不忘复国大业</a:t>
            </a:r>
            <a:r>
              <a:rPr lang="zh-CN" altLang="zh-CN" sz="3200" b="1" smtClean="0">
                <a:latin typeface="Tahoma" panose="020B0604030504040204" pitchFamily="34" charset="0"/>
                <a:ea typeface="华文楷体" panose="02010600040101010101" pitchFamily="2" charset="-122"/>
                <a:cs typeface="华文楷体" panose="02010600040101010101" pitchFamily="2" charset="-122"/>
              </a:rPr>
              <a:t>。</a:t>
            </a:r>
            <a:endParaRPr lang="en-US" altLang="zh-CN" sz="3200" b="1" smtClean="0">
              <a:latin typeface="Tahoma" panose="020B0604030504040204" pitchFamily="34" charset="0"/>
              <a:ea typeface="微软雅黑" panose="020B0503020204020204" charset="-122"/>
              <a:cs typeface="Times New Roman" panose="02020603050405020304" pitchFamily="18" charset="0"/>
            </a:endParaRPr>
          </a:p>
          <a:p>
            <a:pPr indent="355600">
              <a:spcAft>
                <a:spcPts val="1000"/>
              </a:spcAft>
            </a:pPr>
            <a:r>
              <a:rPr lang="zh-CN" altLang="zh-CN" sz="3200" b="1" kern="0" smtClean="0">
                <a:ea typeface="华文楷体" panose="02010600040101010101" pitchFamily="2" charset="-122"/>
                <a:cs typeface="华文楷体" panose="02010600040101010101" pitchFamily="2" charset="-122"/>
              </a:rPr>
              <a:t>   陆游</a:t>
            </a:r>
            <a:r>
              <a:rPr lang="zh-CN" altLang="zh-CN" sz="3200" b="1" kern="0">
                <a:ea typeface="华文楷体" panose="02010600040101010101" pitchFamily="2" charset="-122"/>
                <a:cs typeface="华文楷体" panose="02010600040101010101" pitchFamily="2" charset="-122"/>
              </a:rPr>
              <a:t>的诗歌，体现了人生和文学上的双重特点：人生追求方面</a:t>
            </a:r>
            <a:r>
              <a:rPr lang="zh-CN" altLang="zh-CN" sz="3200" b="1" kern="0">
                <a:solidFill>
                  <a:srgbClr val="FF0000"/>
                </a:solidFill>
                <a:effectLst>
                  <a:outerShdw blurRad="38100" dist="38100" dir="2700000" algn="tl">
                    <a:srgbClr val="000000">
                      <a:alpha val="43137"/>
                    </a:srgbClr>
                  </a:outerShdw>
                </a:effectLst>
                <a:ea typeface="华文楷体" panose="02010600040101010101" pitchFamily="2" charset="-122"/>
                <a:cs typeface="华文楷体" panose="02010600040101010101" pitchFamily="2" charset="-122"/>
              </a:rPr>
              <a:t>豪壮爱国</a:t>
            </a:r>
            <a:r>
              <a:rPr lang="zh-CN" altLang="zh-CN" sz="3200" b="1" kern="0">
                <a:ea typeface="华文楷体" panose="02010600040101010101" pitchFamily="2" charset="-122"/>
                <a:cs typeface="华文楷体" panose="02010600040101010101" pitchFamily="2" charset="-122"/>
              </a:rPr>
              <a:t>，主张北伐；文学上写下了数千首慷慨悲壮的爱国诗歌。</a:t>
            </a:r>
            <a:r>
              <a:rPr lang="zh-CN" altLang="zh-CN" sz="3200" b="1" kern="0">
                <a:ea typeface="华文宋体" panose="02010600040101010101" pitchFamily="2" charset="-122"/>
                <a:cs typeface="华文宋体" panose="02010600040101010101" pitchFamily="2" charset="-122"/>
              </a:rPr>
              <a:t>”</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5" name="文本框 4"/>
          <p:cNvSpPr txBox="1"/>
          <p:nvPr>
            <p:custDataLst>
              <p:tags r:id="rId3"/>
            </p:custDataLst>
          </p:nvPr>
        </p:nvSpPr>
        <p:spPr>
          <a:xfrm>
            <a:off x="442595" y="387985"/>
            <a:ext cx="11243310" cy="5708015"/>
          </a:xfrm>
          <a:prstGeom prst="rect">
            <a:avLst/>
          </a:prstGeom>
          <a:noFill/>
        </p:spPr>
        <p:txBody>
          <a:bodyPr wrap="square" rtlCol="0">
            <a:spAutoFit/>
          </a:bodyPr>
          <a:lstStyle/>
          <a:p>
            <a:pPr fontAlgn="auto">
              <a:lnSpc>
                <a:spcPts val="4380"/>
              </a:lnSpc>
            </a:pP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下列选项中，对本诗分析不正确的一项是（     ）（3分）</a:t>
            </a: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pPr fontAlgn="auto">
              <a:lnSpc>
                <a:spcPts val="4380"/>
              </a:lnSpc>
            </a:pP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A.词的首句开门见山，与词题中</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绝顶小亭</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照应；</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缥缈</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二字写出了小亭立于绝顶、云雾缥缈的情景。</a:t>
            </a: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pPr fontAlgn="auto">
              <a:lnSpc>
                <a:spcPts val="4380"/>
              </a:lnSpc>
            </a:pP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B.第二句写</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笑谈独在千峰上</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与杜甫</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会当凌绝顶，一览众山小</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 </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异曲同工，表达了相同的思想情感。</a:t>
            </a: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pPr fontAlgn="auto">
              <a:lnSpc>
                <a:spcPts val="4380"/>
              </a:lnSpc>
            </a:pP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C.从“独在”二字看，词人似乎是独自登山小亭，但从</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笑谈</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和下片中的</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少年豪放</a:t>
            </a:r>
            <a:r>
              <a:rPr lang="en-US" altLang="zh-CN" sz="3200" b="1">
                <a:solidFill>
                  <a:schemeClr val="dk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来看，一同登亭的应该还有晚辈。</a:t>
            </a: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pPr fontAlgn="auto">
              <a:lnSpc>
                <a:spcPts val="4380"/>
              </a:lnSpc>
            </a:pPr>
            <a:r>
              <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rPr>
              <a:t>D.“万里横烟浪”写词人在绝顶小亭眺目所见，描绘出一幅辽远无际、苍茫宏阔的景象，意境雄浑。</a:t>
            </a: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pPr fontAlgn="auto">
              <a:lnSpc>
                <a:spcPts val="4380"/>
              </a:lnSpc>
            </a:pPr>
            <a:endParaRPr lang="zh-CN" altLang="en-US" sz="3200" b="1">
              <a:solidFill>
                <a:schemeClr val="dk1"/>
              </a:solidFill>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custDataLst>
              <p:tags r:id="rId4"/>
            </p:custDataLst>
          </p:nvPr>
        </p:nvSpPr>
        <p:spPr>
          <a:xfrm>
            <a:off x="8535882" y="175260"/>
            <a:ext cx="375285" cy="922020"/>
          </a:xfrm>
          <a:prstGeom prst="rect">
            <a:avLst/>
          </a:prstGeom>
          <a:noFill/>
        </p:spPr>
        <p:txBody>
          <a:bodyPr wrap="square" rtlCol="0">
            <a:spAutoFit/>
          </a:bodyPr>
          <a:lstStyle/>
          <a:p>
            <a:r>
              <a:rPr lang="en-US" altLang="zh-CN" sz="5400">
                <a:solidFill>
                  <a:srgbClr val="FF0000"/>
                </a:solidFill>
                <a:latin typeface="隶书" panose="02010509060101010101" pitchFamily="49" charset="-122"/>
                <a:ea typeface="隶书" panose="02010509060101010101" pitchFamily="49" charset="-122"/>
              </a:rPr>
              <a:t>B</a:t>
            </a:r>
            <a:endParaRPr lang="en-US" altLang="zh-CN" sz="5400">
              <a:solidFill>
                <a:srgbClr val="FF0000"/>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custDataLst>
              <p:tags r:id="rId1"/>
            </p:custDataLst>
          </p:nvPr>
        </p:nvSpPr>
        <p:spPr>
          <a:xfrm>
            <a:off x="170180" y="186690"/>
            <a:ext cx="12021820" cy="1330960"/>
          </a:xfrm>
        </p:spPr>
        <p:txBody>
          <a:bodyPr>
            <a:normAutofit lnSpcReduction="10000"/>
          </a:bodyPr>
          <a:lstStyle/>
          <a:p>
            <a:pPr marL="0" indent="0" fontAlgn="auto">
              <a:lnSpc>
                <a:spcPts val="2260"/>
              </a:lnSpc>
              <a:buNone/>
            </a:pPr>
            <a:r>
              <a:rPr lang="zh-CN" altLang="en-US" b="1" smtClean="0"/>
              <a:t>本词表现了词人怎样的思想情感？请结合词句简要分析。（</a:t>
            </a:r>
            <a:r>
              <a:rPr lang="en-US" b="1" smtClean="0"/>
              <a:t>6</a:t>
            </a:r>
            <a:r>
              <a:rPr lang="zh-CN" altLang="en-US" b="1" smtClean="0"/>
              <a:t>分）</a:t>
            </a:r>
            <a:endParaRPr lang="zh-CN" altLang="en-US" smtClean="0"/>
          </a:p>
          <a:p>
            <a:pPr marL="0" marR="0" lvl="0" indent="0" algn="l" defTabSz="914400" rtl="0" fontAlgn="auto">
              <a:lnSpc>
                <a:spcPct val="100000"/>
              </a:lnSpc>
              <a:spcBef>
                <a:spcPct val="0"/>
              </a:spcBef>
              <a:spcAft>
                <a:spcPct val="0"/>
              </a:spcAft>
              <a:buClrTx/>
              <a:buSzTx/>
              <a:buFontTx/>
              <a:buNone/>
              <a:defRPr/>
            </a:pPr>
            <a:r>
              <a:rPr lang="zh-CN" altLang="en-US" b="1">
                <a:latin typeface="黑体" panose="02010609060101010101" pitchFamily="49" charset="-122"/>
                <a:ea typeface="黑体" panose="02010609060101010101" pitchFamily="49" charset="-122"/>
                <a:cs typeface="黑体" panose="02010609060101010101" pitchFamily="49" charset="-122"/>
                <a:sym typeface="+mn-ea"/>
              </a:rPr>
              <a:t>   </a:t>
            </a:r>
            <a:r>
              <a:rPr lang="zh-CN" altLang="en-US" b="1" noProof="0">
                <a:ln>
                  <a:noFill/>
                </a:ln>
                <a:solidFill>
                  <a:srgbClr val="1111D3"/>
                </a:solidFill>
                <a:effectLst/>
                <a:uLnTx/>
                <a:uFillTx/>
                <a:latin typeface="黑体" panose="02010609060101010101" pitchFamily="49" charset="-122"/>
                <a:cs typeface="黑体" panose="02010609060101010101" pitchFamily="49" charset="-122"/>
                <a:sym typeface="+mn-ea"/>
              </a:rPr>
              <a:t>答题步骤：</a:t>
            </a:r>
            <a:r>
              <a:rPr lang="en-US" altLang="zh-CN" b="1" noProof="0">
                <a:ln>
                  <a:noFill/>
                </a:ln>
                <a:solidFill>
                  <a:srgbClr val="1111D3"/>
                </a:solidFill>
                <a:effectLst/>
                <a:uLnTx/>
                <a:uFillTx/>
                <a:latin typeface="黑体" panose="02010609060101010101" pitchFamily="49" charset="-122"/>
                <a:cs typeface="黑体" panose="02010609060101010101" pitchFamily="49" charset="-122"/>
                <a:sym typeface="+mn-ea"/>
              </a:rPr>
              <a:t>1.</a:t>
            </a:r>
            <a:r>
              <a:rPr lang="zh-CN" altLang="en-US" b="1" noProof="0">
                <a:ln>
                  <a:noFill/>
                </a:ln>
                <a:solidFill>
                  <a:srgbClr val="1111D3"/>
                </a:solidFill>
                <a:effectLst/>
                <a:uLnTx/>
                <a:uFillTx/>
                <a:latin typeface="黑体" panose="02010609060101010101" pitchFamily="49" charset="-122"/>
                <a:cs typeface="黑体" panose="02010609060101010101" pitchFamily="49" charset="-122"/>
                <a:sym typeface="+mn-ea"/>
              </a:rPr>
              <a:t>概括情感</a:t>
            </a:r>
            <a:r>
              <a:rPr lang="zh-CN" altLang="en-US" b="1" noProof="0">
                <a:ln>
                  <a:noFill/>
                </a:ln>
                <a:solidFill>
                  <a:srgbClr val="FF0000"/>
                </a:solidFill>
                <a:effectLst/>
                <a:uLnTx/>
                <a:uFillTx/>
                <a:latin typeface="黑体" panose="02010609060101010101" pitchFamily="49" charset="-122"/>
                <a:cs typeface="黑体" panose="02010609060101010101" pitchFamily="49" charset="-122"/>
                <a:sym typeface="+mn-ea"/>
              </a:rPr>
              <a:t>（点明情感产生的原因）</a:t>
            </a:r>
            <a:r>
              <a:rPr lang="en-US" altLang="zh-CN" b="1" noProof="0">
                <a:ln>
                  <a:noFill/>
                </a:ln>
                <a:solidFill>
                  <a:srgbClr val="1111D3"/>
                </a:solidFill>
                <a:effectLst/>
                <a:uLnTx/>
                <a:uFillTx/>
                <a:latin typeface="黑体" panose="02010609060101010101" pitchFamily="49" charset="-122"/>
                <a:cs typeface="黑体" panose="02010609060101010101" pitchFamily="49" charset="-122"/>
                <a:sym typeface="+mn-ea"/>
              </a:rPr>
              <a:t>2.</a:t>
            </a:r>
            <a:r>
              <a:rPr lang="zh-CN" altLang="en-US" b="1" noProof="0">
                <a:ln>
                  <a:noFill/>
                </a:ln>
                <a:solidFill>
                  <a:srgbClr val="1111D3"/>
                </a:solidFill>
                <a:effectLst/>
                <a:uLnTx/>
                <a:uFillTx/>
                <a:latin typeface="黑体" panose="02010609060101010101" pitchFamily="49" charset="-122"/>
                <a:cs typeface="黑体" panose="02010609060101010101" pitchFamily="49" charset="-122"/>
                <a:sym typeface="+mn-ea"/>
              </a:rPr>
              <a:t>结合诗句内容分析</a:t>
            </a:r>
            <a:r>
              <a:rPr lang="zh-CN" altLang="en-US" b="1" noProof="0">
                <a:ln>
                  <a:noFill/>
                </a:ln>
                <a:solidFill>
                  <a:srgbClr val="FF0000"/>
                </a:solidFill>
                <a:effectLst/>
                <a:uLnTx/>
                <a:uFillTx/>
                <a:latin typeface="黑体" panose="02010609060101010101" pitchFamily="49" charset="-122"/>
                <a:cs typeface="黑体" panose="02010609060101010101" pitchFamily="49" charset="-122"/>
                <a:sym typeface="+mn-ea"/>
              </a:rPr>
              <a:t>（选择概括性语言描述部分诗句内容</a:t>
            </a:r>
            <a:r>
              <a:rPr lang="zh-CN" altLang="en-US" b="1" noProof="0" smtClean="0">
                <a:ln>
                  <a:noFill/>
                </a:ln>
                <a:solidFill>
                  <a:srgbClr val="FF0000"/>
                </a:solidFill>
                <a:effectLst/>
                <a:uLnTx/>
                <a:uFillTx/>
                <a:latin typeface="黑体" panose="02010609060101010101" pitchFamily="49" charset="-122"/>
                <a:cs typeface="黑体" panose="02010609060101010101" pitchFamily="49" charset="-122"/>
                <a:sym typeface="+mn-ea"/>
              </a:rPr>
              <a:t>）</a:t>
            </a:r>
            <a:r>
              <a:rPr lang="en-US" altLang="zh-CN" b="1" noProof="0" smtClean="0">
                <a:ln>
                  <a:noFill/>
                </a:ln>
                <a:solidFill>
                  <a:srgbClr val="1111D3"/>
                </a:solidFill>
                <a:effectLst/>
                <a:uLnTx/>
                <a:uFillTx/>
                <a:latin typeface="黑体" panose="02010609060101010101" pitchFamily="49" charset="-122"/>
                <a:cs typeface="黑体" panose="02010609060101010101" pitchFamily="49" charset="-122"/>
                <a:sym typeface="+mn-ea"/>
              </a:rPr>
              <a:t>3.</a:t>
            </a:r>
            <a:r>
              <a:rPr lang="zh-CN" altLang="en-US" b="1" noProof="0" smtClean="0">
                <a:ln>
                  <a:noFill/>
                </a:ln>
                <a:solidFill>
                  <a:srgbClr val="1111D3"/>
                </a:solidFill>
                <a:effectLst/>
                <a:uLnTx/>
                <a:uFillTx/>
                <a:latin typeface="黑体" panose="02010609060101010101" pitchFamily="49" charset="-122"/>
                <a:cs typeface="黑体" panose="02010609060101010101" pitchFamily="49" charset="-122"/>
                <a:sym typeface="+mn-ea"/>
              </a:rPr>
              <a:t>表达情感</a:t>
            </a:r>
            <a:r>
              <a:rPr lang="zh-CN" altLang="en-US" b="1">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b="1">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TextBox 3"/>
          <p:cNvSpPr txBox="1"/>
          <p:nvPr>
            <p:custDataLst>
              <p:tags r:id="rId2"/>
            </p:custDataLst>
          </p:nvPr>
        </p:nvSpPr>
        <p:spPr>
          <a:xfrm>
            <a:off x="225013" y="1454311"/>
            <a:ext cx="11913447" cy="4832092"/>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【答案】</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sym typeface="+mn-ea"/>
              </a:rPr>
              <a:t>①</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(步骤一：概括情感)</a:t>
            </a:r>
            <a:r>
              <a:rPr kumimoji="0" lang="zh-CN" altLang="en-US" sz="2800" b="1" i="0" u="none" strike="noStrike" kern="1200" cap="none" spc="0" normalizeH="0" baseline="0" noProof="0">
                <a:ln>
                  <a:noFill/>
                </a:ln>
                <a:solidFill>
                  <a:srgbClr val="FF0000"/>
                </a:solidFill>
                <a:effectLst/>
                <a:uLnTx/>
                <a:uFillTx/>
                <a:latin typeface="楷体_GB2312" panose="02010609030101010101" pitchFamily="49" charset="-122"/>
                <a:ea typeface="楷体_GB2312" panose="02010609030101010101" pitchFamily="49" charset="-122"/>
                <a:cs typeface="+mn-cs"/>
                <a:sym typeface="+mn-ea"/>
              </a:rPr>
              <a:t>表现了词人年纪虽大却依然想要恢复中原的壮志（壮心未泯仍有志恢复中原）。</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sym typeface="+mn-ea"/>
              </a:rPr>
              <a:t>（</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步骤二：联系相关诗句分析)</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sym typeface="+mn-ea"/>
              </a:rPr>
              <a:t>“老去情怀，犹作天涯想”一句中的“天涯想”，指有志恢复中原万里河山。</a:t>
            </a:r>
            <a:r>
              <a:rPr lang="zh-CN" altLang="en-US" sz="2800" noProof="0">
                <a:ln>
                  <a:noFill/>
                </a:ln>
                <a:effectLst/>
                <a:uLnTx/>
                <a:uFillTx/>
                <a:sym typeface="+mn-ea"/>
              </a:rPr>
              <a:t>（</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a:t>
            </a:r>
            <a:r>
              <a:rPr lang="zh-CN" altLang="en-US" sz="2800" b="1" u="sng" noProof="0" smtClean="0">
                <a:ln>
                  <a:noFill/>
                </a:ln>
                <a:solidFill>
                  <a:srgbClr val="011CBE"/>
                </a:solidFill>
                <a:effectLst/>
                <a:uLnTx/>
                <a:uFillTx/>
                <a:latin typeface="楷体_GB2312" panose="02010609030101010101" pitchFamily="49" charset="-122"/>
                <a:ea typeface="楷体_GB2312" panose="02010609030101010101" pitchFamily="49" charset="-122"/>
                <a:sym typeface="+mn-ea"/>
              </a:rPr>
              <a:t>三：表达情感）</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sym typeface="+mn-ea"/>
              </a:rPr>
              <a:t>鲜明地表现了词人的雄心壮志。</a:t>
            </a:r>
            <a:r>
              <a:rPr lang="zh-CN" altLang="en-US" sz="2800" noProof="0" smtClean="0">
                <a:ln>
                  <a:noFill/>
                </a:ln>
                <a:effectLst/>
                <a:uLnTx/>
                <a:uFillTx/>
                <a:sym typeface="+mn-ea"/>
              </a:rPr>
              <a:t>）</a:t>
            </a:r>
            <a:r>
              <a:rPr kumimoji="0" lang="zh-CN" altLang="en-US" sz="2800" b="1" i="0" u="none" strike="noStrike" kern="1200" cap="none" spc="0" normalizeH="0" baseline="0" noProof="0">
                <a:ln>
                  <a:noFill/>
                </a:ln>
                <a:solidFill>
                  <a:srgbClr val="FF0000"/>
                </a:solidFill>
                <a:effectLst/>
                <a:uLnTx/>
                <a:uFillTx/>
                <a:latin typeface="楷体_GB2312" panose="02010609030101010101" pitchFamily="49" charset="-122"/>
                <a:ea typeface="楷体_GB2312" panose="02010609030101010101" pitchFamily="49" charset="-122"/>
                <a:cs typeface="+mn-cs"/>
              </a:rPr>
              <a:t>②</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(步骤一：概括情感)</a:t>
            </a:r>
            <a:r>
              <a:rPr kumimoji="0" lang="zh-CN" altLang="en-US" sz="2800" b="1" i="0" u="none" strike="noStrike" kern="1200" cap="none" spc="0" normalizeH="0" baseline="0" noProof="0">
                <a:ln>
                  <a:noFill/>
                </a:ln>
                <a:solidFill>
                  <a:srgbClr val="FF0000"/>
                </a:solidFill>
                <a:effectLst/>
                <a:uLnTx/>
                <a:uFillTx/>
                <a:latin typeface="楷体_GB2312" panose="02010609030101010101" pitchFamily="49" charset="-122"/>
                <a:ea typeface="楷体_GB2312" panose="02010609030101010101" pitchFamily="49" charset="-122"/>
                <a:cs typeface="+mn-cs"/>
              </a:rPr>
              <a:t>抒发了壮志难酬、报国无门的无奈之感。</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步骤二：联系相关诗句分析)</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词人空有恢复中原之志，却无人支持，被迫离职隐居，只能作</a:t>
            </a:r>
            <a:r>
              <a:rPr kumimoji="0" lang="en-US" altLang="zh-CN"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天涯想</a:t>
            </a:r>
            <a:r>
              <a:rPr kumimoji="0" lang="en-US" altLang="zh-CN"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，终究“空惆怅”，</a:t>
            </a:r>
            <a:r>
              <a:rPr lang="zh-CN" altLang="en-US" sz="2800" noProof="0">
                <a:ln>
                  <a:noFill/>
                </a:ln>
                <a:effectLst/>
                <a:uLnTx/>
                <a:uFillTx/>
                <a:sym typeface="+mn-ea"/>
              </a:rPr>
              <a:t>（</a:t>
            </a:r>
            <a:r>
              <a:rPr lang="zh-CN" altLang="en-US" sz="2800" b="1" u="sng" noProof="0">
                <a:ln>
                  <a:noFill/>
                </a:ln>
                <a:solidFill>
                  <a:srgbClr val="011CBE"/>
                </a:solidFill>
                <a:effectLst/>
                <a:uLnTx/>
                <a:uFillTx/>
                <a:latin typeface="楷体_GB2312" panose="02010609030101010101" pitchFamily="49" charset="-122"/>
                <a:ea typeface="楷体_GB2312" panose="02010609030101010101" pitchFamily="49" charset="-122"/>
                <a:sym typeface="+mn-ea"/>
              </a:rPr>
              <a:t>步骤</a:t>
            </a:r>
            <a:r>
              <a:rPr lang="zh-CN" altLang="en-US" sz="2800" b="1" u="sng" noProof="0" smtClean="0">
                <a:ln>
                  <a:noFill/>
                </a:ln>
                <a:solidFill>
                  <a:srgbClr val="011CBE"/>
                </a:solidFill>
                <a:effectLst/>
                <a:uLnTx/>
                <a:uFillTx/>
                <a:latin typeface="楷体_GB2312" panose="02010609030101010101" pitchFamily="49" charset="-122"/>
                <a:ea typeface="楷体_GB2312" panose="02010609030101010101" pitchFamily="49" charset="-122"/>
                <a:sym typeface="+mn-ea"/>
              </a:rPr>
              <a:t>三：表达情感</a:t>
            </a:r>
            <a:r>
              <a:rPr lang="zh-CN" altLang="en-US" sz="2800" noProof="0" smtClean="0">
                <a:ln>
                  <a:noFill/>
                </a:ln>
                <a:effectLst/>
                <a:uLnTx/>
                <a:uFillTx/>
                <a:sym typeface="+mn-ea"/>
              </a:rPr>
              <a:t>）</a:t>
            </a:r>
            <a:r>
              <a:rPr kumimoji="0" lang="zh-CN" altLang="en-US" sz="2800" b="1" i="0" u="none" strike="noStrike" kern="12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mn-cs"/>
              </a:rPr>
              <a:t>表达了诗人空有抱负却无可奈何之情。</a:t>
            </a:r>
            <a:r>
              <a:rPr lang="zh-CN" altLang="en-US" sz="2800" b="1" noProof="0">
                <a:ln>
                  <a:noFill/>
                </a:ln>
                <a:solidFill>
                  <a:srgbClr val="FF0000"/>
                </a:solidFill>
                <a:effectLst/>
                <a:uLnTx/>
                <a:uFillTx/>
                <a:latin typeface="楷体_GB2312" panose="02010609030101010101" pitchFamily="49" charset="-122"/>
                <a:ea typeface="楷体_GB2312" panose="02010609030101010101" pitchFamily="49" charset="-122"/>
                <a:sym typeface="+mn-ea"/>
              </a:rPr>
              <a:t>③抒发了缺乏知音理解的孤寂之情【感慨自身孤独寂寞（无志同道合之人相伴）】</a:t>
            </a:r>
            <a:r>
              <a:rPr lang="zh-CN" altLang="en-US" sz="2800" b="1" smtClean="0">
                <a:solidFill>
                  <a:schemeClr val="tx1"/>
                </a:solidFill>
                <a:sym typeface="+mn-ea"/>
              </a:rPr>
              <a:t>。大好河山，“独”“与谁同赏”，流露出孤独失意之情。</a:t>
            </a:r>
            <a:r>
              <a:rPr lang="zh-CN" altLang="en-US" sz="2800" b="1" smtClean="0">
                <a:solidFill>
                  <a:srgbClr val="FF0000"/>
                </a:solidFill>
                <a:sym typeface="+mn-ea"/>
              </a:rPr>
              <a:t>④鼓励身边的年轻人应胸襟豪迈、胸怀大志（勉励下一代并寄希望于下一代的爱国情怀）</a:t>
            </a:r>
            <a:r>
              <a:rPr lang="zh-CN" altLang="en-US" sz="2800" b="1" smtClean="0">
                <a:solidFill>
                  <a:schemeClr val="tx1"/>
                </a:solidFill>
                <a:sym typeface="+mn-ea"/>
              </a:rPr>
              <a:t>。</a:t>
            </a:r>
            <a:r>
              <a:rPr lang="zh-CN" altLang="en-US" sz="2800" b="1" smtClean="0">
                <a:solidFill>
                  <a:srgbClr val="0000FF"/>
                </a:solidFill>
                <a:sym typeface="+mn-ea"/>
              </a:rPr>
              <a:t>词人激励年轻人应该豪放一点，“莫学衰翁样”。</a:t>
            </a:r>
            <a:endParaRPr kumimoji="0" lang="zh-CN" altLang="en-US" sz="2800" b="1" i="0" u="none" strike="noStrike" kern="1200" cap="none" spc="0" normalizeH="0" baseline="0" noProof="0">
              <a:ln>
                <a:noFill/>
              </a:ln>
              <a:solidFill>
                <a:srgbClr val="FF0000"/>
              </a:solidFill>
              <a:effectLst/>
              <a:uLnTx/>
              <a:uFillTx/>
              <a:latin typeface="楷体_GB2312" panose="02010609030101010101" pitchFamily="49" charset="-122"/>
              <a:ea typeface="楷体_GB2312" panose="02010609030101010101" pitchFamily="49" charset="-122"/>
              <a:cs typeface="+mn-cs"/>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0"/>
            <a:ext cx="720090" cy="715257"/>
          </a:xfrm>
          <a:prstGeom prst="rect">
            <a:avLst/>
          </a:prstGeom>
        </p:spPr>
      </p:pic>
      <p:pic>
        <p:nvPicPr>
          <p:cNvPr id="3" name="图片 2"/>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4" name="Rectangle 2"/>
          <p:cNvSpPr txBox="1">
            <a:spLocks noChangeArrowheads="1"/>
          </p:cNvSpPr>
          <p:nvPr>
            <p:custDataLst>
              <p:tags r:id="rId5"/>
            </p:custDataLst>
          </p:nvPr>
        </p:nvSpPr>
        <p:spPr>
          <a:xfrm>
            <a:off x="919235" y="146464"/>
            <a:ext cx="9525000" cy="6172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下终南山过斛斯山人宿置酒</a:t>
            </a: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李白</a:t>
            </a: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暮从碧山下，山月随人归。</a:t>
            </a: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却顾所来径，苍苍横翠微。</a:t>
            </a: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相携及田家，童稚开荆扉。</a:t>
            </a: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绿竹入幽径，青萝拂行衣。</a:t>
            </a: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欢言得所憩，美酒聊共挥。</a:t>
            </a: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长歌吟松风，曲尽河星稀。</a:t>
            </a: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endParaRPr lang="en-US" altLang="zh-CN"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algn="ctr" fontAlgn="ctr">
              <a:lnSpc>
                <a:spcPct val="100000"/>
              </a:lnSpc>
              <a:spcBef>
                <a:spcPct val="0"/>
              </a:spcBef>
              <a:buNone/>
            </a:pPr>
            <a:r>
              <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我醉君复乐，陶然共忘机。</a:t>
            </a:r>
            <a:endParaRPr lang="zh-CN" altLang="en-US" b="1" smtClean="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5" name="Rectangle 4"/>
          <p:cNvSpPr>
            <a:spLocks noChangeArrowheads="1"/>
          </p:cNvSpPr>
          <p:nvPr>
            <p:custDataLst>
              <p:tags r:id="rId6"/>
            </p:custDataLst>
          </p:nvPr>
        </p:nvSpPr>
        <p:spPr bwMode="auto">
          <a:xfrm>
            <a:off x="3841823" y="1476375"/>
            <a:ext cx="1101090" cy="4603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wrap="none">
            <a:spAutoFit/>
          </a:bodyPr>
          <a:lstStyle/>
          <a:p>
            <a:r>
              <a:rPr lang="zh-CN" altLang="en-US" sz="2400" b="1">
                <a:solidFill>
                  <a:srgbClr val="0070C0"/>
                </a:solidFill>
                <a:latin typeface="隶书" panose="02010509060101010101" pitchFamily="49" charset="-122"/>
                <a:ea typeface="隶书" panose="02010509060101010101" pitchFamily="49" charset="-122"/>
              </a:rPr>
              <a:t>终南山</a:t>
            </a:r>
            <a:endParaRPr lang="zh-CN" altLang="en-US" sz="2400" b="1">
              <a:solidFill>
                <a:srgbClr val="0070C0"/>
              </a:solidFill>
              <a:latin typeface="隶书" panose="02010509060101010101" pitchFamily="49" charset="-122"/>
              <a:ea typeface="隶书" panose="02010509060101010101" pitchFamily="49" charset="-122"/>
            </a:endParaRPr>
          </a:p>
        </p:txBody>
      </p:sp>
      <p:sp>
        <p:nvSpPr>
          <p:cNvPr id="6" name="Rectangle 9"/>
          <p:cNvSpPr>
            <a:spLocks noChangeArrowheads="1"/>
          </p:cNvSpPr>
          <p:nvPr>
            <p:custDataLst>
              <p:tags r:id="rId7"/>
            </p:custDataLst>
          </p:nvPr>
        </p:nvSpPr>
        <p:spPr bwMode="auto">
          <a:xfrm>
            <a:off x="5326928" y="2338388"/>
            <a:ext cx="293751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a:solidFill>
                  <a:srgbClr val="0070C0"/>
                </a:solidFill>
                <a:latin typeface="隶书" panose="02010509060101010101" pitchFamily="49" charset="-122"/>
                <a:ea typeface="隶书" panose="02010509060101010101" pitchFamily="49" charset="-122"/>
              </a:rPr>
              <a:t>青翠掩映的山峦深处</a:t>
            </a:r>
            <a:endParaRPr lang="zh-CN" altLang="en-US" sz="2400" b="1">
              <a:solidFill>
                <a:srgbClr val="0070C0"/>
              </a:solidFill>
              <a:latin typeface="隶书" panose="02010509060101010101" pitchFamily="49" charset="-122"/>
              <a:ea typeface="隶书" panose="02010509060101010101" pitchFamily="49" charset="-122"/>
            </a:endParaRPr>
          </a:p>
        </p:txBody>
      </p:sp>
      <p:sp>
        <p:nvSpPr>
          <p:cNvPr id="7" name="AutoShape 11"/>
          <p:cNvSpPr>
            <a:spLocks noChangeArrowheads="1"/>
          </p:cNvSpPr>
          <p:nvPr>
            <p:custDataLst>
              <p:tags r:id="rId8"/>
            </p:custDataLst>
          </p:nvPr>
        </p:nvSpPr>
        <p:spPr bwMode="auto">
          <a:xfrm>
            <a:off x="6665985" y="2762250"/>
            <a:ext cx="879475" cy="4572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8" name="AutoShape 14"/>
          <p:cNvSpPr>
            <a:spLocks noChangeArrowheads="1"/>
          </p:cNvSpPr>
          <p:nvPr>
            <p:custDataLst>
              <p:tags r:id="rId9"/>
            </p:custDataLst>
          </p:nvPr>
        </p:nvSpPr>
        <p:spPr bwMode="auto">
          <a:xfrm>
            <a:off x="6392141" y="1881188"/>
            <a:ext cx="419100" cy="4572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9" name="AutoShape 18"/>
          <p:cNvSpPr>
            <a:spLocks noChangeArrowheads="1"/>
          </p:cNvSpPr>
          <p:nvPr>
            <p:custDataLst>
              <p:tags r:id="rId10"/>
            </p:custDataLst>
          </p:nvPr>
        </p:nvSpPr>
        <p:spPr bwMode="auto">
          <a:xfrm>
            <a:off x="4151385" y="1004888"/>
            <a:ext cx="838200" cy="5334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10" name="Rectangle 20"/>
          <p:cNvSpPr>
            <a:spLocks noChangeArrowheads="1"/>
          </p:cNvSpPr>
          <p:nvPr>
            <p:custDataLst>
              <p:tags r:id="rId11"/>
            </p:custDataLst>
          </p:nvPr>
        </p:nvSpPr>
        <p:spPr bwMode="auto">
          <a:xfrm>
            <a:off x="6811241" y="3200399"/>
            <a:ext cx="79502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a:solidFill>
                  <a:srgbClr val="0070C0"/>
                </a:solidFill>
                <a:latin typeface="隶书" panose="02010509060101010101" pitchFamily="49" charset="-122"/>
                <a:ea typeface="隶书" panose="02010509060101010101" pitchFamily="49" charset="-122"/>
              </a:rPr>
              <a:t>柴门</a:t>
            </a:r>
            <a:endParaRPr lang="zh-CN" altLang="en-US" sz="2400" b="1">
              <a:solidFill>
                <a:srgbClr val="0070C0"/>
              </a:solidFill>
              <a:latin typeface="隶书" panose="02010509060101010101" pitchFamily="49" charset="-122"/>
              <a:ea typeface="隶书" panose="02010509060101010101" pitchFamily="49" charset="-122"/>
            </a:endParaRPr>
          </a:p>
        </p:txBody>
      </p:sp>
      <p:sp>
        <p:nvSpPr>
          <p:cNvPr id="11" name="Rectangle 23"/>
          <p:cNvSpPr>
            <a:spLocks noChangeArrowheads="1"/>
          </p:cNvSpPr>
          <p:nvPr>
            <p:custDataLst>
              <p:tags r:id="rId12"/>
            </p:custDataLst>
          </p:nvPr>
        </p:nvSpPr>
        <p:spPr bwMode="auto">
          <a:xfrm>
            <a:off x="2931391" y="4848225"/>
            <a:ext cx="3278462" cy="4616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wrap="none">
            <a:spAutoFit/>
          </a:bodyPr>
          <a:lstStyle/>
          <a:p>
            <a:r>
              <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休息之所，指被人留宿</a:t>
            </a:r>
            <a:endPar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12" name="AutoShape 25"/>
          <p:cNvSpPr>
            <a:spLocks noChangeArrowheads="1"/>
          </p:cNvSpPr>
          <p:nvPr>
            <p:custDataLst>
              <p:tags r:id="rId13"/>
            </p:custDataLst>
          </p:nvPr>
        </p:nvSpPr>
        <p:spPr bwMode="auto">
          <a:xfrm>
            <a:off x="4916560" y="76200"/>
            <a:ext cx="504825" cy="550863"/>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13" name="AutoShape 26"/>
          <p:cNvSpPr>
            <a:spLocks noChangeArrowheads="1"/>
          </p:cNvSpPr>
          <p:nvPr>
            <p:custDataLst>
              <p:tags r:id="rId14"/>
            </p:custDataLst>
          </p:nvPr>
        </p:nvSpPr>
        <p:spPr bwMode="auto">
          <a:xfrm>
            <a:off x="4532385" y="5303838"/>
            <a:ext cx="847725" cy="4572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14" name="AutoShape 29"/>
          <p:cNvSpPr>
            <a:spLocks noChangeArrowheads="1"/>
          </p:cNvSpPr>
          <p:nvPr>
            <p:custDataLst>
              <p:tags r:id="rId15"/>
            </p:custDataLst>
          </p:nvPr>
        </p:nvSpPr>
        <p:spPr bwMode="auto">
          <a:xfrm>
            <a:off x="6707260" y="4405865"/>
            <a:ext cx="838200" cy="4572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15" name="AutoShape 30"/>
          <p:cNvSpPr>
            <a:spLocks noChangeArrowheads="1"/>
          </p:cNvSpPr>
          <p:nvPr>
            <p:custDataLst>
              <p:tags r:id="rId16"/>
            </p:custDataLst>
          </p:nvPr>
        </p:nvSpPr>
        <p:spPr bwMode="auto">
          <a:xfrm>
            <a:off x="4532385" y="4394338"/>
            <a:ext cx="863600" cy="457200"/>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16" name="Rectangle 31"/>
          <p:cNvSpPr>
            <a:spLocks noChangeArrowheads="1"/>
          </p:cNvSpPr>
          <p:nvPr>
            <p:custDataLst>
              <p:tags r:id="rId17"/>
            </p:custDataLst>
          </p:nvPr>
        </p:nvSpPr>
        <p:spPr bwMode="auto">
          <a:xfrm>
            <a:off x="7027655" y="4863065"/>
            <a:ext cx="79502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a:solidFill>
                  <a:srgbClr val="0070C0"/>
                </a:solidFill>
                <a:latin typeface="隶书" panose="02010509060101010101" pitchFamily="49" charset="-122"/>
                <a:ea typeface="隶书" panose="02010509060101010101" pitchFamily="49" charset="-122"/>
              </a:rPr>
              <a:t>举杯</a:t>
            </a:r>
            <a:endParaRPr lang="zh-CN" altLang="en-US" sz="2400" b="1">
              <a:solidFill>
                <a:srgbClr val="0070C0"/>
              </a:solidFill>
              <a:latin typeface="隶书" panose="02010509060101010101" pitchFamily="49" charset="-122"/>
              <a:ea typeface="隶书" panose="02010509060101010101" pitchFamily="49" charset="-122"/>
            </a:endParaRPr>
          </a:p>
        </p:txBody>
      </p:sp>
      <p:sp>
        <p:nvSpPr>
          <p:cNvPr id="17" name="Rectangle 32"/>
          <p:cNvSpPr>
            <a:spLocks noChangeArrowheads="1"/>
          </p:cNvSpPr>
          <p:nvPr>
            <p:custDataLst>
              <p:tags r:id="rId18"/>
            </p:custDataLst>
          </p:nvPr>
        </p:nvSpPr>
        <p:spPr bwMode="auto">
          <a:xfrm>
            <a:off x="-17600" y="5132868"/>
            <a:ext cx="34671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松风：古乐府琴曲</a:t>
            </a:r>
            <a:r>
              <a:rPr lang="zh-CN" altLang="en-US" sz="2400" b="1" smtClean="0">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名</a:t>
            </a:r>
            <a:r>
              <a:rPr lang="en-US" altLang="zh-CN" sz="2400" b="1" smtClean="0">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风入松曲</a:t>
            </a:r>
            <a:r>
              <a:rPr lang="en-US" altLang="zh-CN"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r>
              <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，此处也有歌声随风而入松林的意思</a:t>
            </a:r>
            <a:endPar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19" name="Rectangle 35"/>
          <p:cNvSpPr>
            <a:spLocks noChangeArrowheads="1"/>
          </p:cNvSpPr>
          <p:nvPr>
            <p:custDataLst>
              <p:tags r:id="rId19"/>
            </p:custDataLst>
          </p:nvPr>
        </p:nvSpPr>
        <p:spPr bwMode="auto">
          <a:xfrm>
            <a:off x="7793821" y="6078906"/>
            <a:ext cx="419100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b="1">
                <a:solidFill>
                  <a:srgbClr val="0070C0"/>
                </a:solidFill>
                <a:latin typeface="隶书" panose="02010509060101010101" pitchFamily="49" charset="-122"/>
                <a:ea typeface="隶书" panose="02010509060101010101" pitchFamily="49" charset="-122"/>
              </a:rPr>
              <a:t>忘记世俗的机心。此指心地旷达淡泊，与世无争。</a:t>
            </a:r>
            <a:endParaRPr lang="zh-CN" altLang="en-US" sz="2400" b="1">
              <a:solidFill>
                <a:srgbClr val="0070C0"/>
              </a:solidFill>
              <a:latin typeface="隶书" panose="02010509060101010101" pitchFamily="49" charset="-122"/>
              <a:ea typeface="隶书" panose="02010509060101010101" pitchFamily="49" charset="-122"/>
            </a:endParaRPr>
          </a:p>
        </p:txBody>
      </p:sp>
      <p:sp>
        <p:nvSpPr>
          <p:cNvPr id="20" name="AutoShape 36"/>
          <p:cNvSpPr>
            <a:spLocks noChangeArrowheads="1"/>
          </p:cNvSpPr>
          <p:nvPr>
            <p:custDataLst>
              <p:tags r:id="rId20"/>
            </p:custDataLst>
          </p:nvPr>
        </p:nvSpPr>
        <p:spPr bwMode="auto">
          <a:xfrm>
            <a:off x="6631060" y="6148483"/>
            <a:ext cx="914400" cy="477838"/>
          </a:xfrm>
          <a:prstGeom prst="flowChartConnector">
            <a:avLst/>
          </a:prstGeom>
          <a:noFill/>
          <a:ln w="38100">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dk1"/>
              </a:solidFill>
              <a:latin typeface="隶书" panose="02010509060101010101" pitchFamily="49" charset="-122"/>
              <a:ea typeface="隶书" panose="02010509060101010101" pitchFamily="49" charset="-122"/>
            </a:endParaRPr>
          </a:p>
        </p:txBody>
      </p:sp>
      <p:sp>
        <p:nvSpPr>
          <p:cNvPr id="21" name="Rectangle 39"/>
          <p:cNvSpPr>
            <a:spLocks noChangeArrowheads="1"/>
          </p:cNvSpPr>
          <p:nvPr>
            <p:custDataLst>
              <p:tags r:id="rId21"/>
            </p:custDataLst>
          </p:nvPr>
        </p:nvSpPr>
        <p:spPr bwMode="auto">
          <a:xfrm>
            <a:off x="0" y="38617"/>
            <a:ext cx="3314700" cy="1568450"/>
          </a:xfrm>
          <a:prstGeom prst="rect">
            <a:avLst/>
          </a:prstGeom>
          <a:noFill/>
          <a:ln w="9525">
            <a:solidFill>
              <a:srgbClr val="0066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终南山</a:t>
            </a:r>
            <a:r>
              <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：唐</a:t>
            </a:r>
            <a:r>
              <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时士子多隐居于此山。</a:t>
            </a:r>
            <a:endPar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a:p>
            <a:r>
              <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斛（</a:t>
            </a:r>
            <a:r>
              <a:rPr lang="en-US" altLang="zh-CN" sz="2400" b="1" err="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hú</a:t>
            </a:r>
            <a:r>
              <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）斯：复姓。山人：隐士。</a:t>
            </a:r>
            <a:endParaRPr lang="zh-CN" altLang="en-US" sz="2400" b="1">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22" name="Rectangle 40"/>
          <p:cNvSpPr>
            <a:spLocks noChangeArrowheads="1"/>
          </p:cNvSpPr>
          <p:nvPr>
            <p:custDataLst>
              <p:tags r:id="rId22"/>
            </p:custDataLst>
          </p:nvPr>
        </p:nvSpPr>
        <p:spPr bwMode="auto">
          <a:xfrm>
            <a:off x="6361185" y="1490812"/>
            <a:ext cx="958917" cy="4616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wrap="none" anchor="ctr">
            <a:spAutoFit/>
          </a:bodyPr>
          <a:lstStyle/>
          <a:p>
            <a:r>
              <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笼罩 </a:t>
            </a:r>
            <a:endParaRPr lang="zh-CN" altLang="en-US" sz="2400" b="1">
              <a:solidFill>
                <a:srgbClr val="0070C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23" name="Rectangle 7"/>
          <p:cNvSpPr>
            <a:spLocks noChangeArrowheads="1"/>
          </p:cNvSpPr>
          <p:nvPr>
            <p:custDataLst>
              <p:tags r:id="rId23"/>
            </p:custDataLst>
          </p:nvPr>
        </p:nvSpPr>
        <p:spPr bwMode="auto">
          <a:xfrm>
            <a:off x="0" y="1790374"/>
            <a:ext cx="3332300" cy="3046095"/>
          </a:xfrm>
          <a:prstGeom prst="rect">
            <a:avLst/>
          </a:prstGeom>
          <a:noFill/>
          <a:ln w="9525">
            <a:solidFill>
              <a:srgbClr val="0000FF"/>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b="1">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创作背景</a:t>
            </a:r>
            <a:r>
              <a:rPr lang="en-US" altLang="zh-CN" sz="2400" b="1">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a:t>
            </a:r>
            <a:r>
              <a:rPr lang="zh-CN" altLang="en-US" sz="2400" b="1">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关于此诗的创作时间，有两种说法。一种说法是：李白四十二岁时。此诗写于李白初入长安隐居终南山时期。另一种说法是：时李白五十二岁，正隐居终南山。</a:t>
            </a:r>
            <a:endParaRPr lang="zh-CN" altLang="en-US" sz="2400" b="1">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24" name="AutoShape 12"/>
          <p:cNvSpPr>
            <a:spLocks noChangeArrowheads="1"/>
          </p:cNvSpPr>
          <p:nvPr>
            <p:custDataLst>
              <p:tags r:id="rId24"/>
            </p:custDataLst>
          </p:nvPr>
        </p:nvSpPr>
        <p:spPr bwMode="auto">
          <a:xfrm>
            <a:off x="8295861" y="3543887"/>
            <a:ext cx="3896139" cy="1588982"/>
          </a:xfrm>
          <a:prstGeom prst="wedgeRectCallout">
            <a:avLst>
              <a:gd name="adj1" fmla="val -56435"/>
              <a:gd name="adj2" fmla="val 39517"/>
            </a:avLst>
          </a:prstGeom>
          <a:solidFill>
            <a:schemeClr val="dk2"/>
          </a:solidFill>
          <a:ln w="9525">
            <a:solidFill>
              <a:schemeClr val="dk1"/>
            </a:solidFill>
            <a:miter lim="800000"/>
          </a:ln>
          <a:effectLst/>
        </p:spPr>
        <p:txBody>
          <a:bodyPr/>
          <a:lstStyle/>
          <a:p>
            <a:r>
              <a:rPr lang="zh-CN" altLang="en-US" sz="2400" b="1" smtClean="0">
                <a:solidFill>
                  <a:schemeClr val="bg1"/>
                </a:solidFill>
                <a:latin typeface="隶书" panose="02010509060101010101" pitchFamily="49" charset="-122"/>
                <a:ea typeface="隶书" panose="02010509060101010101" pitchFamily="49" charset="-122"/>
              </a:rPr>
              <a:t>写两</a:t>
            </a:r>
            <a:r>
              <a:rPr lang="zh-CN" altLang="en-US" sz="2400" b="1">
                <a:solidFill>
                  <a:schemeClr val="bg1"/>
                </a:solidFill>
                <a:latin typeface="隶书" panose="02010509060101010101" pitchFamily="49" charset="-122"/>
                <a:ea typeface="隶书" panose="02010509060101010101" pitchFamily="49" charset="-122"/>
              </a:rPr>
              <a:t>人饮酒交</a:t>
            </a:r>
            <a:r>
              <a:rPr lang="zh-CN" altLang="en-US" sz="2400" b="1" smtClean="0">
                <a:solidFill>
                  <a:schemeClr val="bg1"/>
                </a:solidFill>
                <a:latin typeface="隶书" panose="02010509060101010101" pitchFamily="49" charset="-122"/>
                <a:ea typeface="隶书" panose="02010509060101010101" pitchFamily="49" charset="-122"/>
              </a:rPr>
              <a:t>欢</a:t>
            </a:r>
            <a:r>
              <a:rPr lang="zh-CN" altLang="en-US" sz="2400" b="1">
                <a:solidFill>
                  <a:schemeClr val="bg1"/>
                </a:solidFill>
                <a:latin typeface="隶书" panose="02010509060101010101" pitchFamily="49" charset="-122"/>
                <a:ea typeface="隶书" panose="02010509060101010101" pitchFamily="49" charset="-122"/>
              </a:rPr>
              <a:t>，美酒共</a:t>
            </a:r>
            <a:r>
              <a:rPr lang="zh-CN" altLang="en-US" sz="2400" b="1" smtClean="0">
                <a:solidFill>
                  <a:schemeClr val="bg1"/>
                </a:solidFill>
                <a:latin typeface="隶书" panose="02010509060101010101" pitchFamily="49" charset="-122"/>
                <a:ea typeface="隶书" panose="02010509060101010101" pitchFamily="49" charset="-122"/>
              </a:rPr>
              <a:t>挥，放声</a:t>
            </a:r>
            <a:r>
              <a:rPr lang="zh-CN" altLang="en-US" sz="2400" b="1">
                <a:solidFill>
                  <a:schemeClr val="bg1"/>
                </a:solidFill>
                <a:latin typeface="隶书" panose="02010509060101010101" pitchFamily="49" charset="-122"/>
                <a:ea typeface="隶书" panose="02010509060101010101" pitchFamily="49" charset="-122"/>
              </a:rPr>
              <a:t>长歌，直唱到天河群星</a:t>
            </a:r>
            <a:r>
              <a:rPr lang="zh-CN" altLang="en-US" sz="2400" b="1" smtClean="0">
                <a:solidFill>
                  <a:schemeClr val="bg1"/>
                </a:solidFill>
                <a:latin typeface="隶书" panose="02010509060101010101" pitchFamily="49" charset="-122"/>
                <a:ea typeface="隶书" panose="02010509060101010101" pitchFamily="49" charset="-122"/>
              </a:rPr>
              <a:t>疏落。不仅赞美</a:t>
            </a:r>
            <a:r>
              <a:rPr lang="zh-CN" altLang="en-US" sz="2400" b="1">
                <a:solidFill>
                  <a:schemeClr val="bg1"/>
                </a:solidFill>
                <a:latin typeface="隶书" panose="02010509060101010101" pitchFamily="49" charset="-122"/>
                <a:ea typeface="隶书" panose="02010509060101010101" pitchFamily="49" charset="-122"/>
              </a:rPr>
              <a:t>山人的庭园居室，也为遇知己</a:t>
            </a:r>
            <a:r>
              <a:rPr lang="zh-CN" altLang="en-US" sz="2400" b="1" smtClean="0">
                <a:solidFill>
                  <a:schemeClr val="bg1"/>
                </a:solidFill>
                <a:latin typeface="隶书" panose="02010509060101010101" pitchFamily="49" charset="-122"/>
                <a:ea typeface="隶书" panose="02010509060101010101" pitchFamily="49" charset="-122"/>
              </a:rPr>
              <a:t>而乐。</a:t>
            </a:r>
            <a:endParaRPr lang="zh-CN" altLang="en-US" sz="2400" b="1" smtClean="0">
              <a:solidFill>
                <a:schemeClr val="bg1"/>
              </a:solidFill>
              <a:latin typeface="隶书" panose="02010509060101010101" pitchFamily="49" charset="-122"/>
              <a:ea typeface="隶书" panose="02010509060101010101" pitchFamily="49" charset="-122"/>
            </a:endParaRPr>
          </a:p>
        </p:txBody>
      </p:sp>
      <p:sp>
        <p:nvSpPr>
          <p:cNvPr id="25" name="AutoShape 13"/>
          <p:cNvSpPr>
            <a:spLocks noChangeArrowheads="1"/>
          </p:cNvSpPr>
          <p:nvPr>
            <p:custDataLst>
              <p:tags r:id="rId25"/>
            </p:custDataLst>
          </p:nvPr>
        </p:nvSpPr>
        <p:spPr bwMode="auto">
          <a:xfrm>
            <a:off x="8441635" y="1827970"/>
            <a:ext cx="3750365" cy="1603410"/>
          </a:xfrm>
          <a:prstGeom prst="wedgeRectCallout">
            <a:avLst>
              <a:gd name="adj1" fmla="val -61684"/>
              <a:gd name="adj2" fmla="val 44846"/>
            </a:avLst>
          </a:prstGeom>
          <a:solidFill>
            <a:schemeClr val="accent4">
              <a:lumMod val="20000"/>
              <a:lumOff val="80000"/>
            </a:schemeClr>
          </a:solidFill>
          <a:ln w="9525">
            <a:solidFill>
              <a:schemeClr val="dk1"/>
            </a:solidFill>
            <a:miter lim="800000"/>
          </a:ln>
          <a:effectLst/>
        </p:spPr>
        <p:txBody>
          <a:bodyPr/>
          <a:lstStyle/>
          <a:p>
            <a:r>
              <a:rPr lang="zh-CN" altLang="en-US" sz="2400" b="1" smtClean="0">
                <a:solidFill>
                  <a:srgbClr val="0000FF"/>
                </a:solidFill>
                <a:latin typeface="隶书" panose="02010509060101010101" pitchFamily="49" charset="-122"/>
                <a:ea typeface="隶书" panose="02010509060101010101" pitchFamily="49" charset="-122"/>
                <a:cs typeface="隶书" panose="02010509060101010101" pitchFamily="49" charset="-122"/>
              </a:rPr>
              <a:t>写诗</a:t>
            </a:r>
            <a:r>
              <a:rPr lang="zh-CN" altLang="en-US" sz="2400" b="1">
                <a:solidFill>
                  <a:srgbClr val="0000FF"/>
                </a:solidFill>
                <a:latin typeface="隶书" panose="02010509060101010101" pitchFamily="49" charset="-122"/>
                <a:ea typeface="隶书" panose="02010509060101010101" pitchFamily="49" charset="-122"/>
                <a:cs typeface="隶书" panose="02010509060101010101" pitchFamily="49" charset="-122"/>
              </a:rPr>
              <a:t>人到斛斯山人家所见，</a:t>
            </a:r>
            <a:r>
              <a:rPr lang="zh-CN" altLang="en-US" sz="2400" b="1" smtClean="0">
                <a:solidFill>
                  <a:srgbClr val="0000FF"/>
                </a:solidFill>
                <a:latin typeface="隶书" panose="02010509060101010101" pitchFamily="49" charset="-122"/>
                <a:ea typeface="隶书" panose="02010509060101010101" pitchFamily="49" charset="-122"/>
                <a:cs typeface="隶书" panose="02010509060101010101" pitchFamily="49" charset="-122"/>
              </a:rPr>
              <a:t>写出田家</a:t>
            </a:r>
            <a:r>
              <a:rPr lang="zh-CN" altLang="en-US" sz="2400" b="1">
                <a:solidFill>
                  <a:srgbClr val="0000FF"/>
                </a:solidFill>
                <a:latin typeface="隶书" panose="02010509060101010101" pitchFamily="49" charset="-122"/>
                <a:ea typeface="隶书" panose="02010509060101010101" pitchFamily="49" charset="-122"/>
                <a:cs typeface="隶书" panose="02010509060101010101" pitchFamily="49" charset="-122"/>
              </a:rPr>
              <a:t>庭园的恬静，流露出诗人的称羡之情。 </a:t>
            </a:r>
            <a:r>
              <a:rPr lang="zh-CN" altLang="en-US" sz="2400" b="1" smtClean="0">
                <a:solidFill>
                  <a:srgbClr val="0000FF"/>
                </a:solidFill>
                <a:latin typeface="隶书" panose="02010509060101010101" pitchFamily="49" charset="-122"/>
                <a:ea typeface="隶书" panose="02010509060101010101" pitchFamily="49" charset="-122"/>
                <a:cs typeface="隶书" panose="02010509060101010101" pitchFamily="49" charset="-122"/>
              </a:rPr>
              <a:t>“相携”显出情谊密切</a:t>
            </a:r>
            <a:r>
              <a:rPr lang="zh-CN" altLang="en-US" sz="2400" b="1">
                <a:solidFill>
                  <a:srgbClr val="0000FF"/>
                </a:solidFill>
                <a:latin typeface="隶书" panose="02010509060101010101" pitchFamily="49" charset="-122"/>
                <a:ea typeface="隶书" panose="02010509060101010101" pitchFamily="49" charset="-122"/>
                <a:cs typeface="隶书" panose="02010509060101010101" pitchFamily="49" charset="-122"/>
              </a:rPr>
              <a:t>。</a:t>
            </a:r>
            <a:endParaRPr lang="zh-CN" altLang="en-US" sz="2400" b="1">
              <a:solidFill>
                <a:srgbClr val="0000FF"/>
              </a:solidFill>
              <a:latin typeface="隶书" panose="02010509060101010101" pitchFamily="49" charset="-122"/>
              <a:ea typeface="隶书" panose="02010509060101010101" pitchFamily="49" charset="-122"/>
              <a:cs typeface="隶书" panose="02010509060101010101" pitchFamily="49" charset="-122"/>
            </a:endParaRPr>
          </a:p>
        </p:txBody>
      </p:sp>
      <p:sp>
        <p:nvSpPr>
          <p:cNvPr id="26" name="AutoShape 14"/>
          <p:cNvSpPr>
            <a:spLocks noChangeArrowheads="1"/>
          </p:cNvSpPr>
          <p:nvPr>
            <p:custDataLst>
              <p:tags r:id="rId26"/>
            </p:custDataLst>
          </p:nvPr>
        </p:nvSpPr>
        <p:spPr bwMode="auto">
          <a:xfrm>
            <a:off x="8295861" y="76200"/>
            <a:ext cx="3896139" cy="1631156"/>
          </a:xfrm>
          <a:prstGeom prst="wedgeRectCallout">
            <a:avLst>
              <a:gd name="adj1" fmla="val -59651"/>
              <a:gd name="adj2" fmla="val 46940"/>
            </a:avLst>
          </a:prstGeom>
          <a:solidFill>
            <a:schemeClr val="dk2"/>
          </a:solidFill>
          <a:ln w="9525">
            <a:solidFill>
              <a:schemeClr val="dk1"/>
            </a:solidFill>
            <a:miter lim="800000"/>
          </a:ln>
          <a:effectLst/>
        </p:spPr>
        <p:txBody>
          <a:bodyPr/>
          <a:lstStyle/>
          <a:p>
            <a:r>
              <a:rPr lang="zh-CN" altLang="en-US" sz="2400" b="1" smtClean="0">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写诗</a:t>
            </a:r>
            <a:r>
              <a:rPr lang="zh-CN" altLang="en-US" sz="2400" b="1">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人下山归途所见</a:t>
            </a:r>
            <a:r>
              <a:rPr lang="zh-CN" altLang="en-US" sz="2400" b="1" smtClean="0">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。暮色苍苍，</a:t>
            </a:r>
            <a:r>
              <a:rPr lang="zh-CN" altLang="en-US" sz="2400" b="1">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山色旖旎，月色含情，诗人迷恋不已，写出诗人对终南山</a:t>
            </a:r>
            <a:r>
              <a:rPr lang="zh-CN" altLang="en-US" sz="2400" b="1" smtClean="0">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的情</a:t>
            </a:r>
            <a:r>
              <a:rPr lang="zh-CN" altLang="en-US" sz="2400" b="1">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，情中有景</a:t>
            </a:r>
            <a:endParaRPr lang="zh-CN" altLang="en-US" sz="2400" b="1">
              <a:solidFill>
                <a:schemeClr val="bg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27" name="AutoShape 15"/>
          <p:cNvSpPr/>
          <p:nvPr>
            <p:custDataLst>
              <p:tags r:id="rId27"/>
            </p:custDataLst>
          </p:nvPr>
        </p:nvSpPr>
        <p:spPr bwMode="auto">
          <a:xfrm>
            <a:off x="7702550" y="1271588"/>
            <a:ext cx="228600" cy="1034256"/>
          </a:xfrm>
          <a:prstGeom prst="rightBrace">
            <a:avLst>
              <a:gd name="adj1" fmla="val 27778"/>
              <a:gd name="adj2" fmla="val 50000"/>
            </a:avLst>
          </a:prstGeom>
          <a:noFill/>
          <a:ln w="41275">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chemeClr val="dk1"/>
              </a:solidFill>
              <a:latin typeface="隶书" panose="02010509060101010101" pitchFamily="49" charset="-122"/>
              <a:ea typeface="隶书" panose="02010509060101010101" pitchFamily="49" charset="-122"/>
            </a:endParaRPr>
          </a:p>
        </p:txBody>
      </p:sp>
      <p:sp>
        <p:nvSpPr>
          <p:cNvPr id="28" name="AutoShape 21"/>
          <p:cNvSpPr>
            <a:spLocks noChangeArrowheads="1"/>
          </p:cNvSpPr>
          <p:nvPr>
            <p:custDataLst>
              <p:tags r:id="rId28"/>
            </p:custDataLst>
          </p:nvPr>
        </p:nvSpPr>
        <p:spPr bwMode="auto">
          <a:xfrm>
            <a:off x="8353010" y="5278806"/>
            <a:ext cx="3781840" cy="1600200"/>
          </a:xfrm>
          <a:prstGeom prst="wedgeRectCallout">
            <a:avLst>
              <a:gd name="adj1" fmla="val -65479"/>
              <a:gd name="adj2" fmla="val 21035"/>
            </a:avLst>
          </a:prstGeom>
          <a:solidFill>
            <a:schemeClr val="accent4">
              <a:lumMod val="20000"/>
              <a:lumOff val="80000"/>
            </a:schemeClr>
          </a:solidFill>
          <a:ln w="9525">
            <a:solidFill>
              <a:schemeClr val="dk1"/>
            </a:solidFill>
            <a:miter lim="800000"/>
          </a:ln>
          <a:effectLst/>
        </p:spPr>
        <p:txBody>
          <a:bodyPr/>
          <a:lstStyle/>
          <a:p>
            <a:r>
              <a:rPr lang="zh-CN" altLang="en-US" sz="2400" b="1">
                <a:solidFill>
                  <a:srgbClr val="0000FF"/>
                </a:solidFill>
                <a:latin typeface="隶书" panose="02010509060101010101" pitchFamily="49" charset="-122"/>
                <a:ea typeface="隶书" panose="02010509060101010101" pitchFamily="49" charset="-122"/>
              </a:rPr>
              <a:t>最后两句抒发</a:t>
            </a:r>
            <a:r>
              <a:rPr lang="zh-CN" altLang="en-US" sz="2400" b="1" smtClean="0">
                <a:solidFill>
                  <a:srgbClr val="0000FF"/>
                </a:solidFill>
                <a:latin typeface="隶书" panose="02010509060101010101" pitchFamily="49" charset="-122"/>
                <a:ea typeface="隶书" panose="02010509060101010101" pitchFamily="49" charset="-122"/>
              </a:rPr>
              <a:t>诗人感慨</a:t>
            </a:r>
            <a:r>
              <a:rPr lang="zh-CN" altLang="en-US" sz="2400" b="1">
                <a:solidFill>
                  <a:srgbClr val="0000FF"/>
                </a:solidFill>
                <a:latin typeface="隶书" panose="02010509060101010101" pitchFamily="49" charset="-122"/>
                <a:ea typeface="隶书" panose="02010509060101010101" pitchFamily="49" charset="-122"/>
              </a:rPr>
              <a:t>。赏心乐事，自然陶醉忘机的感情</a:t>
            </a:r>
            <a:r>
              <a:rPr lang="zh-CN" altLang="en-US" sz="2400" b="1" smtClean="0">
                <a:solidFill>
                  <a:srgbClr val="0000FF"/>
                </a:solidFill>
                <a:latin typeface="隶书" panose="02010509060101010101" pitchFamily="49" charset="-122"/>
                <a:ea typeface="隶书" panose="02010509060101010101" pitchFamily="49" charset="-122"/>
              </a:rPr>
              <a:t>，把</a:t>
            </a:r>
            <a:r>
              <a:rPr lang="zh-CN" altLang="en-US" sz="2400" b="1">
                <a:solidFill>
                  <a:srgbClr val="0000FF"/>
                </a:solidFill>
                <a:latin typeface="隶书" panose="02010509060101010101" pitchFamily="49" charset="-122"/>
                <a:ea typeface="隶书" panose="02010509060101010101" pitchFamily="49" charset="-122"/>
              </a:rPr>
              <a:t>人世的机巧之</a:t>
            </a:r>
            <a:r>
              <a:rPr lang="zh-CN" altLang="en-US" sz="2400" b="1" smtClean="0">
                <a:solidFill>
                  <a:srgbClr val="0000FF"/>
                </a:solidFill>
                <a:latin typeface="隶书" panose="02010509060101010101" pitchFamily="49" charset="-122"/>
                <a:ea typeface="隶书" panose="02010509060101010101" pitchFamily="49" charset="-122"/>
              </a:rPr>
              <a:t>心一扫而空，淡泊恬</a:t>
            </a:r>
            <a:r>
              <a:rPr lang="zh-CN" altLang="en-US" sz="2400" b="1">
                <a:solidFill>
                  <a:srgbClr val="0000FF"/>
                </a:solidFill>
                <a:latin typeface="隶书" panose="02010509060101010101" pitchFamily="49" charset="-122"/>
                <a:ea typeface="隶书" panose="02010509060101010101" pitchFamily="49" charset="-122"/>
              </a:rPr>
              <a:t>远。</a:t>
            </a:r>
            <a:endParaRPr lang="zh-CN" altLang="en-US" sz="2400" b="1">
              <a:solidFill>
                <a:srgbClr val="0000FF"/>
              </a:solidFill>
              <a:latin typeface="隶书" panose="02010509060101010101" pitchFamily="49" charset="-122"/>
              <a:ea typeface="隶书" panose="02010509060101010101" pitchFamily="49" charset="-122"/>
            </a:endParaRPr>
          </a:p>
        </p:txBody>
      </p:sp>
      <p:sp>
        <p:nvSpPr>
          <p:cNvPr id="29" name="AutoShape 15"/>
          <p:cNvSpPr/>
          <p:nvPr>
            <p:custDataLst>
              <p:tags r:id="rId29"/>
            </p:custDataLst>
          </p:nvPr>
        </p:nvSpPr>
        <p:spPr bwMode="auto">
          <a:xfrm>
            <a:off x="7769225" y="2861070"/>
            <a:ext cx="315302" cy="1140620"/>
          </a:xfrm>
          <a:prstGeom prst="rightBrace">
            <a:avLst>
              <a:gd name="adj1" fmla="val 27778"/>
              <a:gd name="adj2" fmla="val 50000"/>
            </a:avLst>
          </a:prstGeom>
          <a:noFill/>
          <a:ln w="41275">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chemeClr val="dk1"/>
              </a:solidFill>
              <a:latin typeface="隶书" panose="02010509060101010101" pitchFamily="49" charset="-122"/>
              <a:ea typeface="隶书" panose="02010509060101010101" pitchFamily="49" charset="-122"/>
            </a:endParaRPr>
          </a:p>
        </p:txBody>
      </p:sp>
      <p:sp>
        <p:nvSpPr>
          <p:cNvPr id="30" name="AutoShape 15"/>
          <p:cNvSpPr/>
          <p:nvPr>
            <p:custDataLst>
              <p:tags r:id="rId30"/>
            </p:custDataLst>
          </p:nvPr>
        </p:nvSpPr>
        <p:spPr bwMode="auto">
          <a:xfrm>
            <a:off x="7856069" y="4553692"/>
            <a:ext cx="228600" cy="1080708"/>
          </a:xfrm>
          <a:prstGeom prst="rightBrace">
            <a:avLst>
              <a:gd name="adj1" fmla="val 27778"/>
              <a:gd name="adj2" fmla="val 50000"/>
            </a:avLst>
          </a:prstGeom>
          <a:noFill/>
          <a:ln w="41275">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chemeClr val="dk1"/>
              </a:solidFill>
              <a:latin typeface="隶书" panose="02010509060101010101" pitchFamily="49" charset="-122"/>
              <a:ea typeface="隶书" panose="02010509060101010101" pitchFamily="49" charset="-122"/>
            </a:endParaRPr>
          </a:p>
        </p:txBody>
      </p:sp>
    </p:spTree>
    <p:custDataLst>
      <p:tags r:id="rId3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linds(horizontal)">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linds(horizontal)">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linds(horizontal)">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linds(horizont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linds(horizontal)">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blinds(horizontal)">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blinds(horizontal)">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blinds(horizontal)">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blinds(horizontal)">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blinds(horizontal)">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7"/>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blinds(horizontal)">
                                      <p:cBhvr>
                                        <p:cTn id="101" dur="500"/>
                                        <p:tgtEl>
                                          <p:spTgt spid="26"/>
                                        </p:tgtEl>
                                      </p:cBhvr>
                                    </p:animEffec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29"/>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25"/>
                                        </p:tgtEl>
                                        <p:attrNameLst>
                                          <p:attrName>style.visibility</p:attrName>
                                        </p:attrNameLst>
                                      </p:cBhvr>
                                      <p:to>
                                        <p:strVal val="visible"/>
                                      </p:to>
                                    </p:set>
                                    <p:animEffect transition="in" filter="blinds(horizontal)">
                                      <p:cBhvr>
                                        <p:cTn id="110" dur="500"/>
                                        <p:tgtEl>
                                          <p:spTgt spid="25"/>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0"/>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grpId="0" nodeType="clickEffect">
                                  <p:stCondLst>
                                    <p:cond delay="0"/>
                                  </p:stCondLst>
                                  <p:childTnLst>
                                    <p:set>
                                      <p:cBhvr>
                                        <p:cTn id="118" dur="1" fill="hold">
                                          <p:stCondLst>
                                            <p:cond delay="0"/>
                                          </p:stCondLst>
                                        </p:cTn>
                                        <p:tgtEl>
                                          <p:spTgt spid="24"/>
                                        </p:tgtEl>
                                        <p:attrNameLst>
                                          <p:attrName>style.visibility</p:attrName>
                                        </p:attrNameLst>
                                      </p:cBhvr>
                                      <p:to>
                                        <p:strVal val="visible"/>
                                      </p:to>
                                    </p:set>
                                    <p:animEffect transition="in" filter="blinds(horizontal)">
                                      <p:cBhvr>
                                        <p:cTn id="119" dur="500"/>
                                        <p:tgtEl>
                                          <p:spTgt spid="24"/>
                                        </p:tgtEl>
                                      </p:cBhvr>
                                    </p:animEffect>
                                  </p:childTnLst>
                                </p:cTn>
                              </p:par>
                            </p:childTnLst>
                          </p:cTn>
                        </p:par>
                      </p:childTnLst>
                    </p:cTn>
                  </p:par>
                  <p:par>
                    <p:cTn id="120" fill="hold">
                      <p:stCondLst>
                        <p:cond delay="indefinite"/>
                      </p:stCondLst>
                      <p:childTnLst>
                        <p:par>
                          <p:cTn id="121" fill="hold">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28"/>
                                        </p:tgtEl>
                                        <p:attrNameLst>
                                          <p:attrName>style.visibility</p:attrName>
                                        </p:attrNameLst>
                                      </p:cBhvr>
                                      <p:to>
                                        <p:strVal val="visible"/>
                                      </p:to>
                                    </p:set>
                                    <p:animEffect transition="in" filter="blinds(horizontal)">
                                      <p:cBhvr>
                                        <p:cTn id="1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9" grpId="0" bldLvl="0" animBg="1"/>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28" grpId="0" bldLvl="0" animBg="1"/>
      <p:bldP spid="29" grpId="0" bldLvl="0" animBg="1"/>
      <p:bldP spid="30"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Rectangle 3"/>
          <p:cNvSpPr txBox="1">
            <a:spLocks noChangeArrowheads="1"/>
          </p:cNvSpPr>
          <p:nvPr>
            <p:custDataLst>
              <p:tags r:id="rId3"/>
            </p:custDataLst>
          </p:nvPr>
        </p:nvSpPr>
        <p:spPr>
          <a:xfrm>
            <a:off x="720725" y="228600"/>
            <a:ext cx="10693400" cy="4572000"/>
          </a:xfrm>
          <a:prstGeom prst="rect">
            <a:avLst/>
          </a:prstGeom>
          <a:ln w="28575">
            <a:noFill/>
            <a:miter lim="800000"/>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9</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．下面对这首词的赏析，不正确的一项是（</a:t>
            </a: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3</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分）（   ）</a:t>
            </a:r>
            <a:endPar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0" indent="0">
              <a:buNone/>
            </a:pP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A</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．诗歌前两句写自己傍晚下山所见之景，“碧”写出了山的苍翠，“随人归”也赋予月以人的情态。</a:t>
            </a:r>
            <a:endPar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0" indent="0">
              <a:buNone/>
            </a:pP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B</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．“却顾所来径”两句，描绘出山林美景，通过“顾”字，引出诗人对在终南山与朋友相处时光的回忆。</a:t>
            </a:r>
            <a:endPar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0" indent="0">
              <a:buNone/>
            </a:pP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C</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．“绿竹入幽径，青萝拂行衣”，写出田家庭园环境的特点，这也是诗人在这里欢言笑谈的一个原因。</a:t>
            </a:r>
            <a:endPar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0" indent="0">
              <a:buNone/>
            </a:pP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D</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．本诗意境冲淡恬远，语言清新质朴，风格率真自然，与他</a:t>
            </a: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行路难</a:t>
            </a:r>
            <a:r>
              <a:rPr lang="en-US" altLang="zh-CN" b="1"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rPr>
              <a:t>（其一）中呈现的激越风格迥异。</a:t>
            </a:r>
            <a:endParaRPr lang="zh-CN" altLang="en-US" b="1"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Text Box 4"/>
          <p:cNvSpPr txBox="1">
            <a:spLocks noChangeArrowheads="1"/>
          </p:cNvSpPr>
          <p:nvPr>
            <p:custDataLst>
              <p:tags r:id="rId4"/>
            </p:custDataLst>
          </p:nvPr>
        </p:nvSpPr>
        <p:spPr bwMode="auto">
          <a:xfrm>
            <a:off x="368300" y="4538980"/>
            <a:ext cx="11277600" cy="1383665"/>
          </a:xfrm>
          <a:prstGeom prst="rect">
            <a:avLst/>
          </a:prstGeom>
          <a:noFill/>
          <a:ln w="9525">
            <a:solidFill>
              <a:schemeClr val="dk1"/>
            </a:solidFill>
            <a:miter lim="800000"/>
          </a:ln>
          <a:effectLst/>
          <a:extLst>
            <a:ext uri="{909E8E84-426E-40DD-AFC4-6F175D3DCCD1}">
              <a14:hiddenFill xmlns:a14="http://schemas.microsoft.com/office/drawing/2010/main">
                <a:solidFill>
                  <a:srgbClr val="DBD5FB"/>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b="1">
                <a:solidFill>
                  <a:schemeClr val="dk1"/>
                </a:solidFill>
                <a:latin typeface="隶书" panose="02010509060101010101" pitchFamily="49" charset="-122"/>
                <a:ea typeface="隶书" panose="02010509060101010101" pitchFamily="49" charset="-122"/>
                <a:cs typeface="隶书" panose="02010509060101010101" pitchFamily="49" charset="-122"/>
              </a:rPr>
              <a:t> B</a:t>
            </a:r>
            <a:r>
              <a:rPr lang="zh-CN" altLang="en-US" sz="2800" b="1">
                <a:solidFill>
                  <a:schemeClr val="dk1"/>
                </a:solidFill>
                <a:latin typeface="隶书" panose="02010509060101010101" pitchFamily="49" charset="-122"/>
                <a:ea typeface="隶书" panose="02010509060101010101" pitchFamily="49" charset="-122"/>
                <a:cs typeface="隶书" panose="02010509060101010101" pitchFamily="49" charset="-122"/>
              </a:rPr>
              <a:t>项“引出诗人对在终南山与朋友相处时光的回忆”不当，第三句写诗人对终南山的余情，表现留恋不已，第四句正面写景，描绘出暮色茫茫中的山林美景。引出下文“相携及田家”，是实写，不是回忆。</a:t>
            </a:r>
            <a:endParaRPr lang="zh-CN" altLang="en-US" sz="2800" b="1">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矩形 1"/>
          <p:cNvSpPr/>
          <p:nvPr>
            <p:custDataLst>
              <p:tags r:id="rId3"/>
            </p:custDataLst>
          </p:nvPr>
        </p:nvSpPr>
        <p:spPr>
          <a:xfrm>
            <a:off x="418003" y="127624"/>
            <a:ext cx="8561705" cy="583565"/>
          </a:xfrm>
          <a:prstGeom prst="rect">
            <a:avLst/>
          </a:prstGeom>
        </p:spPr>
        <p:txBody>
          <a:bodyPr wrap="none">
            <a:spAutoFit/>
          </a:bodyPr>
          <a:lstStyle/>
          <a:p>
            <a:r>
              <a:rPr lang="zh-CN" altLang="zh-CN" sz="32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请结合全诗分析诗人“陶然”的原因。（</a:t>
            </a:r>
            <a:r>
              <a:rPr lang="en-US" altLang="zh-CN" sz="32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6</a:t>
            </a:r>
            <a:r>
              <a:rPr lang="zh-CN" altLang="zh-CN" sz="32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分）</a:t>
            </a:r>
            <a:endParaRPr lang="zh-CN" altLang="zh-CN" sz="3200" b="1">
              <a:solidFill>
                <a:schemeClr val="accent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3" name="TextBox 1"/>
          <p:cNvSpPr txBox="1">
            <a:spLocks noChangeArrowheads="1"/>
          </p:cNvSpPr>
          <p:nvPr>
            <p:custDataLst>
              <p:tags r:id="rId4"/>
            </p:custDataLst>
          </p:nvPr>
        </p:nvSpPr>
        <p:spPr bwMode="auto">
          <a:xfrm>
            <a:off x="627063" y="737546"/>
            <a:ext cx="1064736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chemeClr val="dk1"/>
                </a:solidFill>
                <a:latin typeface="宋体" panose="02010600030101010101" pitchFamily="2" charset="-122"/>
                <a:cs typeface="宋体" panose="02010600030101010101" pitchFamily="2" charset="-122"/>
              </a:rPr>
              <a:t>审题：</a:t>
            </a:r>
            <a:r>
              <a:rPr lang="zh-CN" altLang="en-US" sz="3200" b="1">
                <a:solidFill>
                  <a:srgbClr val="1D41D5"/>
                </a:solidFill>
                <a:latin typeface="宋体" panose="02010600030101010101" pitchFamily="2" charset="-122"/>
                <a:cs typeface="宋体" panose="02010600030101010101" pitchFamily="2" charset="-122"/>
              </a:rPr>
              <a:t>陶然是什么</a:t>
            </a:r>
            <a:r>
              <a:rPr lang="zh-CN" altLang="en-US" sz="3200" b="1" smtClean="0">
                <a:solidFill>
                  <a:srgbClr val="1D41D5"/>
                </a:solidFill>
                <a:latin typeface="宋体" panose="02010600030101010101" pitchFamily="2" charset="-122"/>
                <a:cs typeface="宋体" panose="02010600030101010101" pitchFamily="2" charset="-122"/>
              </a:rPr>
              <a:t>意思</a:t>
            </a:r>
            <a:r>
              <a:rPr lang="zh-CN" altLang="en-US" sz="3200" b="1" smtClean="0">
                <a:solidFill>
                  <a:schemeClr val="dk1"/>
                </a:solidFill>
                <a:latin typeface="宋体" panose="02010600030101010101" pitchFamily="2" charset="-122"/>
                <a:cs typeface="宋体" panose="02010600030101010101" pitchFamily="2" charset="-122"/>
              </a:rPr>
              <a:t>（陶然：愉快、喜悦的样子）→</a:t>
            </a:r>
            <a:r>
              <a:rPr lang="zh-CN" altLang="en-US" sz="3200" b="1">
                <a:solidFill>
                  <a:schemeClr val="dk1"/>
                </a:solidFill>
                <a:latin typeface="宋体" panose="02010600030101010101" pitchFamily="2" charset="-122"/>
                <a:cs typeface="宋体" panose="02010600030101010101" pitchFamily="2" charset="-122"/>
              </a:rPr>
              <a:t>诗人因为什么而感到陶然→答题注意格式：陶然的原因</a:t>
            </a:r>
            <a:r>
              <a:rPr lang="en-US" altLang="zh-CN" sz="3200" b="1">
                <a:solidFill>
                  <a:schemeClr val="dk1"/>
                </a:solidFill>
                <a:latin typeface="宋体" panose="02010600030101010101" pitchFamily="2" charset="-122"/>
                <a:cs typeface="宋体" panose="02010600030101010101" pitchFamily="2" charset="-122"/>
              </a:rPr>
              <a:t>+</a:t>
            </a:r>
            <a:r>
              <a:rPr lang="zh-CN" altLang="en-US" sz="3200" b="1">
                <a:solidFill>
                  <a:schemeClr val="dk1"/>
                </a:solidFill>
                <a:latin typeface="宋体" panose="02010600030101010101" pitchFamily="2" charset="-122"/>
                <a:cs typeface="宋体" panose="02010600030101010101" pitchFamily="2" charset="-122"/>
              </a:rPr>
              <a:t>结合诗句分析</a:t>
            </a:r>
            <a:r>
              <a:rPr lang="en-US" altLang="zh-CN" sz="3200" b="1">
                <a:solidFill>
                  <a:schemeClr val="dk1"/>
                </a:solidFill>
                <a:latin typeface="宋体" panose="02010600030101010101" pitchFamily="2" charset="-122"/>
                <a:cs typeface="宋体" panose="02010600030101010101" pitchFamily="2" charset="-122"/>
              </a:rPr>
              <a:t>+</a:t>
            </a:r>
            <a:r>
              <a:rPr lang="zh-CN" altLang="en-US" sz="3200" b="1">
                <a:solidFill>
                  <a:schemeClr val="dk1"/>
                </a:solidFill>
                <a:latin typeface="宋体" panose="02010600030101010101" pitchFamily="2" charset="-122"/>
                <a:cs typeface="宋体" panose="02010600030101010101" pitchFamily="2" charset="-122"/>
              </a:rPr>
              <a:t>总结作者的</a:t>
            </a:r>
            <a:r>
              <a:rPr lang="zh-CN" altLang="en-US" sz="3200" b="1" smtClean="0">
                <a:solidFill>
                  <a:schemeClr val="dk1"/>
                </a:solidFill>
                <a:latin typeface="宋体" panose="02010600030101010101" pitchFamily="2" charset="-122"/>
                <a:cs typeface="宋体" panose="02010600030101010101" pitchFamily="2" charset="-122"/>
              </a:rPr>
              <a:t>情感</a:t>
            </a:r>
            <a:endParaRPr lang="zh-CN" altLang="en-US" sz="3200" b="1" smtClean="0">
              <a:solidFill>
                <a:schemeClr val="dk1"/>
              </a:solidFill>
              <a:effectLst>
                <a:outerShdw blurRad="38100" dist="38100" dir="2700000" algn="tl">
                  <a:srgbClr val="000000">
                    <a:alpha val="43137"/>
                  </a:srgbClr>
                </a:outerShdw>
              </a:effectLst>
              <a:latin typeface="宋体" panose="02010600030101010101" pitchFamily="2" charset="-122"/>
              <a:cs typeface="宋体" panose="02010600030101010101" pitchFamily="2" charset="-122"/>
            </a:endParaRPr>
          </a:p>
        </p:txBody>
      </p:sp>
      <p:sp>
        <p:nvSpPr>
          <p:cNvPr id="4" name="Rectangle 3"/>
          <p:cNvSpPr txBox="1">
            <a:spLocks noChangeArrowheads="1"/>
          </p:cNvSpPr>
          <p:nvPr>
            <p:custDataLst>
              <p:tags r:id="rId5"/>
            </p:custDataLst>
          </p:nvPr>
        </p:nvSpPr>
        <p:spPr>
          <a:xfrm>
            <a:off x="289560" y="2610485"/>
            <a:ext cx="10804525" cy="3657600"/>
          </a:xfrm>
          <a:prstGeom prst="rect">
            <a:avLst/>
          </a:prstGeom>
          <a:solidFill>
            <a:srgbClr val="DBD5FB"/>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①</a:t>
            </a:r>
            <a:r>
              <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陶醉于暮色山林美景。（概括原因）前四句写诗人傍晚从终南山下，月亮相伴，山林苍翠，（结合具体的诗句分析）使诗人陶醉其中（表达的情感）；</a:t>
            </a:r>
            <a:endPar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marL="0" indent="0">
              <a:buNone/>
            </a:pPr>
            <a:r>
              <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②沉浸于田家恬静的生活。五到八句写田家人的热忱以及田家生活环境的幽静，流露出诗人的舒畅之感；</a:t>
            </a:r>
            <a:endPar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marL="0" indent="0">
              <a:buNone/>
            </a:pPr>
            <a:r>
              <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③因与知己畅谈而陶然，忘记人世间的机心。最后六句写诗人与主家开怀畅饮，其中最后两句更是直抒胸臆，写出诗人的淡泊清净、欢畅愉悦。</a:t>
            </a:r>
            <a:endParaRPr lang="zh-CN" altLang="en-US"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ustDataLst>
      <p:tags r:id="rId6"/>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0"/>
            <a:ext cx="720090" cy="715257"/>
          </a:xfrm>
          <a:prstGeom prst="rect">
            <a:avLst/>
          </a:prstGeom>
        </p:spPr>
      </p:pic>
      <p:pic>
        <p:nvPicPr>
          <p:cNvPr id="11" name="图片 10"/>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矩形 1"/>
          <p:cNvSpPr/>
          <p:nvPr>
            <p:custDataLst>
              <p:tags r:id="rId5"/>
            </p:custDataLst>
          </p:nvPr>
        </p:nvSpPr>
        <p:spPr>
          <a:xfrm>
            <a:off x="2584173" y="-90708"/>
            <a:ext cx="6096000" cy="5515610"/>
          </a:xfrm>
          <a:prstGeom prst="rect">
            <a:avLst/>
          </a:prstGeom>
        </p:spPr>
        <p:txBody>
          <a:bodyPr>
            <a:spAutoFit/>
          </a:bodyPr>
          <a:lstStyle/>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与梦得①沽酒闲饮且约后期</a:t>
            </a:r>
            <a:endPar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白居易</a:t>
            </a:r>
            <a:endPar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少时犹不忧生计，老后谁能惜酒钱</a:t>
            </a:r>
            <a:r>
              <a:rPr lang="zh-CN"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endPar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共把十千沽一斗，相看七十欠三年</a:t>
            </a:r>
            <a:r>
              <a:rPr lang="zh-CN"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endPar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闲征雅令穷经史，醉听清吟胜管弦</a:t>
            </a:r>
            <a:r>
              <a:rPr lang="zh-CN"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endPar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40000"/>
              </a:lnSpc>
            </a:pPr>
            <a:r>
              <a:rPr lang="zh-CN" altLang="zh-CN"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更待菊黄家酿熟，共君一醉一陶然</a:t>
            </a:r>
            <a:r>
              <a:rPr lang="zh-CN"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zh-CN"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 name="矩形 2"/>
          <p:cNvSpPr/>
          <p:nvPr>
            <p:custDataLst>
              <p:tags r:id="rId6"/>
            </p:custDataLst>
          </p:nvPr>
        </p:nvSpPr>
        <p:spPr>
          <a:xfrm>
            <a:off x="224114" y="5903893"/>
            <a:ext cx="11808860" cy="953135"/>
          </a:xfrm>
          <a:prstGeom prst="rect">
            <a:avLst/>
          </a:prstGeom>
        </p:spPr>
        <p:txBody>
          <a:bodyPr wrap="square">
            <a:spAutoFit/>
          </a:bodyPr>
          <a:lstStyle/>
          <a:p>
            <a:r>
              <a:rPr lang="zh-CN" altLang="zh-CN" sz="2800" b="1">
                <a:solidFill>
                  <a:prstClr val="black"/>
                </a:solidFill>
                <a:latin typeface="隶书" panose="02010509060101010101" pitchFamily="49" charset="-122"/>
                <a:ea typeface="隶书" panose="02010509060101010101" pitchFamily="49" charset="-122"/>
                <a:cs typeface="隶书" panose="02010509060101010101" pitchFamily="49" charset="-122"/>
              </a:rPr>
              <a:t>【注】①梦得：刘禹锡。白居易与刘禹锡同龄，交情深厚，开成二年（</a:t>
            </a:r>
            <a:r>
              <a:rPr lang="en-US" altLang="zh-CN" sz="2800" b="1">
                <a:solidFill>
                  <a:prstClr val="black"/>
                </a:solidFill>
                <a:latin typeface="隶书" panose="02010509060101010101" pitchFamily="49" charset="-122"/>
                <a:ea typeface="隶书" panose="02010509060101010101" pitchFamily="49" charset="-122"/>
                <a:cs typeface="隶书" panose="02010509060101010101" pitchFamily="49" charset="-122"/>
              </a:rPr>
              <a:t>837</a:t>
            </a:r>
            <a:r>
              <a:rPr lang="zh-CN" altLang="zh-CN" sz="2800" b="1">
                <a:solidFill>
                  <a:prstClr val="black"/>
                </a:solidFill>
                <a:latin typeface="隶书" panose="02010509060101010101" pitchFamily="49" charset="-122"/>
                <a:ea typeface="隶书" panose="02010509060101010101" pitchFamily="49" charset="-122"/>
                <a:cs typeface="隶书" panose="02010509060101010101" pitchFamily="49" charset="-122"/>
              </a:rPr>
              <a:t>），两人同在洛阳，刘任太子宾客分司，白任太子少傅，都是闲职。</a:t>
            </a:r>
            <a:endParaRPr lang="zh-CN" altLang="zh-CN" sz="2800" b="1">
              <a:solidFill>
                <a:prstClr val="black"/>
              </a:solidFill>
              <a:latin typeface="隶书" panose="02010509060101010101" pitchFamily="49" charset="-122"/>
              <a:ea typeface="隶书" panose="02010509060101010101" pitchFamily="49" charset="-122"/>
              <a:cs typeface="隶书" panose="02010509060101010101" pitchFamily="49" charset="-122"/>
            </a:endParaRPr>
          </a:p>
        </p:txBody>
      </p:sp>
      <p:sp>
        <p:nvSpPr>
          <p:cNvPr id="4" name="椭圆 3"/>
          <p:cNvSpPr/>
          <p:nvPr>
            <p:custDataLst>
              <p:tags r:id="rId7"/>
            </p:custDataLst>
          </p:nvPr>
        </p:nvSpPr>
        <p:spPr>
          <a:xfrm>
            <a:off x="2690191" y="1258960"/>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5" name="椭圆 4"/>
          <p:cNvSpPr/>
          <p:nvPr>
            <p:custDataLst>
              <p:tags r:id="rId8"/>
            </p:custDataLst>
          </p:nvPr>
        </p:nvSpPr>
        <p:spPr>
          <a:xfrm>
            <a:off x="5532782" y="1252333"/>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cxnSp>
        <p:nvCxnSpPr>
          <p:cNvPr id="7" name="直接连接符 6"/>
          <p:cNvCxnSpPr/>
          <p:nvPr>
            <p:custDataLst>
              <p:tags r:id="rId9"/>
            </p:custDataLst>
          </p:nvPr>
        </p:nvCxnSpPr>
        <p:spPr>
          <a:xfrm>
            <a:off x="3896139" y="424075"/>
            <a:ext cx="6493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custDataLst>
              <p:tags r:id="rId10"/>
            </p:custDataLst>
          </p:nvPr>
        </p:nvSpPr>
        <p:spPr>
          <a:xfrm>
            <a:off x="3836504" y="518053"/>
            <a:ext cx="1086678" cy="460375"/>
          </a:xfrm>
          <a:prstGeom prst="rect">
            <a:avLst/>
          </a:prstGeom>
          <a:noFill/>
        </p:spPr>
        <p:txBody>
          <a:bodyPr wrap="square" rtlCol="0">
            <a:spAutoFit/>
          </a:bodyPr>
          <a:lstStyle/>
          <a:p>
            <a:r>
              <a:rPr lang="zh-CN" altLang="en-US" sz="2400" b="1" smtClean="0">
                <a:solidFill>
                  <a:srgbClr val="002060"/>
                </a:solidFill>
                <a:latin typeface="隶书" panose="02010509060101010101" pitchFamily="49" charset="-122"/>
                <a:ea typeface="隶书" panose="02010509060101010101" pitchFamily="49" charset="-122"/>
              </a:rPr>
              <a:t>人物</a:t>
            </a:r>
            <a:endParaRPr lang="zh-CN" altLang="en-US" sz="2400" b="1" smtClean="0">
              <a:solidFill>
                <a:srgbClr val="002060"/>
              </a:solidFill>
              <a:latin typeface="隶书" panose="02010509060101010101" pitchFamily="49" charset="-122"/>
              <a:ea typeface="隶书" panose="02010509060101010101" pitchFamily="49" charset="-122"/>
            </a:endParaRPr>
          </a:p>
        </p:txBody>
      </p:sp>
      <p:cxnSp>
        <p:nvCxnSpPr>
          <p:cNvPr id="10" name="直接连接符 9"/>
          <p:cNvCxnSpPr/>
          <p:nvPr>
            <p:custDataLst>
              <p:tags r:id="rId11"/>
            </p:custDataLst>
          </p:nvPr>
        </p:nvCxnSpPr>
        <p:spPr>
          <a:xfrm>
            <a:off x="4982816" y="424075"/>
            <a:ext cx="274320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custDataLst>
              <p:tags r:id="rId12"/>
            </p:custDataLst>
          </p:nvPr>
        </p:nvSpPr>
        <p:spPr>
          <a:xfrm>
            <a:off x="8049039" y="131372"/>
            <a:ext cx="1086678" cy="460375"/>
          </a:xfrm>
          <a:prstGeom prst="rect">
            <a:avLst/>
          </a:prstGeom>
          <a:noFill/>
        </p:spPr>
        <p:txBody>
          <a:bodyPr wrap="square" rtlCol="0">
            <a:spAutoFit/>
          </a:bodyPr>
          <a:lstStyle/>
          <a:p>
            <a:r>
              <a:rPr lang="zh-CN" altLang="en-US" sz="2400" b="1" smtClean="0">
                <a:solidFill>
                  <a:srgbClr val="FF0000"/>
                </a:solidFill>
                <a:latin typeface="隶书" panose="02010509060101010101" pitchFamily="49" charset="-122"/>
                <a:ea typeface="隶书" panose="02010509060101010101" pitchFamily="49" charset="-122"/>
              </a:rPr>
              <a:t>事件</a:t>
            </a:r>
            <a:endParaRPr lang="zh-CN" altLang="en-US" sz="2400" b="1" smtClean="0">
              <a:solidFill>
                <a:srgbClr val="FF0000"/>
              </a:solidFill>
              <a:latin typeface="隶书" panose="02010509060101010101" pitchFamily="49" charset="-122"/>
              <a:ea typeface="隶书" panose="02010509060101010101" pitchFamily="49" charset="-122"/>
            </a:endParaRPr>
          </a:p>
        </p:txBody>
      </p:sp>
      <p:sp>
        <p:nvSpPr>
          <p:cNvPr id="14" name="矩形 13"/>
          <p:cNvSpPr/>
          <p:nvPr>
            <p:custDataLst>
              <p:tags r:id="rId13"/>
            </p:custDataLst>
          </p:nvPr>
        </p:nvSpPr>
        <p:spPr>
          <a:xfrm>
            <a:off x="8362122" y="884081"/>
            <a:ext cx="3829878" cy="1198880"/>
          </a:xfrm>
          <a:prstGeom prst="rect">
            <a:avLst/>
          </a:prstGeom>
        </p:spPr>
        <p:txBody>
          <a:bodyPr wrap="square">
            <a:spAutoFit/>
          </a:bodyPr>
          <a:lstStyle/>
          <a:p>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老少不同时期</a:t>
            </a:r>
            <a:r>
              <a:rPr lang="zh-CN" altLang="zh-CN"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对照，</a:t>
            </a:r>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写出</a:t>
            </a:r>
            <a:r>
              <a:rPr lang="zh-CN" altLang="zh-CN"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诗人</a:t>
            </a:r>
            <a:r>
              <a:rPr lang="zh-CN" altLang="zh-CN" sz="2400" b="1">
                <a:solidFill>
                  <a:srgbClr val="1D41D5"/>
                </a:solidFill>
                <a:latin typeface="隶书" panose="02010509060101010101" pitchFamily="49" charset="-122"/>
                <a:ea typeface="隶书" panose="02010509060101010101" pitchFamily="49" charset="-122"/>
                <a:cs typeface="隶书" panose="02010509060101010101" pitchFamily="49" charset="-122"/>
              </a:rPr>
              <a:t>阅尽世情冷暖、</a:t>
            </a:r>
            <a:r>
              <a:rPr lang="zh-CN" altLang="zh-CN"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饱经</a:t>
            </a:r>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政治</a:t>
            </a:r>
            <a:r>
              <a:rPr lang="zh-CN" altLang="zh-CN"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沧桑</a:t>
            </a:r>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的“暮年之气”</a:t>
            </a:r>
            <a:endPar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endParaRPr>
          </a:p>
        </p:txBody>
      </p:sp>
      <p:sp>
        <p:nvSpPr>
          <p:cNvPr id="16" name="椭圆 15"/>
          <p:cNvSpPr/>
          <p:nvPr>
            <p:custDataLst>
              <p:tags r:id="rId14"/>
            </p:custDataLst>
          </p:nvPr>
        </p:nvSpPr>
        <p:spPr>
          <a:xfrm>
            <a:off x="2690191" y="2403293"/>
            <a:ext cx="523461"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17" name="TextBox 16"/>
          <p:cNvSpPr txBox="1"/>
          <p:nvPr>
            <p:custDataLst>
              <p:tags r:id="rId15"/>
            </p:custDataLst>
          </p:nvPr>
        </p:nvSpPr>
        <p:spPr>
          <a:xfrm>
            <a:off x="106017" y="1941952"/>
            <a:ext cx="2584174" cy="1198880"/>
          </a:xfrm>
          <a:prstGeom prst="rect">
            <a:avLst/>
          </a:prstGeom>
          <a:noFill/>
        </p:spPr>
        <p:txBody>
          <a:bodyPr wrap="square" rtlCol="0">
            <a:spAutoFit/>
          </a:bodyPr>
          <a:lstStyle/>
          <a:p>
            <a:r>
              <a:rPr lang="zh-CN" altLang="zh-CN"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争相</a:t>
            </a:r>
            <a:r>
              <a:rPr lang="zh-CN" altLang="zh-CN" sz="2400" b="1">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解囊、</a:t>
            </a:r>
            <a:r>
              <a:rPr lang="zh-CN" altLang="zh-CN"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同</a:t>
            </a:r>
            <a:r>
              <a:rPr lang="zh-CN" altLang="en-US"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饮</a:t>
            </a:r>
            <a:r>
              <a:rPr lang="zh-CN" altLang="zh-CN"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美酒</a:t>
            </a:r>
            <a:r>
              <a:rPr lang="zh-CN" altLang="en-US"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，也同病相怜，借酒抒怀</a:t>
            </a:r>
            <a:endParaRPr lang="zh-CN" altLang="en-US" sz="2400" b="1" smtClean="0">
              <a:solidFill>
                <a:srgbClr val="1D41D5"/>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cxnSp>
        <p:nvCxnSpPr>
          <p:cNvPr id="18" name="直接连接符 17"/>
          <p:cNvCxnSpPr/>
          <p:nvPr>
            <p:custDataLst>
              <p:tags r:id="rId16"/>
            </p:custDataLst>
          </p:nvPr>
        </p:nvCxnSpPr>
        <p:spPr>
          <a:xfrm>
            <a:off x="3525078" y="2847241"/>
            <a:ext cx="6493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custDataLst>
              <p:tags r:id="rId17"/>
            </p:custDataLst>
          </p:nvPr>
        </p:nvSpPr>
        <p:spPr>
          <a:xfrm>
            <a:off x="2517913" y="2982164"/>
            <a:ext cx="3014869" cy="4603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价格不菲，一掷千金</a:t>
            </a:r>
            <a:endPar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cxnSp>
        <p:nvCxnSpPr>
          <p:cNvPr id="20" name="直接连接符 19"/>
          <p:cNvCxnSpPr/>
          <p:nvPr>
            <p:custDataLst>
              <p:tags r:id="rId18"/>
            </p:custDataLst>
          </p:nvPr>
        </p:nvCxnSpPr>
        <p:spPr>
          <a:xfrm>
            <a:off x="6380921" y="2845261"/>
            <a:ext cx="17176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custDataLst>
              <p:tags r:id="rId19"/>
            </p:custDataLst>
          </p:nvPr>
        </p:nvSpPr>
        <p:spPr>
          <a:xfrm>
            <a:off x="8468138" y="2410859"/>
            <a:ext cx="3346175" cy="460375"/>
          </a:xfrm>
          <a:prstGeom prst="rect">
            <a:avLst/>
          </a:prstGeom>
          <a:noFill/>
        </p:spPr>
        <p:txBody>
          <a:bodyPr wrap="square" rtlCol="0">
            <a:spAutoFit/>
          </a:bodyPr>
          <a:lstStyle/>
          <a:p>
            <a:r>
              <a:rPr lang="zh-CN" altLang="en-US" sz="2400" b="1" smtClean="0">
                <a:solidFill>
                  <a:srgbClr val="FF0000"/>
                </a:solidFill>
                <a:latin typeface="隶书" panose="02010509060101010101" pitchFamily="49" charset="-122"/>
                <a:ea typeface="隶书" panose="02010509060101010101" pitchFamily="49" charset="-122"/>
                <a:cs typeface="隶书" panose="02010509060101010101" pitchFamily="49" charset="-122"/>
              </a:rPr>
              <a:t>此时两人都已经</a:t>
            </a:r>
            <a:r>
              <a:rPr lang="en-US" altLang="zh-CN" sz="2400" b="1" smtClean="0">
                <a:solidFill>
                  <a:srgbClr val="FF0000"/>
                </a:solidFill>
                <a:latin typeface="隶书" panose="02010509060101010101" pitchFamily="49" charset="-122"/>
                <a:ea typeface="隶书" panose="02010509060101010101" pitchFamily="49" charset="-122"/>
                <a:cs typeface="隶书" panose="02010509060101010101" pitchFamily="49" charset="-122"/>
              </a:rPr>
              <a:t>67</a:t>
            </a:r>
            <a:r>
              <a:rPr lang="zh-CN" altLang="en-US" sz="2400" b="1" smtClean="0">
                <a:solidFill>
                  <a:srgbClr val="FF0000"/>
                </a:solidFill>
                <a:latin typeface="隶书" panose="02010509060101010101" pitchFamily="49" charset="-122"/>
                <a:ea typeface="隶书" panose="02010509060101010101" pitchFamily="49" charset="-122"/>
                <a:cs typeface="隶书" panose="02010509060101010101" pitchFamily="49" charset="-122"/>
              </a:rPr>
              <a:t>岁了</a:t>
            </a:r>
            <a:endParaRPr lang="zh-CN" altLang="en-US" sz="2400" b="1" smtClean="0">
              <a:solidFill>
                <a:srgbClr val="FF0000"/>
              </a:solidFill>
              <a:latin typeface="隶书" panose="02010509060101010101" pitchFamily="49" charset="-122"/>
              <a:ea typeface="隶书" panose="02010509060101010101" pitchFamily="49" charset="-122"/>
              <a:cs typeface="隶书" panose="02010509060101010101" pitchFamily="49" charset="-122"/>
            </a:endParaRPr>
          </a:p>
        </p:txBody>
      </p:sp>
      <p:cxnSp>
        <p:nvCxnSpPr>
          <p:cNvPr id="23" name="直接连接符 22"/>
          <p:cNvCxnSpPr/>
          <p:nvPr>
            <p:custDataLst>
              <p:tags r:id="rId20"/>
            </p:custDataLst>
          </p:nvPr>
        </p:nvCxnSpPr>
        <p:spPr>
          <a:xfrm>
            <a:off x="3548268" y="4057113"/>
            <a:ext cx="6493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custDataLst>
              <p:tags r:id="rId21"/>
            </p:custDataLst>
          </p:nvPr>
        </p:nvSpPr>
        <p:spPr>
          <a:xfrm>
            <a:off x="2414033" y="4206709"/>
            <a:ext cx="1914939" cy="4603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高雅的酒令</a:t>
            </a:r>
            <a:endPar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25" name="椭圆 24"/>
          <p:cNvSpPr/>
          <p:nvPr>
            <p:custDataLst>
              <p:tags r:id="rId22"/>
            </p:custDataLst>
          </p:nvPr>
        </p:nvSpPr>
        <p:spPr>
          <a:xfrm>
            <a:off x="10833652" y="6353687"/>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26" name="椭圆 25"/>
          <p:cNvSpPr/>
          <p:nvPr>
            <p:custDataLst>
              <p:tags r:id="rId23"/>
            </p:custDataLst>
          </p:nvPr>
        </p:nvSpPr>
        <p:spPr>
          <a:xfrm>
            <a:off x="5532782" y="54227"/>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27" name="椭圆 26"/>
          <p:cNvSpPr/>
          <p:nvPr>
            <p:custDataLst>
              <p:tags r:id="rId24"/>
            </p:custDataLst>
          </p:nvPr>
        </p:nvSpPr>
        <p:spPr>
          <a:xfrm>
            <a:off x="2713382" y="3579305"/>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28" name="TextBox 27"/>
          <p:cNvSpPr txBox="1"/>
          <p:nvPr>
            <p:custDataLst>
              <p:tags r:id="rId25"/>
            </p:custDataLst>
          </p:nvPr>
        </p:nvSpPr>
        <p:spPr>
          <a:xfrm>
            <a:off x="2971798" y="1722786"/>
            <a:ext cx="2955235" cy="4603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少不更事，豪气冲云</a:t>
            </a:r>
            <a:endPar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cxnSp>
        <p:nvCxnSpPr>
          <p:cNvPr id="29" name="直接连接符 28"/>
          <p:cNvCxnSpPr/>
          <p:nvPr>
            <p:custDataLst>
              <p:tags r:id="rId26"/>
            </p:custDataLst>
          </p:nvPr>
        </p:nvCxnSpPr>
        <p:spPr>
          <a:xfrm>
            <a:off x="3849756" y="1674424"/>
            <a:ext cx="13981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椭圆 30"/>
          <p:cNvSpPr/>
          <p:nvPr>
            <p:custDataLst>
              <p:tags r:id="rId27"/>
            </p:custDataLst>
          </p:nvPr>
        </p:nvSpPr>
        <p:spPr>
          <a:xfrm>
            <a:off x="5532782" y="2403293"/>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32" name="TextBox 31"/>
          <p:cNvSpPr txBox="1"/>
          <p:nvPr>
            <p:custDataLst>
              <p:tags r:id="rId28"/>
            </p:custDataLst>
          </p:nvPr>
        </p:nvSpPr>
        <p:spPr>
          <a:xfrm>
            <a:off x="5751441" y="2845261"/>
            <a:ext cx="6288158" cy="829945"/>
          </a:xfrm>
          <a:prstGeom prst="rect">
            <a:avLst/>
          </a:prstGeom>
          <a:noFill/>
        </p:spPr>
        <p:txBody>
          <a:bodyPr wrap="square" rtlCol="0">
            <a:spAutoFit/>
          </a:bodyPr>
          <a:lstStyle/>
          <a:p>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“相看”何尝不是看自己？在无言的凝视中，包含多少宦海浮沉、饱经忧患的悲哀</a:t>
            </a:r>
            <a:endPar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endParaRPr>
          </a:p>
        </p:txBody>
      </p:sp>
      <p:cxnSp>
        <p:nvCxnSpPr>
          <p:cNvPr id="33" name="直接连接符 32"/>
          <p:cNvCxnSpPr/>
          <p:nvPr>
            <p:custDataLst>
              <p:tags r:id="rId29"/>
            </p:custDataLst>
          </p:nvPr>
        </p:nvCxnSpPr>
        <p:spPr>
          <a:xfrm>
            <a:off x="4621695" y="4043131"/>
            <a:ext cx="6493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custDataLst>
              <p:tags r:id="rId30"/>
            </p:custDataLst>
          </p:nvPr>
        </p:nvSpPr>
        <p:spPr>
          <a:xfrm>
            <a:off x="4300330" y="4224868"/>
            <a:ext cx="1914939" cy="4603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满腹的才华</a:t>
            </a:r>
            <a:endParaRPr lang="zh-CN" altLang="en-US" sz="2400" b="1" smtClea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
        <p:nvSpPr>
          <p:cNvPr id="35" name="TextBox 34"/>
          <p:cNvSpPr txBox="1"/>
          <p:nvPr>
            <p:custDataLst>
              <p:tags r:id="rId31"/>
            </p:custDataLst>
          </p:nvPr>
        </p:nvSpPr>
        <p:spPr>
          <a:xfrm>
            <a:off x="224113" y="3496704"/>
            <a:ext cx="2186609" cy="1568450"/>
          </a:xfrm>
          <a:prstGeom prst="rect">
            <a:avLst/>
          </a:prstGeom>
          <a:noFill/>
        </p:spPr>
        <p:txBody>
          <a:bodyPr wrap="square" rtlCol="0">
            <a:spAutoFit/>
          </a:bodyPr>
          <a:lstStyle/>
          <a:p>
            <a:r>
              <a:rPr lang="zh-CN" altLang="en-US" sz="2400" b="1" smtClean="0">
                <a:solidFill>
                  <a:srgbClr val="1D41D5"/>
                </a:solidFill>
                <a:latin typeface="隶书" panose="02010509060101010101" pitchFamily="49" charset="-122"/>
                <a:ea typeface="隶书" panose="02010509060101010101" pitchFamily="49" charset="-122"/>
              </a:rPr>
              <a:t>借游戏和饮酒来排遣寂寞，才华横溢却只能虚度光阴</a:t>
            </a:r>
            <a:endParaRPr lang="zh-CN" altLang="en-US" sz="2400" b="1" smtClean="0">
              <a:solidFill>
                <a:srgbClr val="1D41D5"/>
              </a:solidFill>
              <a:latin typeface="隶书" panose="02010509060101010101" pitchFamily="49" charset="-122"/>
              <a:ea typeface="隶书" panose="02010509060101010101" pitchFamily="49" charset="-122"/>
            </a:endParaRPr>
          </a:p>
        </p:txBody>
      </p:sp>
      <p:sp>
        <p:nvSpPr>
          <p:cNvPr id="36" name="TextBox 35"/>
          <p:cNvSpPr txBox="1"/>
          <p:nvPr>
            <p:custDataLst>
              <p:tags r:id="rId32"/>
            </p:custDataLst>
          </p:nvPr>
        </p:nvSpPr>
        <p:spPr>
          <a:xfrm>
            <a:off x="7513982" y="4014270"/>
            <a:ext cx="4055165" cy="829945"/>
          </a:xfrm>
          <a:prstGeom prst="rect">
            <a:avLst/>
          </a:prstGeom>
          <a:noFill/>
        </p:spPr>
        <p:txBody>
          <a:bodyPr wrap="square" rtlCol="0">
            <a:spAutoFit/>
          </a:bodyPr>
          <a:lstStyle/>
          <a:p>
            <a:r>
              <a:rPr lang="zh-CN" altLang="en-US" sz="2400" b="1">
                <a:solidFill>
                  <a:srgbClr val="1D41D5"/>
                </a:solidFill>
                <a:latin typeface="隶书" panose="02010509060101010101" pitchFamily="49" charset="-122"/>
                <a:ea typeface="隶书" panose="02010509060101010101" pitchFamily="49" charset="-122"/>
              </a:rPr>
              <a:t>友人的清</a:t>
            </a:r>
            <a:r>
              <a:rPr lang="zh-CN" altLang="en-US" sz="2400" b="1" smtClean="0">
                <a:solidFill>
                  <a:srgbClr val="1D41D5"/>
                </a:solidFill>
                <a:latin typeface="隶书" panose="02010509060101010101" pitchFamily="49" charset="-122"/>
                <a:ea typeface="隶书" panose="02010509060101010101" pitchFamily="49" charset="-122"/>
              </a:rPr>
              <a:t>吟引起知己的共鸣，人是醉了，心却醒着</a:t>
            </a:r>
            <a:endParaRPr lang="zh-CN" altLang="en-US" sz="2400" b="1" smtClean="0">
              <a:solidFill>
                <a:srgbClr val="1D41D5"/>
              </a:solidFill>
              <a:latin typeface="隶书" panose="02010509060101010101" pitchFamily="49" charset="-122"/>
              <a:ea typeface="隶书" panose="02010509060101010101" pitchFamily="49" charset="-122"/>
            </a:endParaRPr>
          </a:p>
        </p:txBody>
      </p:sp>
      <p:sp>
        <p:nvSpPr>
          <p:cNvPr id="37" name="椭圆 36"/>
          <p:cNvSpPr/>
          <p:nvPr>
            <p:custDataLst>
              <p:tags r:id="rId33"/>
            </p:custDataLst>
          </p:nvPr>
        </p:nvSpPr>
        <p:spPr>
          <a:xfrm>
            <a:off x="2690190" y="4845267"/>
            <a:ext cx="523461"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38" name="TextBox 37"/>
          <p:cNvSpPr txBox="1"/>
          <p:nvPr>
            <p:custDataLst>
              <p:tags r:id="rId34"/>
            </p:custDataLst>
          </p:nvPr>
        </p:nvSpPr>
        <p:spPr>
          <a:xfrm>
            <a:off x="224114" y="5189470"/>
            <a:ext cx="4225302" cy="829945"/>
          </a:xfrm>
          <a:prstGeom prst="rect">
            <a:avLst/>
          </a:prstGeom>
          <a:noFill/>
        </p:spPr>
        <p:txBody>
          <a:bodyPr wrap="square" rtlCol="0">
            <a:spAutoFit/>
          </a:bodyPr>
          <a:lstStyle/>
          <a:p>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这次的“闲饮”未曾尽兴，重阳节的菊花酒更浓，更能解忧</a:t>
            </a:r>
            <a:endPar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endParaRPr>
          </a:p>
        </p:txBody>
      </p:sp>
      <p:sp>
        <p:nvSpPr>
          <p:cNvPr id="39" name="椭圆 38"/>
          <p:cNvSpPr/>
          <p:nvPr>
            <p:custDataLst>
              <p:tags r:id="rId35"/>
            </p:custDataLst>
          </p:nvPr>
        </p:nvSpPr>
        <p:spPr>
          <a:xfrm>
            <a:off x="7301947" y="4839859"/>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40" name="TextBox 39"/>
          <p:cNvSpPr txBox="1"/>
          <p:nvPr>
            <p:custDataLst>
              <p:tags r:id="rId36"/>
            </p:custDataLst>
          </p:nvPr>
        </p:nvSpPr>
        <p:spPr>
          <a:xfrm>
            <a:off x="8680173" y="4925088"/>
            <a:ext cx="3041374" cy="829945"/>
          </a:xfrm>
          <a:prstGeom prst="rect">
            <a:avLst/>
          </a:prstGeom>
          <a:noFill/>
        </p:spPr>
        <p:txBody>
          <a:bodyPr wrap="square" rtlCol="0">
            <a:spAutoFit/>
          </a:bodyPr>
          <a:lstStyle/>
          <a:p>
            <a:r>
              <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rPr>
              <a:t>只有醉了，才能获得短暂的“陶然”</a:t>
            </a:r>
            <a:endParaRPr lang="zh-CN" altLang="en-US" sz="2400" b="1" smtClean="0">
              <a:solidFill>
                <a:srgbClr val="1D41D5"/>
              </a:solidFill>
              <a:latin typeface="隶书" panose="02010509060101010101" pitchFamily="49" charset="-122"/>
              <a:ea typeface="隶书" panose="02010509060101010101" pitchFamily="49" charset="-122"/>
              <a:cs typeface="隶书" panose="02010509060101010101" pitchFamily="49" charset="-122"/>
            </a:endParaRPr>
          </a:p>
        </p:txBody>
      </p:sp>
      <p:sp>
        <p:nvSpPr>
          <p:cNvPr id="41" name="椭圆 40"/>
          <p:cNvSpPr/>
          <p:nvPr>
            <p:custDataLst>
              <p:tags r:id="rId37"/>
            </p:custDataLst>
          </p:nvPr>
        </p:nvSpPr>
        <p:spPr>
          <a:xfrm>
            <a:off x="5599041" y="4839859"/>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42" name="TextBox 41"/>
          <p:cNvSpPr txBox="1"/>
          <p:nvPr>
            <p:custDataLst>
              <p:tags r:id="rId38"/>
            </p:custDataLst>
          </p:nvPr>
        </p:nvSpPr>
        <p:spPr>
          <a:xfrm>
            <a:off x="4996067" y="5209727"/>
            <a:ext cx="2902225" cy="829945"/>
          </a:xfrm>
          <a:prstGeom prst="rect">
            <a:avLst/>
          </a:prstGeom>
          <a:noFill/>
        </p:spPr>
        <p:txBody>
          <a:bodyPr wrap="square" rtlCol="0">
            <a:spAutoFit/>
          </a:bodyPr>
          <a:lstStyle/>
          <a:p>
            <a:r>
              <a:rPr lang="zh-CN" altLang="en-US" sz="2400" b="1" smtClean="0">
                <a:solidFill>
                  <a:srgbClr val="1D41D5"/>
                </a:solidFill>
                <a:latin typeface="隶书" panose="02010509060101010101" pitchFamily="49" charset="-122"/>
                <a:ea typeface="隶书" panose="02010509060101010101" pitchFamily="49" charset="-122"/>
              </a:rPr>
              <a:t>和挚友做下约定，情谊深厚</a:t>
            </a:r>
            <a:endParaRPr lang="zh-CN" altLang="en-US" sz="2400" b="1" smtClean="0">
              <a:solidFill>
                <a:srgbClr val="1D41D5"/>
              </a:solidFill>
              <a:latin typeface="隶书" panose="02010509060101010101" pitchFamily="49" charset="-122"/>
              <a:ea typeface="隶书" panose="02010509060101010101" pitchFamily="49" charset="-122"/>
            </a:endParaRPr>
          </a:p>
        </p:txBody>
      </p:sp>
      <p:sp>
        <p:nvSpPr>
          <p:cNvPr id="6" name="矩形 5"/>
          <p:cNvSpPr/>
          <p:nvPr>
            <p:custDataLst>
              <p:tags r:id="rId39"/>
            </p:custDataLst>
          </p:nvPr>
        </p:nvSpPr>
        <p:spPr>
          <a:xfrm>
            <a:off x="1" y="54227"/>
            <a:ext cx="3561520" cy="1198880"/>
          </a:xfrm>
          <a:prstGeom prst="rect">
            <a:avLst/>
          </a:prstGeom>
        </p:spPr>
        <p:txBody>
          <a:bodyPr wrap="square">
            <a:spAutoFit/>
          </a:bodyPr>
          <a:lstStyle/>
          <a:p>
            <a:r>
              <a:rPr lang="zh-CN" altLang="en-US" sz="2400" b="1">
                <a:solidFill>
                  <a:srgbClr val="FF0000"/>
                </a:solidFill>
                <a:latin typeface="隶书" panose="02010509060101010101" pitchFamily="49" charset="-122"/>
                <a:ea typeface="隶书" panose="02010509060101010101" pitchFamily="49" charset="-122"/>
                <a:sym typeface="+mn-ea"/>
              </a:rPr>
              <a:t>字乐天，号香山居士，又号醉吟先生</a:t>
            </a:r>
            <a:r>
              <a:rPr lang="zh-CN" altLang="en-US" sz="2400" b="1" smtClean="0">
                <a:solidFill>
                  <a:srgbClr val="FF0000"/>
                </a:solidFill>
                <a:latin typeface="隶书" panose="02010509060101010101" pitchFamily="49" charset="-122"/>
                <a:ea typeface="隶书" panose="02010509060101010101" pitchFamily="49" charset="-122"/>
                <a:sym typeface="+mn-ea"/>
              </a:rPr>
              <a:t>，现实主义</a:t>
            </a:r>
            <a:r>
              <a:rPr lang="zh-CN" altLang="en-US" sz="2400" b="1">
                <a:solidFill>
                  <a:srgbClr val="FF0000"/>
                </a:solidFill>
                <a:latin typeface="隶书" panose="02010509060101010101" pitchFamily="49" charset="-122"/>
                <a:ea typeface="隶书" panose="02010509060101010101" pitchFamily="49" charset="-122"/>
                <a:sym typeface="+mn-ea"/>
              </a:rPr>
              <a:t>诗人，唐代三大诗人之一。</a:t>
            </a:r>
            <a:endParaRPr lang="zh-CN" altLang="en-US" sz="2400" b="1">
              <a:solidFill>
                <a:srgbClr val="FF0000"/>
              </a:solidFill>
              <a:latin typeface="隶书" panose="02010509060101010101" pitchFamily="49" charset="-122"/>
              <a:ea typeface="隶书" panose="02010509060101010101" pitchFamily="49" charset="-122"/>
              <a:sym typeface="+mn-ea"/>
            </a:endParaRPr>
          </a:p>
        </p:txBody>
      </p:sp>
    </p:spTree>
    <p:custDataLst>
      <p:tags r:id="rId40"/>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8"/>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39"/>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9" grpId="0"/>
      <p:bldP spid="13" grpId="0"/>
      <p:bldP spid="14" grpId="0"/>
      <p:bldP spid="17" grpId="0"/>
      <p:bldP spid="19" grpId="0" bldLvl="0" animBg="1"/>
      <p:bldP spid="22" grpId="0"/>
      <p:bldP spid="24" grpId="0" bldLvl="0" animBg="1"/>
      <p:bldP spid="25" grpId="0" bldLvl="0" animBg="1"/>
      <p:bldP spid="26" grpId="0" bldLvl="0" animBg="1"/>
      <p:bldP spid="27" grpId="0" bldLvl="0" animBg="1"/>
      <p:bldP spid="28" grpId="0" bldLvl="0" animBg="1"/>
      <p:bldP spid="31" grpId="0" bldLvl="0" animBg="1"/>
      <p:bldP spid="32" grpId="0"/>
      <p:bldP spid="34" grpId="0" bldLvl="0" animBg="1"/>
      <p:bldP spid="35" grpId="0"/>
      <p:bldP spid="36" grpId="0"/>
      <p:bldP spid="37" grpId="0" bldLvl="0" animBg="1"/>
      <p:bldP spid="38" grpId="0"/>
      <p:bldP spid="39" grpId="0" bldLvl="0" animBg="1"/>
      <p:bldP spid="40" grpId="0"/>
      <p:bldP spid="41" grpId="0" bldLvl="0" animBg="1"/>
      <p:bldP spid="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矩形 1"/>
          <p:cNvSpPr/>
          <p:nvPr>
            <p:custDataLst>
              <p:tags r:id="rId3"/>
            </p:custDataLst>
          </p:nvPr>
        </p:nvSpPr>
        <p:spPr>
          <a:xfrm>
            <a:off x="119268" y="117469"/>
            <a:ext cx="11953461" cy="953135"/>
          </a:xfrm>
          <a:prstGeom prst="rect">
            <a:avLst/>
          </a:prstGeom>
        </p:spPr>
        <p:txBody>
          <a:bodyPr wrap="square">
            <a:spAutoFit/>
          </a:bodyPr>
          <a:lstStyle/>
          <a:p>
            <a:r>
              <a:rPr lang="zh-CN" altLang="zh-CN" sz="2800" b="1">
                <a:solidFill>
                  <a:srgbClr val="000000"/>
                </a:solidFill>
                <a:latin typeface="宋体" panose="02010600030101010101" pitchFamily="2" charset="-122"/>
                <a:ea typeface="宋体" panose="02010600030101010101" pitchFamily="2" charset="-122"/>
                <a:cs typeface="宋体" panose="02010600030101010101" pitchFamily="2" charset="-122"/>
              </a:rPr>
              <a:t>本诗以“闲饮”为题，表达了诗人哪些复杂的情感？请结合全诗内容加以分析。（</a:t>
            </a:r>
            <a:r>
              <a:rPr lang="en-US" altLang="zh-CN" sz="2800" b="1">
                <a:solidFill>
                  <a:srgbClr val="000000"/>
                </a:solidFill>
                <a:latin typeface="宋体" panose="02010600030101010101" pitchFamily="2" charset="-122"/>
                <a:ea typeface="宋体" panose="02010600030101010101" pitchFamily="2" charset="-122"/>
                <a:cs typeface="宋体" panose="02010600030101010101" pitchFamily="2" charset="-122"/>
              </a:rPr>
              <a:t>6</a:t>
            </a:r>
            <a:r>
              <a:rPr lang="zh-CN" altLang="zh-CN" sz="2800" b="1">
                <a:solidFill>
                  <a:srgbClr val="000000"/>
                </a:solidFill>
                <a:latin typeface="宋体" panose="02010600030101010101" pitchFamily="2" charset="-122"/>
                <a:ea typeface="宋体" panose="02010600030101010101" pitchFamily="2" charset="-122"/>
                <a:cs typeface="宋体" panose="02010600030101010101" pitchFamily="2" charset="-122"/>
              </a:rPr>
              <a:t>分）</a:t>
            </a:r>
            <a:endParaRPr lang="zh-CN" altLang="zh-CN" sz="2800" b="1">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3" name="椭圆 2"/>
          <p:cNvSpPr/>
          <p:nvPr>
            <p:custDataLst>
              <p:tags r:id="rId4"/>
            </p:custDataLst>
          </p:nvPr>
        </p:nvSpPr>
        <p:spPr>
          <a:xfrm>
            <a:off x="6195087" y="117469"/>
            <a:ext cx="848139" cy="4638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4" name="TextBox 3"/>
          <p:cNvSpPr txBox="1"/>
          <p:nvPr>
            <p:custDataLst>
              <p:tags r:id="rId5"/>
            </p:custDataLst>
          </p:nvPr>
        </p:nvSpPr>
        <p:spPr>
          <a:xfrm>
            <a:off x="622851" y="997371"/>
            <a:ext cx="11449878" cy="1383665"/>
          </a:xfrm>
          <a:prstGeom prst="rect">
            <a:avLst/>
          </a:prstGeom>
          <a:noFill/>
        </p:spPr>
        <p:txBody>
          <a:bodyPr wrap="square" rtlCol="0">
            <a:spAutoFit/>
          </a:bodyPr>
          <a:lstStyle/>
          <a:p>
            <a:r>
              <a:rPr lang="zh-CN" altLang="en-US" sz="2800" b="1" smtClean="0">
                <a:solidFill>
                  <a:schemeClr val="dk1"/>
                </a:solidFill>
                <a:latin typeface="宋体" panose="02010600030101010101" pitchFamily="2" charset="-122"/>
                <a:ea typeface="宋体" panose="02010600030101010101" pitchFamily="2" charset="-122"/>
              </a:rPr>
              <a:t>审题：复杂</a:t>
            </a:r>
            <a:endParaRPr lang="en-US" altLang="zh-CN" sz="2800" b="1" smtClean="0">
              <a:solidFill>
                <a:schemeClr val="dk1"/>
              </a:solidFill>
              <a:latin typeface="宋体" panose="02010600030101010101" pitchFamily="2" charset="-122"/>
              <a:ea typeface="宋体" panose="02010600030101010101" pitchFamily="2" charset="-122"/>
            </a:endParaRPr>
          </a:p>
          <a:p>
            <a:r>
              <a:rPr lang="zh-CN" altLang="en-US" sz="2800" b="1" smtClean="0">
                <a:solidFill>
                  <a:schemeClr val="dk1"/>
                </a:solidFill>
                <a:latin typeface="宋体" panose="02010600030101010101" pitchFamily="2" charset="-122"/>
                <a:ea typeface="宋体" panose="02010600030101010101" pitchFamily="2" charset="-122"/>
              </a:rPr>
              <a:t>区间：全诗</a:t>
            </a:r>
            <a:endParaRPr lang="en-US" altLang="zh-CN" sz="2800" b="1" smtClean="0">
              <a:solidFill>
                <a:schemeClr val="dk1"/>
              </a:solidFill>
              <a:latin typeface="宋体" panose="02010600030101010101" pitchFamily="2" charset="-122"/>
              <a:ea typeface="宋体" panose="02010600030101010101" pitchFamily="2" charset="-122"/>
            </a:endParaRPr>
          </a:p>
          <a:p>
            <a:r>
              <a:rPr lang="zh-CN" altLang="en-US" sz="2800" b="1" smtClean="0">
                <a:solidFill>
                  <a:schemeClr val="dk1"/>
                </a:solidFill>
                <a:latin typeface="宋体" panose="02010600030101010101" pitchFamily="2" charset="-122"/>
                <a:ea typeface="宋体" panose="02010600030101010101" pitchFamily="2" charset="-122"/>
              </a:rPr>
              <a:t>情感题答题格式：</a:t>
            </a:r>
            <a:endParaRPr lang="zh-CN" altLang="en-US" sz="2800" b="1" smtClean="0">
              <a:solidFill>
                <a:schemeClr val="dk1"/>
              </a:solidFill>
              <a:latin typeface="宋体" panose="02010600030101010101" pitchFamily="2" charset="-122"/>
              <a:ea typeface="宋体" panose="02010600030101010101" pitchFamily="2" charset="-122"/>
            </a:endParaRPr>
          </a:p>
        </p:txBody>
      </p:sp>
      <p:sp>
        <p:nvSpPr>
          <p:cNvPr id="5" name="TextBox 4"/>
          <p:cNvSpPr txBox="1"/>
          <p:nvPr>
            <p:custDataLst>
              <p:tags r:id="rId6"/>
            </p:custDataLst>
          </p:nvPr>
        </p:nvSpPr>
        <p:spPr>
          <a:xfrm>
            <a:off x="3982085" y="1868805"/>
            <a:ext cx="6351270" cy="521970"/>
          </a:xfrm>
          <a:prstGeom prst="rect">
            <a:avLst/>
          </a:prstGeom>
          <a:solidFill>
            <a:schemeClr val="accent2">
              <a:lumMod val="20000"/>
              <a:lumOff val="80000"/>
            </a:schemeClr>
          </a:solidFill>
        </p:spPr>
        <p:txBody>
          <a:bodyPr wrap="square" rtlCol="0">
            <a:spAutoFit/>
          </a:bodyPr>
          <a:lstStyle/>
          <a:p>
            <a:r>
              <a:rPr lang="zh-CN" altLang="en-US"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情感</a:t>
            </a:r>
            <a:r>
              <a:rPr lang="en-US" altLang="zh-CN"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a:t>
            </a:r>
            <a:r>
              <a:rPr lang="zh-CN" altLang="en-US"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结合诗句分析</a:t>
            </a:r>
            <a:r>
              <a:rPr lang="en-US" altLang="zh-CN"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a:t>
            </a:r>
            <a:r>
              <a:rPr lang="zh-CN" altLang="en-US"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rPr>
              <a:t>再次总结情感</a:t>
            </a:r>
            <a:endParaRPr lang="zh-CN" altLang="en-US" sz="2800" b="1" smtClean="0">
              <a:solidFill>
                <a:schemeClr val="dk1"/>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cs typeface="隶书" panose="02010509060101010101" pitchFamily="49" charset="-122"/>
            </a:endParaRPr>
          </a:p>
        </p:txBody>
      </p:sp>
      <p:sp>
        <p:nvSpPr>
          <p:cNvPr id="7" name="椭圆 6"/>
          <p:cNvSpPr/>
          <p:nvPr>
            <p:custDataLst>
              <p:tags r:id="rId7"/>
            </p:custDataLst>
          </p:nvPr>
        </p:nvSpPr>
        <p:spPr>
          <a:xfrm>
            <a:off x="3982263" y="1914403"/>
            <a:ext cx="904090"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隶书" panose="02010509060101010101" pitchFamily="49" charset="-122"/>
              <a:ea typeface="隶书" panose="02010509060101010101" pitchFamily="49" charset="-122"/>
            </a:endParaRPr>
          </a:p>
        </p:txBody>
      </p:sp>
      <p:sp>
        <p:nvSpPr>
          <p:cNvPr id="8" name="矩形 7"/>
          <p:cNvSpPr/>
          <p:nvPr>
            <p:custDataLst>
              <p:tags r:id="rId8"/>
            </p:custDataLst>
          </p:nvPr>
        </p:nvSpPr>
        <p:spPr>
          <a:xfrm>
            <a:off x="426720" y="2797810"/>
            <a:ext cx="11338560" cy="3107690"/>
          </a:xfrm>
          <a:prstGeom prst="rect">
            <a:avLst/>
          </a:prstGeom>
        </p:spPr>
        <p:txBody>
          <a:bodyPr wrap="square">
            <a:spAutoFit/>
          </a:bodyPr>
          <a:lstStyle/>
          <a:p>
            <a:r>
              <a:rPr lang="zh-CN" altLang="zh-CN" sz="28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①和友人相聚闲饮之乐。</a:t>
            </a:r>
            <a:r>
              <a:rPr lang="zh-CN" altLang="zh-CN" sz="2800" b="1">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两人“共把十千”，行酒令、引经史，相约</a:t>
            </a:r>
            <a:r>
              <a:rPr lang="zh-CN" altLang="zh-CN" sz="28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再聚之乐</a:t>
            </a:r>
            <a:r>
              <a:rPr lang="zh-CN" altLang="zh-CN" sz="2800" b="1" smtClean="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a:t>
            </a:r>
            <a:endParaRPr lang="en-US" altLang="zh-CN" sz="2800" b="1" smtClean="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zh-CN" altLang="zh-CN" sz="2800" b="1" smtClean="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②</a:t>
            </a:r>
            <a:r>
              <a:rPr lang="zh-CN" altLang="zh-CN" sz="28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官场冷遇，闲置之愁。</a:t>
            </a:r>
            <a:r>
              <a:rPr lang="zh-CN" altLang="zh-CN" sz="2800" b="1">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白居易在政治上遭到冷遇，“闲”字透露出诗人寂寞而又闲愁难遣的心境</a:t>
            </a:r>
            <a:r>
              <a:rPr lang="zh-CN" altLang="zh-CN" sz="2800"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a:t>
            </a:r>
            <a:endParaRPr lang="en-US" altLang="zh-CN" sz="2800" b="1" smtClean="0">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r>
              <a:rPr lang="zh-CN" altLang="zh-CN" sz="2800" b="1" smtClean="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③</a:t>
            </a:r>
            <a:r>
              <a:rPr lang="zh-CN" altLang="zh-CN" sz="28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年老饱经沧桑之悲。</a:t>
            </a:r>
            <a:r>
              <a:rPr lang="zh-CN" altLang="zh-CN" sz="2800" b="1">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首联、颔联写诗人回首平生，由年少时的不为生计担忧的豪情，到两人六十多岁时，白发相对，阅尽世情冷暖、饱经世事沧桑而身心交瘁的感受。</a:t>
            </a:r>
            <a:endParaRPr lang="zh-CN" altLang="zh-CN" sz="2800" b="1">
              <a:solidFill>
                <a:schemeClr val="dk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p:txBody>
      </p:sp>
      <p:sp>
        <p:nvSpPr>
          <p:cNvPr id="9" name="矩形 8"/>
          <p:cNvSpPr/>
          <p:nvPr>
            <p:custDataLst>
              <p:tags r:id="rId9"/>
            </p:custDataLst>
          </p:nvPr>
        </p:nvSpPr>
        <p:spPr>
          <a:xfrm>
            <a:off x="2623928" y="1008773"/>
            <a:ext cx="9448799" cy="521970"/>
          </a:xfrm>
          <a:prstGeom prst="rect">
            <a:avLst/>
          </a:prstGeom>
        </p:spPr>
        <p:txBody>
          <a:bodyPr wrap="square">
            <a:spAutoFit/>
          </a:bodyPr>
          <a:lstStyle/>
          <a:p>
            <a:r>
              <a:rPr lang="zh-CN" altLang="en-US" sz="2800" b="1">
                <a:solidFill>
                  <a:prstClr val="black"/>
                </a:solidFill>
                <a:latin typeface="隶书" panose="02010509060101010101" pitchFamily="49" charset="-122"/>
                <a:ea typeface="隶书" panose="02010509060101010101" pitchFamily="49" charset="-122"/>
              </a:rPr>
              <a:t>有多种角度、多种情感，可能有喜也有悲，悲喜交加</a:t>
            </a:r>
            <a:endParaRPr lang="zh-CN" altLang="en-US" sz="2800" b="1">
              <a:solidFill>
                <a:prstClr val="black"/>
              </a:solidFill>
              <a:latin typeface="隶书" panose="02010509060101010101" pitchFamily="49" charset="-122"/>
              <a:ea typeface="隶书" panose="02010509060101010101" pitchFamily="49" charset="-122"/>
            </a:endParaRPr>
          </a:p>
        </p:txBody>
      </p:sp>
    </p:spTree>
    <p:custDataLst>
      <p:tags r:id="rId10"/>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P spid="7" grpId="0" bldLvl="0" animBg="1"/>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文本框 1"/>
          <p:cNvSpPr txBox="1"/>
          <p:nvPr>
            <p:custDataLst>
              <p:tags r:id="rId3"/>
            </p:custDataLst>
          </p:nvPr>
        </p:nvSpPr>
        <p:spPr>
          <a:xfrm>
            <a:off x="748284" y="170688"/>
            <a:ext cx="10932414" cy="6292850"/>
          </a:xfrm>
          <a:prstGeom prst="rect">
            <a:avLst/>
          </a:prstGeom>
          <a:noFill/>
        </p:spPr>
        <p:txBody>
          <a:bodyPr wrap="square" rtlCol="0" anchor="t">
            <a:spAutoFit/>
          </a:bodyPr>
          <a:lstStyle/>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吴中书事</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杨乘①</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十万人家天堑东，管弦台榭满春风。</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名归范蠡五湖上，国破西施一笑中。</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香径②自生兰叶小，响廊③深映月华空。</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尊前多暇但怀古，尽日愁吟谁与同。</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pPr algn="ct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a:p>
            <a:r>
              <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rPr>
              <a:t>〔注〕①杨乘，晚唐诗人。同州冯翎(今陕西大荔)人。宣宗大中元年(847年)登进士第，官终殿中侍御史。②香径:苏州香山旁小溪，吴王种香花于香山，使美人泛舟于溪以采香。③响廊:用于跳舞的木板长廊。相传是吴王夫差为西施而造。</a:t>
            </a:r>
            <a:endParaRPr lang="zh-CN" altLang="en-US" sz="3360" b="1">
              <a:solidFill>
                <a:schemeClr val="dk1"/>
              </a:solidFill>
              <a:latin typeface="宋体" panose="02010600030101010101" pitchFamily="2" charset="-122"/>
              <a:ea typeface="宋体" panose="02010600030101010101" pitchFamily="2" charset="-122"/>
              <a:cs typeface="宋体" panose="02010600030101010101" pitchFamily="2" charset="-122"/>
            </a:endParaRPr>
          </a:p>
        </p:txBody>
      </p:sp>
    </p:spTree>
    <p:custDataLst>
      <p:tags r:id="rId4"/>
    </p:custData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1471910" y="6137910"/>
            <a:ext cx="720090" cy="720090"/>
          </a:xfrm>
          <a:prstGeom prst="rect">
            <a:avLst/>
          </a:prstGeom>
        </p:spPr>
      </p:pic>
      <p:sp>
        <p:nvSpPr>
          <p:cNvPr id="2" name="文本框 1"/>
          <p:cNvSpPr txBox="1"/>
          <p:nvPr>
            <p:custDataLst>
              <p:tags r:id="rId3"/>
            </p:custDataLst>
          </p:nvPr>
        </p:nvSpPr>
        <p:spPr>
          <a:xfrm>
            <a:off x="601980" y="544195"/>
            <a:ext cx="10502265" cy="1420495"/>
          </a:xfrm>
          <a:prstGeom prst="rect">
            <a:avLst/>
          </a:prstGeom>
          <a:noFill/>
        </p:spPr>
        <p:txBody>
          <a:bodyPr wrap="square" rtlCol="0" anchor="t">
            <a:spAutoFit/>
          </a:bodyPr>
          <a:lstStyle/>
          <a:p>
            <a:r>
              <a:rPr lang="zh-CN" altLang="en-US" sz="2880" b="1">
                <a:solidFill>
                  <a:schemeClr val="dk1"/>
                </a:solidFill>
                <a:latin typeface="隶书" panose="02010509060101010101" pitchFamily="49" charset="-122"/>
                <a:ea typeface="隶书" panose="02010509060101010101" pitchFamily="49" charset="-122"/>
                <a:cs typeface="隶书" panose="02010509060101010101" pitchFamily="49" charset="-122"/>
              </a:rPr>
              <a:t>15.这首诗表现了诗人的哪些“愁”?是如何表现的?请结合全诗简要分析。(6分)</a:t>
            </a:r>
            <a:endParaRPr lang="zh-CN" altLang="en-US" sz="2880" b="1">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880" b="1">
                <a:solidFill>
                  <a:schemeClr val="dk1"/>
                </a:solidFill>
                <a:latin typeface="隶书" panose="02010509060101010101" pitchFamily="49" charset="-122"/>
                <a:ea typeface="隶书" panose="02010509060101010101" pitchFamily="49" charset="-122"/>
                <a:cs typeface="隶书" panose="02010509060101010101" pitchFamily="49" charset="-122"/>
              </a:rPr>
              <a:t>   </a:t>
            </a:r>
            <a:endParaRPr lang="zh-CN" altLang="en-US" sz="2880" b="1">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文本框 2"/>
          <p:cNvSpPr txBox="1"/>
          <p:nvPr>
            <p:custDataLst>
              <p:tags r:id="rId4"/>
            </p:custDataLst>
          </p:nvPr>
        </p:nvSpPr>
        <p:spPr>
          <a:xfrm>
            <a:off x="720090" y="1740535"/>
            <a:ext cx="10490835" cy="3538220"/>
          </a:xfrm>
          <a:prstGeom prst="rect">
            <a:avLst/>
          </a:prstGeom>
          <a:noFill/>
        </p:spPr>
        <p:txBody>
          <a:bodyPr wrap="square" rtlCol="0" anchor="t">
            <a:spAutoFit/>
          </a:bodyPr>
          <a:lstStyle/>
          <a:p>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sym typeface="+mn-ea"/>
              </a:rPr>
              <a:t>（1）愁:诗人不为所用，无人理解的伤感;对国运渐衰、世事难测的感叹。</a:t>
            </a:r>
            <a:r>
              <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endParaRPr>
          </a:p>
          <a:p>
            <a:r>
              <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（2）表现:①</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对比</a:t>
            </a:r>
            <a:r>
              <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。通过当年的繁华和眼前的凄清冷落对比表现出诗人对历史的深沉感慨，烘托了诗人的悲伤之情。②</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运用典故</a:t>
            </a:r>
            <a:r>
              <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。通过范暴帮助勾践灭吴，最终名成归隐的典故，表达了作者的羡慕之情(表现了诗人对自己的命运不能自主的悲叹)。③</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直抒胸臆</a:t>
            </a:r>
            <a:r>
              <a:rPr lang="zh-CN" altLang="en-US" sz="2800" b="1">
                <a:solidFill>
                  <a:schemeClr val="dk1"/>
                </a:solidFill>
                <a:latin typeface="黑体" panose="02010609060101010101" pitchFamily="49" charset="-122"/>
                <a:ea typeface="黑体" panose="02010609060101010101" pitchFamily="49" charset="-122"/>
                <a:cs typeface="黑体" panose="02010609060101010101" pitchFamily="49" charset="-122"/>
                <a:sym typeface="+mn-ea"/>
              </a:rPr>
              <a:t>。通过写尊前多暇，表明自己不受重用，无事可做，只得借酒消愁的悲伤。</a:t>
            </a:r>
            <a:endParaRPr lang="zh-CN" altLang="en-US" sz="2800">
              <a:latin typeface="黑体" panose="02010609060101010101" pitchFamily="49" charset="-122"/>
              <a:ea typeface="黑体" panose="02010609060101010101" pitchFamily="49" charset="-122"/>
              <a:cs typeface="黑体" panose="02010609060101010101" pitchFamily="49" charset="-122"/>
            </a:endParaRPr>
          </a:p>
        </p:txBody>
      </p:sp>
    </p:spTree>
    <p:custDataLst>
      <p:tags r:id="rId5"/>
    </p:custData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4590661" y="1854097"/>
            <a:ext cx="6988106" cy="581057"/>
          </a:xfrm>
          <a:prstGeom prst="rect">
            <a:avLst/>
          </a:prstGeom>
          <a:noFill/>
        </p:spPr>
        <p:txBody>
          <a:bodyPr wrap="square" rtlCol="0">
            <a:spAutoFit/>
          </a:bodyPr>
          <a:lstStyle/>
          <a:p>
            <a:pPr>
              <a:lnSpc>
                <a:spcPct val="150000"/>
              </a:lnSpc>
            </a:pPr>
            <a:r>
              <a:rPr lang="zh-CN" altLang="en-US" sz="2400">
                <a:latin typeface="微软雅黑" panose="020B0503020204020204" charset="-122"/>
                <a:ea typeface="微软雅黑" panose="020B0503020204020204" charset="-122"/>
              </a:rPr>
              <a:t>      </a:t>
            </a:r>
            <a:endParaRPr lang="zh-CN" altLang="en-US" sz="2400">
              <a:latin typeface="微软雅黑" panose="020B0503020204020204" charset="-122"/>
              <a:ea typeface="微软雅黑" panose="020B0503020204020204" charset="-122"/>
            </a:endParaRPr>
          </a:p>
        </p:txBody>
      </p:sp>
      <p:sp>
        <p:nvSpPr>
          <p:cNvPr id="10" name="矩形 9"/>
          <p:cNvSpPr/>
          <p:nvPr>
            <p:custDataLst>
              <p:tags r:id="rId2"/>
            </p:custDataLst>
          </p:nvPr>
        </p:nvSpPr>
        <p:spPr>
          <a:xfrm>
            <a:off x="163773" y="218363"/>
            <a:ext cx="11865930" cy="6503069"/>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p:custDataLst>
              <p:tags r:id="rId3"/>
            </p:custDataLst>
          </p:nvPr>
        </p:nvSpPr>
        <p:spPr>
          <a:xfrm>
            <a:off x="3593910" y="1433015"/>
            <a:ext cx="6832979" cy="461665"/>
          </a:xfrm>
          <a:prstGeom prst="rect">
            <a:avLst/>
          </a:prstGeom>
        </p:spPr>
        <p:txBody>
          <a:bodyPr wrap="square">
            <a:spAutoFit/>
          </a:bodyPr>
          <a:lstStyle/>
          <a:p>
            <a:r>
              <a:rPr lang="en-US" altLang="zh-CN" sz="2400" b="1" smtClean="0">
                <a:solidFill>
                  <a:srgbClr val="0070C0"/>
                </a:solidFill>
                <a:latin typeface="Times New Roman" panose="02020603050405020304" pitchFamily="18" charset="0"/>
                <a:ea typeface="宋体" panose="02010600030101010101" pitchFamily="2" charset="-122"/>
                <a:cs typeface="宋体" panose="02010600030101010101" pitchFamily="2" charset="-122"/>
              </a:rPr>
              <a:t>     </a:t>
            </a:r>
            <a:endParaRPr lang="zh-CN" altLang="en-US" sz="2800"/>
          </a:p>
        </p:txBody>
      </p:sp>
      <p:sp>
        <p:nvSpPr>
          <p:cNvPr id="7" name="矩形 6"/>
          <p:cNvSpPr/>
          <p:nvPr>
            <p:custDataLst>
              <p:tags r:id="rId4"/>
            </p:custDataLst>
          </p:nvPr>
        </p:nvSpPr>
        <p:spPr>
          <a:xfrm>
            <a:off x="4576548" y="1132471"/>
            <a:ext cx="7064991" cy="461665"/>
          </a:xfrm>
          <a:prstGeom prst="rect">
            <a:avLst/>
          </a:prstGeom>
        </p:spPr>
        <p:txBody>
          <a:bodyPr wrap="square">
            <a:spAutoFit/>
          </a:bodyPr>
          <a:lstStyle/>
          <a:p>
            <a:r>
              <a:rPr lang="en-US" altLang="zh-CN" sz="2400" smtClean="0"/>
              <a:t>      </a:t>
            </a:r>
            <a:endParaRPr lang="en-US" altLang="zh-CN" sz="2400" smtClean="0"/>
          </a:p>
        </p:txBody>
      </p:sp>
      <p:sp>
        <p:nvSpPr>
          <p:cNvPr id="2049" name="Rectangle 1"/>
          <p:cNvSpPr>
            <a:spLocks noChangeArrowheads="1"/>
          </p:cNvSpPr>
          <p:nvPr>
            <p:custDataLst>
              <p:tags r:id="rId5"/>
            </p:custDataLst>
          </p:nvPr>
        </p:nvSpPr>
        <p:spPr bwMode="auto">
          <a:xfrm>
            <a:off x="971550" y="-356552"/>
            <a:ext cx="4592320" cy="7108825"/>
          </a:xfrm>
          <a:prstGeom prst="rect">
            <a:avLst/>
          </a:prstGeom>
          <a:noFill/>
          <a:ln w="9525">
            <a:noFill/>
            <a:miter lim="800000"/>
          </a:ln>
          <a:effectLst/>
        </p:spPr>
        <p:txBody>
          <a:bodyPr vert="horz" wrap="square" lIns="91440" tIns="45720" rIns="91440" bIns="45720" numCol="1" anchor="ctr" anchorCtr="0" compatLnSpc="1">
            <a:spAutoFit/>
          </a:bodyPr>
          <a:lstStyle/>
          <a:p>
            <a:r>
              <a:rPr kumimoji="0" lang="en-US" altLang="zh-CN" sz="2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a:t>
            </a:r>
            <a:r>
              <a:rPr lang="en-US" altLang="zh-CN" sz="2800" smtClean="0">
                <a:latin typeface="楷体" panose="02010609060101010101" pitchFamily="49" charset="-122"/>
                <a:ea typeface="楷体" panose="02010609060101010101" pitchFamily="49" charset="-122"/>
                <a:cs typeface="Times New Roman" panose="02020603050405020304" pitchFamily="18" charset="0"/>
              </a:rPr>
              <a:t> </a:t>
            </a:r>
            <a:endParaRPr lang="zh-CN" altLang="zh-CN" sz="2800" smtClean="0">
              <a:latin typeface="楷体" panose="02010609060101010101" pitchFamily="49" charset="-122"/>
              <a:ea typeface="楷体" panose="02010609060101010101" pitchFamily="49" charset="-122"/>
            </a:endParaRPr>
          </a:p>
          <a:p>
            <a:r>
              <a:rPr lang="en-US" altLang="zh-CN" sz="2800" smtClean="0">
                <a:latin typeface="楷体" panose="02010609060101010101" pitchFamily="49" charset="-122"/>
                <a:ea typeface="楷体" panose="02010609060101010101" pitchFamily="49" charset="-122"/>
              </a:rPr>
              <a:t>             </a:t>
            </a:r>
            <a:endParaRPr lang="en-US" altLang="zh-CN" sz="2800" smtClean="0">
              <a:latin typeface="楷体" panose="02010609060101010101" pitchFamily="49" charset="-122"/>
              <a:ea typeface="楷体" panose="02010609060101010101" pitchFamily="49" charset="-122"/>
            </a:endParaRPr>
          </a:p>
          <a:p>
            <a:r>
              <a:rPr lang="zh-CN" altLang="en-US" sz="3200" b="1" smtClean="0">
                <a:latin typeface="楷体" panose="02010609060101010101" pitchFamily="49" charset="-122"/>
                <a:ea typeface="楷体" panose="02010609060101010101" pitchFamily="49" charset="-122"/>
              </a:rPr>
              <a:t>    </a:t>
            </a:r>
            <a:r>
              <a:rPr lang="zh-CN" altLang="en-US" sz="4000" b="1" smtClean="0">
                <a:solidFill>
                  <a:srgbClr val="C00000"/>
                </a:solidFill>
                <a:latin typeface="微软雅黑" panose="020B0503020204020204" charset="-122"/>
                <a:ea typeface="微软雅黑" panose="020B0503020204020204" charset="-122"/>
                <a:cs typeface="微软雅黑" panose="020B0503020204020204" charset="-122"/>
              </a:rPr>
              <a:t>书   愤</a:t>
            </a:r>
            <a:endParaRPr lang="en-US" altLang="zh-CN" sz="3600" b="1" smtClean="0">
              <a:solidFill>
                <a:srgbClr val="C00000"/>
              </a:solidFill>
              <a:latin typeface="微软雅黑" panose="020B0503020204020204" charset="-122"/>
              <a:ea typeface="微软雅黑" panose="020B0503020204020204" charset="-122"/>
              <a:cs typeface="微软雅黑" panose="020B0503020204020204" charset="-122"/>
            </a:endParaRPr>
          </a:p>
          <a:p>
            <a:r>
              <a:rPr lang="zh-CN" altLang="en-US" sz="3600" b="1" smtClean="0">
                <a:latin typeface="微软雅黑" panose="020B0503020204020204" charset="-122"/>
                <a:ea typeface="微软雅黑" panose="020B0503020204020204" charset="-122"/>
                <a:cs typeface="微软雅黑" panose="020B0503020204020204" charset="-122"/>
              </a:rPr>
              <a:t>                       </a:t>
            </a:r>
            <a:endParaRPr lang="zh-CN" altLang="en-US" sz="3600" b="1" smtClean="0">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早岁那知世事艰，</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中原北望气如山。</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楼船夜雪瓜洲渡，</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铁马秋风大散关。</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塞上长城空自许，</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镜中衰鬓已先斑。</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出师一表真名世，</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千载谁堪伯仲间！</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p:txBody>
      </p:sp>
      <p:sp>
        <p:nvSpPr>
          <p:cNvPr id="2" name="Rectangle 1"/>
          <p:cNvSpPr>
            <a:spLocks noChangeArrowheads="1"/>
          </p:cNvSpPr>
          <p:nvPr>
            <p:custDataLst>
              <p:tags r:id="rId6"/>
            </p:custDataLst>
          </p:nvPr>
        </p:nvSpPr>
        <p:spPr bwMode="auto">
          <a:xfrm>
            <a:off x="6428740" y="-356870"/>
            <a:ext cx="4592320" cy="6554470"/>
          </a:xfrm>
          <a:prstGeom prst="rect">
            <a:avLst/>
          </a:prstGeom>
          <a:noFill/>
          <a:ln w="9525">
            <a:noFill/>
            <a:miter lim="800000"/>
          </a:ln>
          <a:effectLst/>
        </p:spPr>
        <p:txBody>
          <a:bodyPr vert="horz" wrap="square" lIns="91440" tIns="45720" rIns="91440" bIns="45720" numCol="1" anchor="ctr" anchorCtr="0" compatLnSpc="1">
            <a:spAutoFit/>
          </a:bodyPr>
          <a:lstStyle/>
          <a:p>
            <a:r>
              <a:rPr kumimoji="0" lang="en-US" altLang="zh-CN" sz="2800" b="0" i="0" u="none" strike="noStrike" cap="none" normalizeH="0" baseline="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a:t>
            </a:r>
            <a:r>
              <a:rPr lang="en-US" altLang="zh-CN" sz="2800" smtClean="0">
                <a:latin typeface="楷体" panose="02010609060101010101" pitchFamily="49" charset="-122"/>
                <a:ea typeface="楷体" panose="02010609060101010101" pitchFamily="49" charset="-122"/>
                <a:cs typeface="Times New Roman" panose="02020603050405020304" pitchFamily="18" charset="0"/>
              </a:rPr>
              <a:t> </a:t>
            </a:r>
            <a:endParaRPr lang="zh-CN" altLang="zh-CN" sz="2800" smtClean="0">
              <a:latin typeface="楷体" panose="02010609060101010101" pitchFamily="49" charset="-122"/>
              <a:ea typeface="楷体" panose="02010609060101010101" pitchFamily="49" charset="-122"/>
            </a:endParaRPr>
          </a:p>
          <a:p>
            <a:r>
              <a:rPr lang="en-US" altLang="zh-CN" sz="2800" smtClean="0">
                <a:latin typeface="楷体" panose="02010609060101010101" pitchFamily="49" charset="-122"/>
                <a:ea typeface="楷体" panose="02010609060101010101" pitchFamily="49" charset="-122"/>
              </a:rPr>
              <a:t>             </a:t>
            </a:r>
            <a:endParaRPr lang="en-US" altLang="zh-CN" sz="2800" smtClean="0">
              <a:latin typeface="楷体" panose="02010609060101010101" pitchFamily="49" charset="-122"/>
              <a:ea typeface="楷体" panose="02010609060101010101" pitchFamily="49" charset="-122"/>
            </a:endParaRPr>
          </a:p>
          <a:p>
            <a:r>
              <a:rPr lang="zh-CN" altLang="en-US" sz="4000" b="1" smtClean="0">
                <a:solidFill>
                  <a:srgbClr val="C00000"/>
                </a:solidFill>
                <a:latin typeface="微软雅黑" panose="020B0503020204020204" charset="-122"/>
                <a:ea typeface="微软雅黑" panose="020B0503020204020204" charset="-122"/>
                <a:cs typeface="微软雅黑" panose="020B0503020204020204" charset="-122"/>
              </a:rPr>
              <a:t>临安春雨初霁</a:t>
            </a:r>
            <a:endParaRPr lang="en-US" altLang="zh-CN" sz="3600" b="1" smtClean="0">
              <a:latin typeface="微软雅黑" panose="020B0503020204020204" charset="-122"/>
              <a:ea typeface="微软雅黑" panose="020B0503020204020204" charset="-122"/>
              <a:cs typeface="微软雅黑" panose="020B0503020204020204" charset="-122"/>
            </a:endParaRPr>
          </a:p>
          <a:p>
            <a:r>
              <a:rPr lang="zh-CN" altLang="en-US" sz="3600" b="1" smtClean="0">
                <a:latin typeface="微软雅黑" panose="020B0503020204020204" charset="-122"/>
                <a:ea typeface="微软雅黑" panose="020B0503020204020204" charset="-122"/>
                <a:cs typeface="微软雅黑" panose="020B0503020204020204" charset="-122"/>
              </a:rPr>
              <a:t>                       </a:t>
            </a:r>
            <a:endParaRPr lang="zh-CN" altLang="en-US" sz="3600" b="1" smtClean="0">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世味年来薄似纱，</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谁令骑马客京华。</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小楼一夜听春雨，</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深巷明朝卖杏花。</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矮纸斜行闲作草，</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晴窗细乳戏分茶。</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素衣莫起风尘叹，</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a:p>
            <a:r>
              <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rPr>
              <a:t>犹及清明可到家。</a:t>
            </a:r>
            <a:endParaRPr lang="zh-CN" altLang="en-US" sz="3600" b="1" smtClean="0">
              <a:solidFill>
                <a:srgbClr val="00206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custDataLst>
              <p:tags r:id="rId1"/>
            </p:custDataLst>
          </p:nvPr>
        </p:nvSpPr>
        <p:spPr>
          <a:xfrm>
            <a:off x="207010" y="201930"/>
            <a:ext cx="11689080" cy="5403850"/>
          </a:xfrm>
        </p:spPr>
        <p:txBody>
          <a:bodyPr>
            <a:noAutofit/>
          </a:bodyPr>
          <a:lstStyle/>
          <a:p>
            <a:pPr algn="l" fontAlgn="auto">
              <a:lnSpc>
                <a:spcPct val="100000"/>
              </a:lnSpc>
            </a:pPr>
            <a:r>
              <a:rPr lang="en-US" altLang="zh-CN" sz="3600" b="1"/>
              <a:t>     </a:t>
            </a:r>
            <a:r>
              <a:rPr lang="en-US" altLang="zh-CN" sz="2800" b="1"/>
              <a:t> </a:t>
            </a:r>
            <a:r>
              <a:rPr lang="en-US" altLang="zh-CN" sz="3200" b="1">
                <a:latin typeface="宋体" panose="02010600030101010101" pitchFamily="2" charset="-122"/>
                <a:ea typeface="宋体" panose="02010600030101010101" pitchFamily="2" charset="-122"/>
              </a:rPr>
              <a:t> </a:t>
            </a:r>
            <a:r>
              <a:rPr lang="zh-CN" altLang="en-US" sz="3200" b="1">
                <a:latin typeface="宋体" panose="02010600030101010101" pitchFamily="2" charset="-122"/>
                <a:ea typeface="宋体" panose="02010600030101010101" pitchFamily="2" charset="-122"/>
              </a:rPr>
              <a:t>陆游（</a:t>
            </a:r>
            <a:r>
              <a:rPr lang="en-US" altLang="zh-CN" sz="3200" b="1" smtClean="0">
                <a:latin typeface="宋体" panose="02010600030101010101" pitchFamily="2" charset="-122"/>
                <a:ea typeface="宋体" panose="02010600030101010101" pitchFamily="2" charset="-122"/>
              </a:rPr>
              <a:t>1125-1210</a:t>
            </a:r>
            <a:r>
              <a:rPr lang="zh-CN" altLang="en-US" sz="3200" b="1" smtClean="0">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南宋诗人</a:t>
            </a:r>
            <a:r>
              <a:rPr lang="zh-CN" altLang="en-US" sz="3200" b="1" smtClean="0">
                <a:latin typeface="宋体" panose="02010600030101010101" pitchFamily="2" charset="-122"/>
                <a:ea typeface="宋体" panose="02010600030101010101" pitchFamily="2" charset="-122"/>
              </a:rPr>
              <a:t>，字</a:t>
            </a:r>
            <a:r>
              <a:rPr lang="zh-CN" altLang="en-US" sz="3200" b="1">
                <a:latin typeface="宋体" panose="02010600030101010101" pitchFamily="2" charset="-122"/>
                <a:ea typeface="宋体" panose="02010600030101010101" pitchFamily="2" charset="-122"/>
              </a:rPr>
              <a:t>务观，号放翁。越州山阴（今浙江绍兴）人。</a:t>
            </a:r>
            <a:r>
              <a:rPr lang="en-US" altLang="zh-CN" sz="3200" b="1">
                <a:latin typeface="宋体" panose="02010600030101010101" pitchFamily="2" charset="-122"/>
                <a:ea typeface="宋体" panose="02010600030101010101" pitchFamily="2" charset="-122"/>
              </a:rPr>
              <a:t>12</a:t>
            </a:r>
            <a:r>
              <a:rPr lang="zh-CN" altLang="en-US" sz="3200" b="1">
                <a:latin typeface="宋体" panose="02010600030101010101" pitchFamily="2" charset="-122"/>
                <a:ea typeface="宋体" panose="02010600030101010101" pitchFamily="2" charset="-122"/>
              </a:rPr>
              <a:t>岁即能诗文，一生著述丰富，有</a:t>
            </a:r>
            <a:r>
              <a:rPr lang="en-US" altLang="zh-CN" sz="3200" b="1">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剑南诗稿</a:t>
            </a:r>
            <a:r>
              <a:rPr lang="en-US" altLang="zh-CN" sz="3200" b="1">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a:t>
            </a:r>
            <a:r>
              <a:rPr lang="en-US" altLang="zh-CN" sz="3200" b="1">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渭南文集</a:t>
            </a:r>
            <a:r>
              <a:rPr lang="en-US" altLang="zh-CN" sz="3200" b="1">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等数十种存世，存诗</a:t>
            </a:r>
            <a:r>
              <a:rPr lang="en-US" altLang="zh-CN" sz="3200" b="1">
                <a:latin typeface="宋体" panose="02010600030101010101" pitchFamily="2" charset="-122"/>
                <a:ea typeface="宋体" panose="02010600030101010101" pitchFamily="2" charset="-122"/>
              </a:rPr>
              <a:t>9000</a:t>
            </a:r>
            <a:r>
              <a:rPr lang="zh-CN" altLang="en-US" sz="3200" b="1">
                <a:latin typeface="宋体" panose="02010600030101010101" pitchFamily="2" charset="-122"/>
                <a:ea typeface="宋体" panose="02010600030101010101" pitchFamily="2" charset="-122"/>
              </a:rPr>
              <a:t>多首，是中国现有存</a:t>
            </a:r>
            <a:r>
              <a:rPr lang="zh-CN" altLang="en-US" sz="3200" b="1">
                <a:solidFill>
                  <a:schemeClr val="tx1"/>
                </a:solidFill>
                <a:latin typeface="宋体" panose="02010600030101010101" pitchFamily="2" charset="-122"/>
                <a:ea typeface="宋体" panose="02010600030101010101" pitchFamily="2" charset="-122"/>
              </a:rPr>
              <a:t>诗最多</a:t>
            </a:r>
            <a:r>
              <a:rPr lang="zh-CN" altLang="en-US" sz="3200" b="1">
                <a:latin typeface="宋体" panose="02010600030101010101" pitchFamily="2" charset="-122"/>
                <a:ea typeface="宋体" panose="02010600030101010101" pitchFamily="2" charset="-122"/>
              </a:rPr>
              <a:t>的诗人。陆游具有多方面文学才能，尤以诗的成就为最</a:t>
            </a:r>
            <a:r>
              <a:rPr lang="zh-CN" altLang="en-US" sz="3200" b="1" smtClean="0">
                <a:latin typeface="宋体" panose="02010600030101010101" pitchFamily="2" charset="-122"/>
                <a:ea typeface="宋体" panose="02010600030101010101" pitchFamily="2" charset="-122"/>
              </a:rPr>
              <a:t>。他</a:t>
            </a:r>
            <a:r>
              <a:rPr lang="zh-CN" altLang="en-US" sz="3200" b="1">
                <a:latin typeface="宋体" panose="02010600030101010101" pitchFamily="2" charset="-122"/>
                <a:ea typeface="宋体" panose="02010600030101010101" pitchFamily="2" charset="-122"/>
              </a:rPr>
              <a:t>诗作鲜明的特色是具有强烈的爱国主义精神，他继承和发展了古典诗歌现实主义和浪漫主义的优良传统，对后世文坛影响深远。</a:t>
            </a:r>
            <a:r>
              <a:rPr lang="zh-CN" altLang="en-US" sz="3200" b="1">
                <a:latin typeface="宋体" panose="02010600030101010101" pitchFamily="2" charset="-122"/>
                <a:ea typeface="宋体" panose="02010600030101010101" pitchFamily="2" charset="-122"/>
                <a:sym typeface="+mn-ea"/>
              </a:rPr>
              <a:t>与</a:t>
            </a:r>
            <a:r>
              <a:rPr lang="zh-CN" altLang="en-US" sz="32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杨万里、范成大、尤袤</a:t>
            </a:r>
            <a:r>
              <a:rPr lang="zh-CN" altLang="en-US" sz="3200" b="1">
                <a:latin typeface="宋体" panose="02010600030101010101" pitchFamily="2" charset="-122"/>
                <a:ea typeface="宋体" panose="02010600030101010101" pitchFamily="2" charset="-122"/>
                <a:sym typeface="+mn-ea"/>
              </a:rPr>
              <a:t>并称为南宋“</a:t>
            </a:r>
            <a:r>
              <a:rPr lang="zh-CN" altLang="en-US" sz="32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中兴四大诗人</a:t>
            </a:r>
            <a:r>
              <a:rPr lang="zh-CN" altLang="en-US" sz="3200" b="1">
                <a:latin typeface="宋体" panose="02010600030101010101" pitchFamily="2" charset="-122"/>
                <a:ea typeface="宋体" panose="02010600030101010101" pitchFamily="2" charset="-122"/>
                <a:sym typeface="+mn-ea"/>
              </a:rPr>
              <a:t>”，少年时就立下了“上马击狂胡，下马草军书”的志向。1154年应礼部试，为秦桧所黜。孝宗即位后，赐进士出身，曾任镇江、隆兴通判。乾道八年(1172年)，入四川宣抚使王炎幕府，投身军旅生活。淳熙五年(1178年)，被召回临安，先后提举福建及江南西路常平茶盐公事。</a:t>
            </a:r>
            <a:endParaRPr lang="zh-CN" altLang="en-US" sz="3200" b="1">
              <a:latin typeface="宋体" panose="02010600030101010101" pitchFamily="2" charset="-122"/>
              <a:ea typeface="宋体" panose="02010600030101010101" pitchFamily="2" charset="-122"/>
            </a:endParaRPr>
          </a:p>
          <a:p>
            <a:pPr algn="l">
              <a:lnSpc>
                <a:spcPct val="150000"/>
              </a:lnSpc>
            </a:pPr>
            <a:endParaRPr lang="zh-CN" altLang="en-US" sz="28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1110107" y="390734"/>
            <a:ext cx="10405872" cy="829945"/>
          </a:xfrm>
          <a:prstGeom prst="rect">
            <a:avLst/>
          </a:prstGeom>
          <a:noFill/>
        </p:spPr>
        <p:txBody>
          <a:bodyPr wrap="square" rtlCol="0" anchor="t">
            <a:spAutoFit/>
          </a:bodyPr>
          <a:lstStyle/>
          <a:p>
            <a:pPr>
              <a:lnSpc>
                <a:spcPct val="120000"/>
              </a:lnSpc>
            </a:pPr>
            <a:r>
              <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rPr>
              <a:t>比较</a:t>
            </a:r>
            <a:r>
              <a:rPr kumimoji="1" lang="en-US" altLang="zh-CN" sz="4000" b="1">
                <a:solidFill>
                  <a:srgbClr val="C00000"/>
                </a:solidFill>
                <a:latin typeface="微软雅黑" panose="020B0503020204020204" charset="-122"/>
                <a:ea typeface="微软雅黑" panose="020B0503020204020204" charset="-122"/>
                <a:cs typeface="宋体" panose="02010600030101010101" pitchFamily="2" charset="-122"/>
                <a:sym typeface="+mn-ea"/>
              </a:rPr>
              <a:t>《</a:t>
            </a:r>
            <a:r>
              <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rPr>
              <a:t>书愤</a:t>
            </a:r>
            <a:r>
              <a:rPr kumimoji="1" lang="en-US" altLang="zh-CN" sz="4000" b="1">
                <a:solidFill>
                  <a:srgbClr val="C00000"/>
                </a:solidFill>
                <a:latin typeface="微软雅黑" panose="020B0503020204020204" charset="-122"/>
                <a:ea typeface="微软雅黑" panose="020B0503020204020204" charset="-122"/>
                <a:cs typeface="宋体" panose="02010600030101010101" pitchFamily="2" charset="-122"/>
                <a:sym typeface="+mn-ea"/>
              </a:rPr>
              <a:t>》</a:t>
            </a:r>
            <a:r>
              <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rPr>
              <a:t>与</a:t>
            </a:r>
            <a:r>
              <a:rPr kumimoji="1" lang="en-US" altLang="zh-CN" sz="4000" b="1">
                <a:solidFill>
                  <a:srgbClr val="C00000"/>
                </a:solidFill>
                <a:latin typeface="微软雅黑" panose="020B0503020204020204" charset="-122"/>
                <a:ea typeface="微软雅黑" panose="020B0503020204020204" charset="-122"/>
                <a:cs typeface="宋体" panose="02010600030101010101" pitchFamily="2" charset="-122"/>
                <a:sym typeface="+mn-ea"/>
              </a:rPr>
              <a:t>《</a:t>
            </a:r>
            <a:r>
              <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rPr>
              <a:t>临安春雨初霁</a:t>
            </a:r>
            <a:r>
              <a:rPr kumimoji="1" lang="en-US" altLang="zh-CN" sz="4000" b="1">
                <a:solidFill>
                  <a:srgbClr val="C00000"/>
                </a:solidFill>
                <a:latin typeface="微软雅黑" panose="020B0503020204020204" charset="-122"/>
                <a:ea typeface="微软雅黑" panose="020B0503020204020204" charset="-122"/>
                <a:cs typeface="宋体" panose="02010600030101010101" pitchFamily="2" charset="-122"/>
                <a:sym typeface="+mn-ea"/>
              </a:rPr>
              <a:t>》</a:t>
            </a:r>
            <a:r>
              <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rPr>
              <a:t>的异同？</a:t>
            </a:r>
            <a:endParaRPr kumimoji="1" lang="zh-CN" altLang="en-US" sz="4000" b="1">
              <a:solidFill>
                <a:srgbClr val="C00000"/>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3" name="组合 54" hidden="1"/>
          <p:cNvGrpSpPr/>
          <p:nvPr>
            <p:custDataLst>
              <p:tags r:id="rId2"/>
            </p:custDataLst>
          </p:nvPr>
        </p:nvGrpSpPr>
        <p:grpSpPr>
          <a:xfrm>
            <a:off x="1114168" y="2444165"/>
            <a:ext cx="925069" cy="2247444"/>
            <a:chOff x="484884" y="1219638"/>
            <a:chExt cx="925069" cy="2247444"/>
          </a:xfrm>
        </p:grpSpPr>
        <p:sp>
          <p:nvSpPr>
            <p:cNvPr id="56" name="矩形 55"/>
            <p:cNvSpPr/>
            <p:nvPr>
              <p:custDataLst>
                <p:tags r:id="rId3"/>
              </p:custDataLst>
            </p:nvPr>
          </p:nvSpPr>
          <p:spPr>
            <a:xfrm>
              <a:off x="484884" y="1219638"/>
              <a:ext cx="925069" cy="2247444"/>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57" name="矩形 56"/>
            <p:cNvSpPr/>
            <p:nvPr>
              <p:custDataLst>
                <p:tags r:id="rId4"/>
              </p:custDataLst>
            </p:nvPr>
          </p:nvSpPr>
          <p:spPr>
            <a:xfrm>
              <a:off x="585469" y="1330359"/>
              <a:ext cx="723900" cy="202600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2400">
                  <a:solidFill>
                    <a:schemeClr val="bg1"/>
                  </a:solidFill>
                  <a:latin typeface="月球常驻民" panose="02010600010101010101" charset="-122"/>
                  <a:ea typeface="月球常驻民" panose="02010600010101010101" charset="-122"/>
                  <a:cs typeface="+mn-ea"/>
                  <a:sym typeface="汉仪粗黑繁" panose="02010600000101010101"/>
                </a:rPr>
                <a:t>《</a:t>
              </a:r>
              <a:r>
                <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rPr>
                <a:t>书愤</a:t>
              </a:r>
              <a:r>
                <a:rPr lang="en-US" altLang="zh-CN" sz="2400">
                  <a:solidFill>
                    <a:schemeClr val="bg1"/>
                  </a:solidFill>
                  <a:latin typeface="月球常驻民" panose="02010600010101010101" charset="-122"/>
                  <a:ea typeface="月球常驻民" panose="02010600010101010101" charset="-122"/>
                  <a:cs typeface="+mn-ea"/>
                  <a:sym typeface="汉仪粗黑繁" panose="02010600000101010101"/>
                </a:rPr>
                <a:t>》</a:t>
              </a:r>
              <a:r>
                <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rPr>
                <a:t>尾联</a:t>
              </a:r>
              <a:endPar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2" name="矩形 1"/>
          <p:cNvSpPr/>
          <p:nvPr>
            <p:custDataLst>
              <p:tags r:id="rId5"/>
            </p:custDataLst>
          </p:nvPr>
        </p:nvSpPr>
        <p:spPr>
          <a:xfrm>
            <a:off x="2139822" y="1783945"/>
            <a:ext cx="9477716" cy="1124585"/>
          </a:xfrm>
          <a:prstGeom prst="rect">
            <a:avLst/>
          </a:prstGeom>
        </p:spPr>
        <p:txBody>
          <a:bodyPr wrap="square">
            <a:spAutoFit/>
          </a:bodyPr>
          <a:lstStyle/>
          <a:p>
            <a:pPr>
              <a:lnSpc>
                <a:spcPct val="120000"/>
              </a:lnSpc>
            </a:pPr>
            <a:r>
              <a:rPr lang="zh-CN" altLang="en-US" sz="2800" b="1">
                <a:solidFill>
                  <a:srgbClr val="C00000"/>
                </a:solidFill>
                <a:latin typeface="微软雅黑" panose="020B0503020204020204" charset="-122"/>
                <a:ea typeface="微软雅黑" panose="020B0503020204020204" charset="-122"/>
              </a:rPr>
              <a:t>①主旨相近</a:t>
            </a:r>
            <a:r>
              <a:rPr lang="zh-CN" altLang="en-US" sz="2800" b="1">
                <a:latin typeface="微软雅黑" panose="020B0503020204020204" charset="-122"/>
                <a:ea typeface="微软雅黑" panose="020B0503020204020204" charset="-122"/>
              </a:rPr>
              <a:t>：皆抒发了</a:t>
            </a:r>
            <a:r>
              <a:rPr lang="zh-CN" altLang="en-US" sz="2800" b="1">
                <a:solidFill>
                  <a:srgbClr val="7030A0"/>
                </a:solidFill>
                <a:latin typeface="微软雅黑" panose="020B0503020204020204" charset="-122"/>
                <a:ea typeface="微软雅黑" panose="020B0503020204020204" charset="-122"/>
              </a:rPr>
              <a:t>抗金大业难酬的悲愤之情</a:t>
            </a:r>
            <a:r>
              <a:rPr lang="zh-CN" altLang="en-US" sz="2800" b="1">
                <a:latin typeface="微软雅黑" panose="020B0503020204020204" charset="-122"/>
                <a:ea typeface="微软雅黑" panose="020B0503020204020204" charset="-122"/>
              </a:rPr>
              <a:t>。</a:t>
            </a:r>
            <a:endParaRPr lang="en-US" altLang="zh-CN" sz="2800" b="1">
              <a:latin typeface="微软雅黑" panose="020B0503020204020204" charset="-122"/>
              <a:ea typeface="微软雅黑" panose="020B0503020204020204" charset="-122"/>
            </a:endParaRPr>
          </a:p>
          <a:p>
            <a:pPr>
              <a:lnSpc>
                <a:spcPct val="120000"/>
              </a:lnSpc>
            </a:pPr>
            <a:r>
              <a:rPr lang="zh-CN" altLang="en-US" sz="2800" b="1">
                <a:solidFill>
                  <a:srgbClr val="C00000"/>
                </a:solidFill>
                <a:latin typeface="微软雅黑" panose="020B0503020204020204" charset="-122"/>
                <a:ea typeface="微软雅黑" panose="020B0503020204020204" charset="-122"/>
              </a:rPr>
              <a:t>②手法相同</a:t>
            </a:r>
            <a:r>
              <a:rPr lang="zh-CN" altLang="en-US" sz="2800" b="1">
                <a:latin typeface="微软雅黑" panose="020B0503020204020204" charset="-122"/>
                <a:ea typeface="微软雅黑" panose="020B0503020204020204" charset="-122"/>
              </a:rPr>
              <a:t>：皆</a:t>
            </a:r>
            <a:r>
              <a:rPr lang="zh-CN" altLang="en-US" sz="2800" b="1">
                <a:solidFill>
                  <a:srgbClr val="7030A0"/>
                </a:solidFill>
                <a:latin typeface="微软雅黑" panose="020B0503020204020204" charset="-122"/>
                <a:ea typeface="微软雅黑" panose="020B0503020204020204" charset="-122"/>
              </a:rPr>
              <a:t>虚实结合</a:t>
            </a:r>
            <a:r>
              <a:rPr lang="zh-CN" altLang="en-US" sz="2800" b="1">
                <a:latin typeface="微软雅黑" panose="020B0503020204020204" charset="-122"/>
                <a:ea typeface="微软雅黑" panose="020B0503020204020204" charset="-122"/>
              </a:rPr>
              <a:t>，尾联皆</a:t>
            </a:r>
            <a:r>
              <a:rPr lang="zh-CN" altLang="en-US" sz="2800" b="1">
                <a:solidFill>
                  <a:srgbClr val="7030A0"/>
                </a:solidFill>
                <a:latin typeface="微软雅黑" panose="020B0503020204020204" charset="-122"/>
                <a:ea typeface="微软雅黑" panose="020B0503020204020204" charset="-122"/>
              </a:rPr>
              <a:t>用典明志</a:t>
            </a:r>
            <a:r>
              <a:rPr lang="zh-CN" altLang="en-US" sz="2800" b="1">
                <a:latin typeface="微软雅黑" panose="020B0503020204020204" charset="-122"/>
                <a:ea typeface="微软雅黑" panose="020B0503020204020204" charset="-122"/>
              </a:rPr>
              <a:t>。</a:t>
            </a:r>
            <a:endParaRPr lang="zh-CN" altLang="en-US" sz="2800" b="1">
              <a:latin typeface="微软雅黑" panose="020B0503020204020204" charset="-122"/>
              <a:ea typeface="微软雅黑" panose="020B0503020204020204" charset="-122"/>
            </a:endParaRPr>
          </a:p>
        </p:txBody>
      </p:sp>
      <p:grpSp>
        <p:nvGrpSpPr>
          <p:cNvPr id="4" name="组合 61" hidden="1"/>
          <p:cNvGrpSpPr/>
          <p:nvPr>
            <p:custDataLst>
              <p:tags r:id="rId6"/>
            </p:custDataLst>
          </p:nvPr>
        </p:nvGrpSpPr>
        <p:grpSpPr>
          <a:xfrm>
            <a:off x="10065128" y="2444165"/>
            <a:ext cx="925069" cy="2247444"/>
            <a:chOff x="484884" y="1219638"/>
            <a:chExt cx="925069" cy="2247444"/>
          </a:xfrm>
        </p:grpSpPr>
        <p:sp>
          <p:nvSpPr>
            <p:cNvPr id="63" name="矩形 62"/>
            <p:cNvSpPr/>
            <p:nvPr>
              <p:custDataLst>
                <p:tags r:id="rId7"/>
              </p:custDataLst>
            </p:nvPr>
          </p:nvSpPr>
          <p:spPr>
            <a:xfrm>
              <a:off x="484884" y="1219638"/>
              <a:ext cx="925069" cy="2247444"/>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64" name="矩形 63"/>
            <p:cNvSpPr/>
            <p:nvPr>
              <p:custDataLst>
                <p:tags r:id="rId8"/>
              </p:custDataLst>
            </p:nvPr>
          </p:nvSpPr>
          <p:spPr>
            <a:xfrm>
              <a:off x="585469" y="1330359"/>
              <a:ext cx="723900" cy="202600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2400">
                  <a:solidFill>
                    <a:schemeClr val="bg1"/>
                  </a:solidFill>
                  <a:latin typeface="月球常驻民" panose="02010600010101010101" charset="-122"/>
                  <a:ea typeface="月球常驻民" panose="02010600010101010101" charset="-122"/>
                  <a:cs typeface="+mn-ea"/>
                  <a:sym typeface="汉仪粗黑繁" panose="02010600000101010101"/>
                </a:rPr>
                <a:t>《</a:t>
              </a:r>
              <a:r>
                <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rPr>
                <a:t>蜀相</a:t>
              </a:r>
              <a:r>
                <a:rPr lang="en-US" altLang="zh-CN" sz="2400">
                  <a:solidFill>
                    <a:schemeClr val="bg1"/>
                  </a:solidFill>
                  <a:latin typeface="月球常驻民" panose="02010600010101010101" charset="-122"/>
                  <a:ea typeface="月球常驻民" panose="02010600010101010101" charset="-122"/>
                  <a:cs typeface="+mn-ea"/>
                  <a:sym typeface="汉仪粗黑繁" panose="02010600000101010101"/>
                </a:rPr>
                <a:t>》</a:t>
              </a:r>
              <a:r>
                <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rPr>
                <a:t>尾联</a:t>
              </a:r>
              <a:endParaRPr lang="zh-CN" altLang="en-US" sz="24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15" name="文本框 14"/>
          <p:cNvSpPr txBox="1"/>
          <p:nvPr>
            <p:custDataLst>
              <p:tags r:id="rId9"/>
            </p:custDataLst>
          </p:nvPr>
        </p:nvSpPr>
        <p:spPr>
          <a:xfrm>
            <a:off x="1007505" y="1849003"/>
            <a:ext cx="1063653" cy="539802"/>
          </a:xfrm>
          <a:prstGeom prst="rect">
            <a:avLst/>
          </a:prstGeom>
          <a:solidFill>
            <a:schemeClr val="tx1"/>
          </a:solidFill>
        </p:spPr>
        <p:txBody>
          <a:bodyPr wrap="square" lIns="360000" tIns="45720" rIns="91440" bIns="45720" rtlCol="0" anchor="ctr">
            <a:noAutofit/>
          </a:bodyPr>
          <a:lstStyle/>
          <a:p>
            <a:pPr>
              <a:lnSpc>
                <a:spcPct val="120000"/>
              </a:lnSpc>
              <a:spcAft>
                <a:spcPts val="1000"/>
              </a:spcAft>
            </a:pPr>
            <a:r>
              <a:rPr lang="zh-CN" altLang="en-US" sz="2800" b="1">
                <a:solidFill>
                  <a:schemeClr val="bg1"/>
                </a:solidFill>
                <a:latin typeface="微软雅黑" panose="020B0503020204020204" charset="-122"/>
                <a:ea typeface="微软雅黑" panose="020B0503020204020204" charset="-122"/>
              </a:rPr>
              <a:t>同</a:t>
            </a:r>
            <a:endParaRPr lang="zh-CN" altLang="en-US" sz="2800" b="1">
              <a:solidFill>
                <a:schemeClr val="bg1"/>
              </a:solidFill>
              <a:latin typeface="微软雅黑" panose="020B0503020204020204" charset="-122"/>
              <a:ea typeface="微软雅黑" panose="020B0503020204020204" charset="-122"/>
            </a:endParaRPr>
          </a:p>
        </p:txBody>
      </p:sp>
      <p:sp>
        <p:nvSpPr>
          <p:cNvPr id="16" name="TextBox 1"/>
          <p:cNvSpPr txBox="1"/>
          <p:nvPr>
            <p:custDataLst>
              <p:tags r:id="rId10"/>
            </p:custDataLst>
          </p:nvPr>
        </p:nvSpPr>
        <p:spPr>
          <a:xfrm>
            <a:off x="975584" y="3306277"/>
            <a:ext cx="1063653"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异</a:t>
            </a:r>
            <a:endParaRPr lang="zh-CN" altLang="en-US" sz="2800" b="1">
              <a:latin typeface="微软雅黑" panose="020B0503020204020204" charset="-122"/>
              <a:ea typeface="微软雅黑" panose="020B0503020204020204" charset="-122"/>
            </a:endParaRPr>
          </a:p>
        </p:txBody>
      </p:sp>
      <p:sp>
        <p:nvSpPr>
          <p:cNvPr id="17" name="矩形 16"/>
          <p:cNvSpPr/>
          <p:nvPr>
            <p:custDataLst>
              <p:tags r:id="rId11"/>
            </p:custDataLst>
          </p:nvPr>
        </p:nvSpPr>
        <p:spPr>
          <a:xfrm>
            <a:off x="2139950" y="3239135"/>
            <a:ext cx="10052050" cy="3192145"/>
          </a:xfrm>
          <a:prstGeom prst="rect">
            <a:avLst/>
          </a:prstGeom>
        </p:spPr>
        <p:txBody>
          <a:bodyPr wrap="square">
            <a:spAutoFit/>
          </a:bodyPr>
          <a:lstStyle/>
          <a:p>
            <a:pPr>
              <a:lnSpc>
                <a:spcPct val="12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①风格不同</a:t>
            </a: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书</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大气磅礴，慷慨悲壮</a:t>
            </a:r>
            <a:r>
              <a:rPr lang="zh-CN" altLang="en-US" sz="2800" b="1">
                <a:latin typeface="微软雅黑" panose="020B0503020204020204" charset="-122"/>
                <a:ea typeface="微软雅黑" panose="020B0503020204020204" charset="-122"/>
                <a:cs typeface="微软雅黑" panose="020B0503020204020204" charset="-122"/>
              </a:rPr>
              <a:t>；</a:t>
            </a:r>
            <a:endParaRPr lang="en-US" altLang="zh-CN" sz="2800" b="1">
              <a:latin typeface="微软雅黑" panose="020B0503020204020204" charset="-122"/>
              <a:ea typeface="微软雅黑" panose="020B0503020204020204" charset="-122"/>
              <a:cs typeface="微软雅黑" panose="020B0503020204020204" charset="-122"/>
            </a:endParaRPr>
          </a:p>
          <a:p>
            <a:pPr>
              <a:lnSpc>
                <a:spcPct val="120000"/>
              </a:lnSpc>
            </a:pPr>
            <a:r>
              <a:rPr lang="en-US" altLang="zh-CN" sz="2800" b="1">
                <a:latin typeface="微软雅黑" panose="020B0503020204020204" charset="-122"/>
                <a:ea typeface="微软雅黑" panose="020B0503020204020204" charset="-122"/>
                <a:cs typeface="微软雅黑" panose="020B0503020204020204" charset="-122"/>
              </a:rPr>
              <a:t>                    《</a:t>
            </a:r>
            <a:r>
              <a:rPr lang="zh-CN" altLang="en-US" sz="2800" b="1">
                <a:latin typeface="微软雅黑" panose="020B0503020204020204" charset="-122"/>
                <a:ea typeface="微软雅黑" panose="020B0503020204020204" charset="-122"/>
                <a:cs typeface="微软雅黑" panose="020B0503020204020204" charset="-122"/>
              </a:rPr>
              <a:t>临</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恬淡静雅，惆怅深沉</a:t>
            </a:r>
            <a:r>
              <a:rPr lang="zh-CN" altLang="en-US" sz="2800" b="1">
                <a:latin typeface="微软雅黑" panose="020B0503020204020204" charset="-122"/>
                <a:ea typeface="微软雅黑" panose="020B0503020204020204" charset="-122"/>
                <a:cs typeface="微软雅黑" panose="020B0503020204020204" charset="-122"/>
              </a:rPr>
              <a:t>；</a:t>
            </a:r>
            <a:endParaRPr lang="en-US" altLang="zh-CN" sz="2800" b="1">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②情感不同</a:t>
            </a: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书</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还兼有</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追怀往事</a:t>
            </a:r>
            <a:r>
              <a:rPr lang="zh-CN" altLang="en-US" sz="2800" b="1">
                <a:latin typeface="微软雅黑" panose="020B0503020204020204" charset="-122"/>
                <a:ea typeface="微软雅黑" panose="020B0503020204020204" charset="-122"/>
                <a:cs typeface="微软雅黑" panose="020B0503020204020204" charset="-122"/>
              </a:rPr>
              <a:t>，</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希冀报国</a:t>
            </a:r>
            <a:r>
              <a:rPr lang="zh-CN" altLang="en-US" sz="2800" b="1">
                <a:latin typeface="微软雅黑" panose="020B0503020204020204" charset="-122"/>
                <a:ea typeface="微软雅黑" panose="020B0503020204020204" charset="-122"/>
                <a:cs typeface="微软雅黑" panose="020B0503020204020204" charset="-122"/>
              </a:rPr>
              <a:t>的多重情感；</a:t>
            </a:r>
            <a:endParaRPr lang="en-US" altLang="zh-CN" sz="2800" b="1">
              <a:latin typeface="微软雅黑" panose="020B0503020204020204" charset="-122"/>
              <a:ea typeface="微软雅黑" panose="020B0503020204020204" charset="-122"/>
              <a:cs typeface="微软雅黑" panose="020B0503020204020204" charset="-122"/>
            </a:endParaRPr>
          </a:p>
          <a:p>
            <a:pPr>
              <a:lnSpc>
                <a:spcPct val="120000"/>
              </a:lnSpc>
            </a:pPr>
            <a:r>
              <a:rPr lang="en-US" altLang="zh-CN" sz="2800" b="1">
                <a:latin typeface="微软雅黑" panose="020B0503020204020204" charset="-122"/>
                <a:ea typeface="微软雅黑" panose="020B0503020204020204" charset="-122"/>
                <a:cs typeface="微软雅黑" panose="020B0503020204020204" charset="-122"/>
              </a:rPr>
              <a:t>                    《</a:t>
            </a:r>
            <a:r>
              <a:rPr lang="zh-CN" altLang="en-US" sz="2800" b="1">
                <a:latin typeface="微软雅黑" panose="020B0503020204020204" charset="-122"/>
                <a:ea typeface="微软雅黑" panose="020B0503020204020204" charset="-122"/>
                <a:cs typeface="微软雅黑" panose="020B0503020204020204" charset="-122"/>
              </a:rPr>
              <a:t>临</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表达对京华生活的</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厌倦</a:t>
            </a:r>
            <a:r>
              <a:rPr lang="zh-CN" altLang="en-US" sz="2800" b="1">
                <a:latin typeface="微软雅黑" panose="020B0503020204020204" charset="-122"/>
                <a:ea typeface="微软雅黑" panose="020B0503020204020204" charset="-122"/>
                <a:cs typeface="微软雅黑" panose="020B0503020204020204" charset="-122"/>
              </a:rPr>
              <a:t>和不得志的</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无奈</a:t>
            </a:r>
            <a:r>
              <a:rPr lang="zh-CN" altLang="en-US" sz="2800" b="1">
                <a:latin typeface="微软雅黑" panose="020B0503020204020204" charset="-122"/>
                <a:ea typeface="微软雅黑" panose="020B0503020204020204" charset="-122"/>
                <a:cs typeface="微软雅黑" panose="020B0503020204020204" charset="-122"/>
              </a:rPr>
              <a:t>；</a:t>
            </a:r>
            <a:endParaRPr lang="en-US" altLang="zh-CN" sz="2800" b="1">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③意境不同</a:t>
            </a: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书</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的意象选取呈现出</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沉郁雄浑顿挫</a:t>
            </a:r>
            <a:r>
              <a:rPr lang="zh-CN" altLang="en-US" sz="2800" b="1">
                <a:latin typeface="微软雅黑" panose="020B0503020204020204" charset="-122"/>
                <a:ea typeface="微软雅黑" panose="020B0503020204020204" charset="-122"/>
                <a:cs typeface="微软雅黑" panose="020B0503020204020204" charset="-122"/>
              </a:rPr>
              <a:t>的意境；</a:t>
            </a:r>
            <a:endParaRPr lang="en-US" altLang="zh-CN" sz="2800" b="1">
              <a:latin typeface="微软雅黑" panose="020B0503020204020204" charset="-122"/>
              <a:ea typeface="微软雅黑" panose="020B0503020204020204" charset="-122"/>
              <a:cs typeface="微软雅黑" panose="020B0503020204020204" charset="-122"/>
            </a:endParaRPr>
          </a:p>
          <a:p>
            <a:pPr>
              <a:lnSpc>
                <a:spcPct val="120000"/>
              </a:lnSpc>
            </a:pPr>
            <a:r>
              <a:rPr lang="en-US" altLang="zh-CN" sz="2800" b="1">
                <a:latin typeface="微软雅黑" panose="020B0503020204020204" charset="-122"/>
                <a:ea typeface="微软雅黑" panose="020B0503020204020204" charset="-122"/>
                <a:cs typeface="微软雅黑" panose="020B0503020204020204" charset="-122"/>
              </a:rPr>
              <a:t>                    《</a:t>
            </a:r>
            <a:r>
              <a:rPr lang="zh-CN" altLang="en-US" sz="2800" b="1">
                <a:latin typeface="微软雅黑" panose="020B0503020204020204" charset="-122"/>
                <a:ea typeface="微软雅黑" panose="020B0503020204020204" charset="-122"/>
                <a:cs typeface="微软雅黑" panose="020B0503020204020204" charset="-122"/>
              </a:rPr>
              <a:t>临</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的意象选取呈现出</a:t>
            </a:r>
            <a:r>
              <a:rPr lang="zh-CN" altLang="en-US" sz="2800" b="1">
                <a:solidFill>
                  <a:srgbClr val="7030A0"/>
                </a:solidFill>
                <a:latin typeface="微软雅黑" panose="020B0503020204020204" charset="-122"/>
                <a:ea typeface="微软雅黑" panose="020B0503020204020204" charset="-122"/>
                <a:cs typeface="微软雅黑" panose="020B0503020204020204" charset="-122"/>
              </a:rPr>
              <a:t>明艳恬静闲适</a:t>
            </a:r>
            <a:r>
              <a:rPr lang="zh-CN" altLang="en-US" sz="2800" b="1">
                <a:latin typeface="微软雅黑" panose="020B0503020204020204" charset="-122"/>
                <a:ea typeface="微软雅黑" panose="020B0503020204020204" charset="-122"/>
                <a:cs typeface="微软雅黑" panose="020B0503020204020204" charset="-122"/>
              </a:rPr>
              <a:t>的意境。</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451843" y="530350"/>
            <a:ext cx="4918812" cy="560927"/>
          </a:xfrm>
        </p:spPr>
        <p:txBody>
          <a:bodyPr>
            <a:normAutofit fontScale="90000"/>
          </a:bodyPr>
          <a:lstStyle/>
          <a:p>
            <a:r>
              <a:rPr lang="zh-CN" altLang="en-US" b="1"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理解性默写</a:t>
            </a:r>
            <a:endParaRPr lang="zh-CN" altLang="en-US"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副标题 2"/>
          <p:cNvSpPr>
            <a:spLocks noGrp="1"/>
          </p:cNvSpPr>
          <p:nvPr>
            <p:ph type="subTitle" idx="1"/>
            <p:custDataLst>
              <p:tags r:id="rId2"/>
            </p:custDataLst>
          </p:nvPr>
        </p:nvSpPr>
        <p:spPr>
          <a:xfrm>
            <a:off x="869707" y="1367278"/>
            <a:ext cx="10403882" cy="4729650"/>
          </a:xfrm>
        </p:spPr>
        <p:txBody>
          <a:bodyPr>
            <a:normAutofit/>
          </a:bodyPr>
          <a:lstStyle/>
          <a:p>
            <a:pPr algn="l"/>
            <a:r>
              <a:rPr lang="en-US" altLang="zh-CN" sz="2800" b="1" smtClean="0"/>
              <a:t>1.</a:t>
            </a:r>
            <a:r>
              <a:rPr lang="zh-CN" altLang="zh-CN" sz="2800" b="1" smtClean="0"/>
              <a:t>《临安春雨初霁》</a:t>
            </a:r>
            <a:r>
              <a:rPr lang="zh-CN" altLang="zh-CN" sz="2800" b="1"/>
              <a:t>中</a:t>
            </a:r>
            <a:r>
              <a:rPr lang="en-US" altLang="zh-CN" sz="2800" b="1"/>
              <a:t>“</a:t>
            </a:r>
            <a:r>
              <a:rPr lang="en-US" altLang="zh-CN" sz="2800" b="1" u="sng"/>
              <a:t>     </a:t>
            </a:r>
            <a:r>
              <a:rPr lang="en-US" altLang="zh-CN" sz="2800" b="1" u="sng" smtClean="0"/>
              <a:t>   </a:t>
            </a:r>
            <a:r>
              <a:rPr lang="zh-CN" altLang="zh-CN" sz="2800" b="1"/>
              <a:t>，</a:t>
            </a:r>
            <a:r>
              <a:rPr lang="en-US" altLang="zh-CN" sz="2800" b="1" u="sng"/>
              <a:t>   </a:t>
            </a:r>
            <a:r>
              <a:rPr lang="en-US" altLang="zh-CN" sz="2800" b="1" u="sng" smtClean="0"/>
              <a:t> </a:t>
            </a:r>
            <a:r>
              <a:rPr lang="en-US" altLang="zh-CN" sz="2800" b="1" u="sng"/>
              <a:t>   </a:t>
            </a:r>
            <a:r>
              <a:rPr lang="en-US" altLang="zh-CN" sz="2800" b="1"/>
              <a:t>”</a:t>
            </a:r>
            <a:r>
              <a:rPr lang="zh-CN" altLang="zh-CN" sz="2800" b="1"/>
              <a:t>两句采用一个独具匠心的比喻，感叹世态人情浇薄，同时诗人自问为什么过客居寂寞无聊的生活。</a:t>
            </a:r>
            <a:endParaRPr lang="zh-CN" altLang="zh-CN" sz="2800" b="1"/>
          </a:p>
          <a:p>
            <a:pPr algn="l"/>
            <a:r>
              <a:rPr lang="zh-CN" altLang="zh-CN" sz="2800" b="1" smtClean="0">
                <a:solidFill>
                  <a:srgbClr val="FF0000"/>
                </a:solidFill>
              </a:rPr>
              <a:t>世</a:t>
            </a:r>
            <a:r>
              <a:rPr lang="zh-CN" altLang="zh-CN" sz="2800" b="1">
                <a:solidFill>
                  <a:srgbClr val="FF0000"/>
                </a:solidFill>
              </a:rPr>
              <a:t>味年来薄似纱，谁令骑马客</a:t>
            </a:r>
            <a:r>
              <a:rPr lang="zh-CN" altLang="zh-CN" sz="2800" b="1" smtClean="0">
                <a:solidFill>
                  <a:srgbClr val="FF0000"/>
                </a:solidFill>
              </a:rPr>
              <a:t>京华</a:t>
            </a:r>
            <a:endParaRPr lang="en-US" altLang="zh-CN" sz="2800" b="1" smtClean="0">
              <a:solidFill>
                <a:srgbClr val="FF0000"/>
              </a:solidFill>
            </a:endParaRPr>
          </a:p>
          <a:p>
            <a:pPr algn="l"/>
            <a:endParaRPr lang="en-US" altLang="zh-CN" sz="2800" b="1" smtClean="0"/>
          </a:p>
          <a:p>
            <a:pPr algn="l"/>
            <a:r>
              <a:rPr lang="en-US" altLang="zh-CN" sz="2800" b="1" smtClean="0"/>
              <a:t>2.</a:t>
            </a:r>
            <a:r>
              <a:rPr lang="zh-CN" altLang="zh-CN" sz="2800" b="1" smtClean="0"/>
              <a:t>陆游</a:t>
            </a:r>
            <a:r>
              <a:rPr lang="zh-CN" altLang="zh-CN" sz="2800" b="1"/>
              <a:t>《临安春雨初霁》的诗眼是</a:t>
            </a:r>
            <a:r>
              <a:rPr lang="en-US" altLang="zh-CN" sz="2800" b="1"/>
              <a:t>“ </a:t>
            </a:r>
            <a:r>
              <a:rPr lang="en-US" altLang="zh-CN" sz="2800" b="1" u="sng"/>
              <a:t>       </a:t>
            </a:r>
            <a:r>
              <a:rPr lang="zh-CN" altLang="zh-CN" sz="2800" b="1"/>
              <a:t>，</a:t>
            </a:r>
            <a:r>
              <a:rPr lang="en-US" altLang="zh-CN" sz="2800" b="1" u="sng"/>
              <a:t>       </a:t>
            </a:r>
            <a:r>
              <a:rPr lang="en-US" altLang="zh-CN" sz="2800" b="1"/>
              <a:t>”,</a:t>
            </a:r>
            <a:r>
              <a:rPr lang="zh-CN" altLang="zh-CN" sz="2800" b="1"/>
              <a:t>历来评此诗的人都认为这两句细致贴切</a:t>
            </a:r>
            <a:r>
              <a:rPr lang="en-US" altLang="zh-CN" sz="2800" b="1"/>
              <a:t>,</a:t>
            </a:r>
            <a:r>
              <a:rPr lang="zh-CN" altLang="zh-CN" sz="2800" b="1"/>
              <a:t>描绘了一幅明艳生动的春光图。</a:t>
            </a:r>
            <a:endParaRPr lang="zh-CN" altLang="zh-CN" sz="2800" b="1"/>
          </a:p>
          <a:p>
            <a:pPr algn="l"/>
            <a:r>
              <a:rPr lang="zh-CN" altLang="zh-CN" sz="2800" b="1" smtClean="0">
                <a:solidFill>
                  <a:srgbClr val="FF0000"/>
                </a:solidFill>
              </a:rPr>
              <a:t>小</a:t>
            </a:r>
            <a:r>
              <a:rPr lang="zh-CN" altLang="zh-CN" sz="2800" b="1">
                <a:solidFill>
                  <a:srgbClr val="FF0000"/>
                </a:solidFill>
              </a:rPr>
              <a:t>楼一夜听春雨，深巷明朝卖杏花</a:t>
            </a:r>
            <a:endParaRPr lang="zh-CN" altLang="zh-CN" sz="2800" b="1">
              <a:solidFill>
                <a:srgbClr val="FF0000"/>
              </a:solidFill>
            </a:endParaRPr>
          </a:p>
          <a:p>
            <a:pPr algn="l"/>
            <a:endParaRPr lang="zh-CN" altLang="zh-CN" sz="28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451843" y="530350"/>
            <a:ext cx="4918812" cy="560927"/>
          </a:xfrm>
        </p:spPr>
        <p:txBody>
          <a:bodyPr>
            <a:normAutofit fontScale="90000"/>
          </a:bodyPr>
          <a:lstStyle/>
          <a:p>
            <a:r>
              <a:rPr lang="zh-CN" altLang="en-US" b="1"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理解性默写</a:t>
            </a:r>
            <a:endParaRPr lang="zh-CN" altLang="en-US"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副标题 2"/>
          <p:cNvSpPr>
            <a:spLocks noGrp="1"/>
          </p:cNvSpPr>
          <p:nvPr>
            <p:ph type="subTitle" idx="1"/>
            <p:custDataLst>
              <p:tags r:id="rId2"/>
            </p:custDataLst>
          </p:nvPr>
        </p:nvSpPr>
        <p:spPr>
          <a:xfrm>
            <a:off x="869707" y="1367278"/>
            <a:ext cx="10403882" cy="4729650"/>
          </a:xfrm>
        </p:spPr>
        <p:txBody>
          <a:bodyPr>
            <a:normAutofit/>
          </a:bodyPr>
          <a:lstStyle/>
          <a:p>
            <a:pPr algn="l"/>
            <a:r>
              <a:rPr lang="en-US" altLang="zh-CN" sz="2800" b="1"/>
              <a:t>3.</a:t>
            </a:r>
            <a:r>
              <a:rPr lang="zh-CN" altLang="zh-CN" sz="2800" b="1"/>
              <a:t>《临安春雨初霁》中</a:t>
            </a:r>
            <a:r>
              <a:rPr lang="en-US" altLang="zh-CN" sz="2800" b="1"/>
              <a:t>“</a:t>
            </a:r>
            <a:r>
              <a:rPr lang="en-US" altLang="zh-CN" sz="2800" b="1" u="sng"/>
              <a:t>    </a:t>
            </a:r>
            <a:r>
              <a:rPr lang="en-US" altLang="zh-CN" sz="2800" b="1" u="sng" smtClean="0"/>
              <a:t> </a:t>
            </a:r>
            <a:r>
              <a:rPr lang="en-US" altLang="zh-CN" sz="2800" b="1" u="sng"/>
              <a:t> </a:t>
            </a:r>
            <a:r>
              <a:rPr lang="en-US" altLang="zh-CN" sz="2800" b="1" u="sng" smtClean="0"/>
              <a:t> </a:t>
            </a:r>
            <a:r>
              <a:rPr lang="en-US" altLang="zh-CN" sz="2800" b="1" u="sng"/>
              <a:t>  </a:t>
            </a:r>
            <a:r>
              <a:rPr lang="zh-CN" altLang="zh-CN" sz="2800" b="1"/>
              <a:t>，</a:t>
            </a:r>
            <a:r>
              <a:rPr lang="en-US" altLang="zh-CN" sz="2800" b="1" u="sng"/>
              <a:t>  </a:t>
            </a:r>
            <a:r>
              <a:rPr lang="en-US" altLang="zh-CN" sz="2800" b="1" u="sng" smtClean="0"/>
              <a:t> </a:t>
            </a:r>
            <a:r>
              <a:rPr lang="en-US" altLang="zh-CN" sz="2800" b="1" u="sng"/>
              <a:t>    </a:t>
            </a:r>
            <a:r>
              <a:rPr lang="en-US" altLang="zh-CN" sz="2800" b="1"/>
              <a:t>”</a:t>
            </a:r>
            <a:r>
              <a:rPr lang="zh-CN" altLang="zh-CN" sz="2800" b="1"/>
              <a:t>两句，表面上看是写诗人写书品茗极闲适恬静的生活，实际暗含诗人有志难为的无限的感慨和牢骚。</a:t>
            </a:r>
            <a:endParaRPr lang="zh-CN" altLang="zh-CN" sz="2800" b="1"/>
          </a:p>
          <a:p>
            <a:pPr algn="l"/>
            <a:r>
              <a:rPr lang="zh-CN" altLang="zh-CN" sz="2800" b="1" smtClean="0">
                <a:solidFill>
                  <a:srgbClr val="FF0000"/>
                </a:solidFill>
              </a:rPr>
              <a:t>短</a:t>
            </a:r>
            <a:r>
              <a:rPr lang="zh-CN" altLang="zh-CN" sz="2800" b="1">
                <a:solidFill>
                  <a:srgbClr val="FF0000"/>
                </a:solidFill>
              </a:rPr>
              <a:t>纸斜行闲作草，晴窗细乳戏分茶</a:t>
            </a:r>
            <a:endParaRPr lang="zh-CN" altLang="zh-CN" sz="2800" b="1">
              <a:solidFill>
                <a:srgbClr val="FF0000"/>
              </a:solidFill>
            </a:endParaRPr>
          </a:p>
          <a:p>
            <a:pPr algn="l"/>
            <a:endParaRPr lang="en-US" altLang="zh-CN" sz="2800" b="1" smtClean="0"/>
          </a:p>
          <a:p>
            <a:pPr algn="l"/>
            <a:r>
              <a:rPr lang="en-US" altLang="zh-CN" sz="2800" b="1" smtClean="0"/>
              <a:t>4</a:t>
            </a:r>
            <a:r>
              <a:rPr lang="en-US" altLang="zh-CN" sz="2800" b="1"/>
              <a:t>.</a:t>
            </a:r>
            <a:r>
              <a:rPr lang="zh-CN" altLang="zh-CN" sz="2800" b="1"/>
              <a:t>《临安春雨初霁》中用来描写诗人因闲居无聊，志不得伸，故不如回乡躬耕以自嘲的句子是</a:t>
            </a:r>
            <a:r>
              <a:rPr lang="en-US" altLang="zh-CN" sz="2800" b="1"/>
              <a:t>“</a:t>
            </a:r>
            <a:r>
              <a:rPr lang="en-US" altLang="zh-CN" sz="2800" b="1" u="sng"/>
              <a:t>  </a:t>
            </a:r>
            <a:r>
              <a:rPr lang="en-US" altLang="zh-CN" sz="2800" b="1" u="sng" smtClean="0"/>
              <a:t>      </a:t>
            </a:r>
            <a:r>
              <a:rPr lang="en-US" altLang="zh-CN" sz="2800" b="1" u="sng"/>
              <a:t>   </a:t>
            </a:r>
            <a:r>
              <a:rPr lang="zh-CN" altLang="zh-CN" sz="2800" b="1"/>
              <a:t>，</a:t>
            </a:r>
            <a:r>
              <a:rPr lang="en-US" altLang="zh-CN" sz="2800" b="1" u="sng"/>
              <a:t>          </a:t>
            </a:r>
            <a:r>
              <a:rPr lang="en-US" altLang="zh-CN" sz="2800" b="1" smtClean="0"/>
              <a:t>”</a:t>
            </a:r>
            <a:r>
              <a:rPr lang="zh-CN" altLang="zh-CN" sz="2800" b="1"/>
              <a:t>。</a:t>
            </a:r>
            <a:r>
              <a:rPr lang="en-US" altLang="zh-CN" sz="2800" b="1"/>
              <a:t>  </a:t>
            </a:r>
            <a:endParaRPr lang="zh-CN" altLang="zh-CN" sz="2800" b="1"/>
          </a:p>
          <a:p>
            <a:pPr algn="l"/>
            <a:r>
              <a:rPr lang="zh-CN" altLang="zh-CN" sz="2800" b="1">
                <a:solidFill>
                  <a:srgbClr val="FF0000"/>
                </a:solidFill>
              </a:rPr>
              <a:t>素衣莫起风尘叹，犹及清明可到家</a:t>
            </a:r>
            <a:endParaRPr lang="zh-CN" altLang="zh-CN" sz="2800" b="1">
              <a:solidFill>
                <a:srgbClr val="FF0000"/>
              </a:solidFill>
            </a:endParaRPr>
          </a:p>
          <a:p>
            <a:pPr algn="l"/>
            <a:endParaRPr lang="zh-CN" altLang="zh-CN" sz="2800" b="1"/>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custDataLst>
              <p:tags r:id="rId1"/>
            </p:custDataLst>
          </p:nvPr>
        </p:nvSpPr>
        <p:spPr>
          <a:xfrm>
            <a:off x="96520" y="114300"/>
            <a:ext cx="11956415" cy="4729480"/>
          </a:xfrm>
        </p:spPr>
        <p:txBody>
          <a:bodyPr>
            <a:noAutofit/>
          </a:bodyPr>
          <a:lstStyle/>
          <a:p>
            <a:pPr algn="l" fontAlgn="auto">
              <a:lnSpc>
                <a:spcPct val="100000"/>
              </a:lnSpc>
            </a:pPr>
            <a:r>
              <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   </a:t>
            </a:r>
            <a:r>
              <a:rPr lang="zh-CN" altLang="en-US" sz="3200" b="1">
                <a:latin typeface="宋体" panose="02010600030101010101" pitchFamily="2" charset="-122"/>
                <a:ea typeface="宋体" panose="02010600030101010101" pitchFamily="2" charset="-122"/>
              </a:rPr>
              <a:t> 他生于国势危机的时代，一贯坚持抗金主张，在政治斗争中，为主和派所忌，任职期间多次遭到罢黜。晚岁闲居故里。临终作诗仍念念不忘北伐和收复失地。</a:t>
            </a:r>
            <a:r>
              <a:rPr lang="zh-CN" altLang="en-US" sz="3200" b="1">
                <a:latin typeface="宋体" panose="02010600030101010101" pitchFamily="2" charset="-122"/>
                <a:ea typeface="宋体" panose="02010600030101010101" pitchFamily="2" charset="-122"/>
                <a:sym typeface="+mn-ea"/>
              </a:rPr>
              <a:t>他的许多诗篇抒写了抗金杀敌的豪情和对敌人、卖国贼的仇恨，风格雄奇奔放，沉郁悲壮，洋溢着强烈的爱国主义激情，在思想上、艺术上取得了卓越成就，生前即有</a:t>
            </a:r>
            <a:r>
              <a:rPr lang="zh-CN" altLang="en-US" sz="32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“小李白”</a:t>
            </a:r>
            <a:r>
              <a:rPr lang="zh-CN" altLang="en-US" sz="3200" b="1">
                <a:latin typeface="宋体" panose="02010600030101010101" pitchFamily="2" charset="-122"/>
                <a:ea typeface="宋体" panose="02010600030101010101" pitchFamily="2" charset="-122"/>
                <a:sym typeface="+mn-ea"/>
              </a:rPr>
              <a:t>之称，不仅成为南宋一代诗坛领袖，而且在中国文学史上享有崇高地位，是中国伟大的爱国诗人。他的名句</a:t>
            </a:r>
            <a:r>
              <a:rPr lang="zh-CN" altLang="en-US" sz="32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“山重水复疑无路，柳暗花明又一村”、“小楼一夜听春雨，深巷明朝卖杏花”</a:t>
            </a:r>
            <a:r>
              <a:rPr lang="zh-CN" altLang="en-US" sz="3200" b="1">
                <a:latin typeface="宋体" panose="02010600030101010101" pitchFamily="2" charset="-122"/>
                <a:ea typeface="宋体" panose="02010600030101010101" pitchFamily="2" charset="-122"/>
                <a:sym typeface="+mn-ea"/>
              </a:rPr>
              <a:t>等。</a:t>
            </a:r>
            <a:endParaRPr lang="zh-CN" altLang="en-US" sz="3200" b="1" smtClean="0">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0005" y="92075"/>
            <a:ext cx="12111355" cy="6765925"/>
          </a:xfrm>
          <a:prstGeom prst="rect">
            <a:avLst/>
          </a:prstGeom>
          <a:noFill/>
          <a:ln w="28575">
            <a:no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7411" name="内容占位符 2"/>
          <p:cNvSpPr>
            <a:spLocks noGrp="1"/>
          </p:cNvSpPr>
          <p:nvPr>
            <p:custDataLst>
              <p:tags r:id="rId2"/>
            </p:custDataLst>
          </p:nvPr>
        </p:nvSpPr>
        <p:spPr>
          <a:xfrm>
            <a:off x="54610" y="168275"/>
            <a:ext cx="12274550" cy="1286510"/>
          </a:xfrm>
          <a:prstGeom prst="rect">
            <a:avLst/>
          </a:prstGeom>
          <a:noFill/>
          <a:ln cap="flat" algn="ctr">
            <a:noFill/>
            <a:miter lim="800000"/>
            <a:headEnd type="none" w="med" len="med"/>
            <a:tailEnd type="none" w="med" len="med"/>
          </a:ln>
        </p:spPr>
        <p:txBody>
          <a:bodyPr vert="horz" wrap="square" lIns="90170" tIns="46990" rIns="90170" bIns="46990" rtlCol="0">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indent="0" eaLnBrk="1" hangingPunct="1">
              <a:lnSpc>
                <a:spcPct val="110000"/>
              </a:lnSpc>
              <a:spcBef>
                <a:spcPct val="0"/>
              </a:spcBef>
              <a:spcAft>
                <a:spcPct val="0"/>
              </a:spcAft>
              <a:buNone/>
            </a:pPr>
            <a:r>
              <a:rPr sz="36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rPr>
              <a:t>年少立志   </a:t>
            </a:r>
            <a:endParaRPr sz="36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endParaRPr>
          </a:p>
          <a:p>
            <a:pPr indent="0" eaLnBrk="1" hangingPunct="1">
              <a:lnSpc>
                <a:spcPct val="110000"/>
              </a:lnSpc>
              <a:spcBef>
                <a:spcPct val="0"/>
              </a:spcBef>
              <a:spcAft>
                <a:spcPct val="0"/>
              </a:spcAft>
              <a:buNone/>
            </a:pPr>
            <a:r>
              <a:rPr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父亲陆宰为爱国志士，陆游少年时便深受家庭爱国思想的熏陶。</a:t>
            </a:r>
            <a:endParaRPr lang="en-US" altLang="zh-CN"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endParaRPr>
          </a:p>
        </p:txBody>
      </p:sp>
      <p:sp>
        <p:nvSpPr>
          <p:cNvPr id="18434" name="内容占位符 2"/>
          <p:cNvSpPr>
            <a:spLocks noGrp="1"/>
          </p:cNvSpPr>
          <p:nvPr>
            <p:custDataLst>
              <p:tags r:id="rId3"/>
            </p:custDataLst>
          </p:nvPr>
        </p:nvSpPr>
        <p:spPr>
          <a:xfrm>
            <a:off x="54610" y="1262380"/>
            <a:ext cx="12150725" cy="2666365"/>
          </a:xfrm>
          <a:prstGeom prst="rect">
            <a:avLst/>
          </a:prstGeom>
          <a:noFill/>
          <a:ln cap="flat" algn="ctr">
            <a:miter lim="800000"/>
            <a:headEnd type="none" w="med" len="med"/>
            <a:tailEnd type="none" w="med" len="med"/>
          </a:ln>
        </p:spPr>
        <p:txBody>
          <a:bodyPr vert="horz" wrap="square" lIns="90170" tIns="46990" rIns="90170" bIns="46990" rtlCol="0">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indent="0" eaLnBrk="1" hangingPunct="1">
              <a:lnSpc>
                <a:spcPct val="110000"/>
              </a:lnSpc>
              <a:spcBef>
                <a:spcPct val="0"/>
              </a:spcBef>
              <a:buNone/>
            </a:pPr>
            <a:r>
              <a:rPr lang="zh-CN" altLang="en-US" sz="36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rPr>
              <a:t>入仕艰难</a:t>
            </a:r>
            <a:endParaRPr lang="zh-CN" altLang="en-US" sz="36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endParaRPr>
          </a:p>
          <a:p>
            <a:pPr indent="0" eaLnBrk="1" hangingPunct="1">
              <a:lnSpc>
                <a:spcPct val="110000"/>
              </a:lnSpc>
              <a:spcBef>
                <a:spcPct val="0"/>
              </a:spcBef>
              <a:spcAft>
                <a:spcPct val="0"/>
              </a:spcAft>
              <a:buNone/>
            </a:pPr>
            <a:r>
              <a:rPr lang="en-US" altLang="zh-CN"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29</a:t>
            </a:r>
            <a:r>
              <a:rPr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岁参加两浙地区的考试，被取为第一名。恰巧奸相秦桧的孙子也参加了这次考试，考官秉公办事，让陆游得了第一名，陆游因此也得罪了秦桧，遭到压制。秦桧死后三年，</a:t>
            </a:r>
            <a:r>
              <a:rPr lang="en-US" altLang="zh-CN"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34</a:t>
            </a:r>
            <a:r>
              <a:rPr sz="28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岁的陆游才有机会走入仕途，任些下级小官 。</a:t>
            </a:r>
            <a:endParaRPr sz="2800" b="1">
              <a:latin typeface="微软雅黑" panose="020B0503020204020204" charset="-122"/>
              <a:ea typeface="微软雅黑" panose="020B0503020204020204" charset="-122"/>
              <a:cs typeface="微软雅黑" panose="020B0503020204020204" charset="-122"/>
            </a:endParaRPr>
          </a:p>
          <a:p>
            <a:pPr algn="l" eaLnBrk="1" hangingPunct="1">
              <a:lnSpc>
                <a:spcPct val="150000"/>
              </a:lnSpc>
              <a:buNone/>
            </a:pPr>
            <a:endParaRPr sz="2800" b="1">
              <a:latin typeface="微软雅黑" panose="020B0503020204020204" charset="-122"/>
              <a:ea typeface="微软雅黑" panose="020B0503020204020204" charset="-122"/>
              <a:cs typeface="微软雅黑" panose="020B0503020204020204" charset="-122"/>
            </a:endParaRPr>
          </a:p>
        </p:txBody>
      </p:sp>
      <p:sp>
        <p:nvSpPr>
          <p:cNvPr id="7" name="内容占位符 2"/>
          <p:cNvSpPr>
            <a:spLocks noGrp="1"/>
          </p:cNvSpPr>
          <p:nvPr>
            <p:custDataLst>
              <p:tags r:id="rId4"/>
            </p:custDataLst>
          </p:nvPr>
        </p:nvSpPr>
        <p:spPr>
          <a:xfrm>
            <a:off x="103505" y="3381375"/>
            <a:ext cx="11983720" cy="3408045"/>
          </a:xfrm>
          <a:prstGeom prst="rect">
            <a:avLst/>
          </a:prstGeom>
          <a:noFill/>
          <a:ln cap="flat" algn="ctr">
            <a:miter lim="800000"/>
            <a:headEnd type="none" w="med" len="med"/>
            <a:tailEnd type="none" w="med" len="med"/>
          </a:ln>
        </p:spPr>
        <p:txBody>
          <a:bodyPr vert="horz" wrap="square" lIns="90170" tIns="46990" rIns="90170" bIns="46990" rtlCol="0">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algn="l" eaLnBrk="1" hangingPunct="1">
              <a:lnSpc>
                <a:spcPct val="110000"/>
              </a:lnSpc>
              <a:spcBef>
                <a:spcPts val="20"/>
              </a:spcBef>
              <a:spcAft>
                <a:spcPct val="0"/>
              </a:spcAft>
              <a:buNone/>
            </a:pPr>
            <a:r>
              <a:rPr lang="en-US" altLang="zh-CN" sz="30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rPr>
              <a:t>   </a:t>
            </a:r>
            <a:r>
              <a:rPr sz="3600" b="1" err="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rPr>
              <a:t>宦海沉浮</a:t>
            </a:r>
            <a:endParaRPr sz="3600" b="1">
              <a:ln w="9525" cap="flat" cmpd="sng" algn="ctr">
                <a:noFill/>
                <a:prstDash val="solid"/>
                <a:round/>
                <a:headEnd type="none" w="med" len="med"/>
                <a:tailEnd type="none" w="med" len="med"/>
              </a:ln>
              <a:solidFill>
                <a:srgbClr val="C00000"/>
              </a:solidFill>
              <a:latin typeface="微软雅黑" panose="020B0503020204020204" charset="-122"/>
              <a:ea typeface="微软雅黑" panose="020B0503020204020204" charset="-122"/>
              <a:cs typeface="微软雅黑" panose="020B0503020204020204" charset="-122"/>
              <a:sym typeface="Wingdings" panose="05000000000000000000"/>
            </a:endParaRPr>
          </a:p>
          <a:p>
            <a:pPr algn="l" eaLnBrk="1" hangingPunct="1">
              <a:lnSpc>
                <a:spcPct val="110000"/>
              </a:lnSpc>
              <a:spcBef>
                <a:spcPts val="20"/>
              </a:spcBef>
              <a:spcAft>
                <a:spcPct val="0"/>
              </a:spcAft>
              <a:buNone/>
            </a:pP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    陆游是主战派，受主和派排挤，</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36</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岁担任京官，</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39</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岁被赶出京城，</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42</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岁被罢官，</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46</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岁任夔州通判。</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48</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岁到南郑抗金前线，不久抗金军队被朝廷撤回，战马出征的梦想就此破灭。</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54</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岁时，在江西做地方官。因开仓赈济百姓，遭罢免。在家又闲居六年。后知严州，写了大量爱国诗篇，刺痛了当权的主和派，被革职，又回乡。</a:t>
            </a:r>
            <a:r>
              <a:rPr lang="en-US" altLang="zh-CN"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66</a:t>
            </a:r>
            <a:r>
              <a:rPr sz="2600" b="1">
                <a:ln w="9525" cap="flat" cmpd="sng" algn="ctr">
                  <a:noFill/>
                  <a:prstDash val="solid"/>
                  <a:round/>
                  <a:headEnd type="none" w="med" len="med"/>
                  <a:tailEnd type="none" w="med" len="med"/>
                </a:ln>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a:rPr>
              <a:t>岁以后，他绝大部分岁月在家乡度过，所以晚年的作品都是写农村生活和田园风光；但他抗击金兵、收复中原的壮志至死从未真正消失。</a:t>
            </a:r>
            <a:r>
              <a:rPr sz="2600" b="1">
                <a:ln w="9525" cap="flat" cmpd="sng" algn="ctr">
                  <a:noFill/>
                  <a:prstDash val="solid"/>
                  <a:round/>
                  <a:headEnd type="none" w="med" len="med"/>
                  <a:tailEnd type="none" w="med" len="med"/>
                </a:ln>
                <a:solidFill>
                  <a:srgbClr val="000000"/>
                </a:solidFill>
                <a:latin typeface="楷体" panose="02010609060101010101" pitchFamily="49" charset="-122"/>
                <a:ea typeface="楷体" panose="02010609060101010101" pitchFamily="49" charset="-122"/>
                <a:sym typeface="Wingdings" panose="05000000000000000000"/>
              </a:rPr>
              <a:t> </a:t>
            </a:r>
            <a:endParaRPr lang="en-US" altLang="zh-CN" sz="2600" b="1">
              <a:ln w="9525" cap="flat" cmpd="sng" algn="ctr">
                <a:noFill/>
                <a:prstDash val="solid"/>
                <a:round/>
                <a:headEnd type="none" w="med" len="med"/>
                <a:tailEnd type="none" w="med" len="med"/>
              </a:ln>
              <a:solidFill>
                <a:srgbClr val="000000"/>
              </a:solidFill>
              <a:latin typeface="楷体" panose="02010609060101010101" pitchFamily="49" charset="-122"/>
              <a:ea typeface="楷体" panose="02010609060101010101" pitchFamily="49" charset="-122"/>
              <a:sym typeface="Wingdings" panose="05000000000000000000"/>
            </a:endParaRPr>
          </a:p>
          <a:p>
            <a:pPr algn="l" eaLnBrk="1" hangingPunct="1">
              <a:lnSpc>
                <a:spcPct val="115000"/>
              </a:lnSpc>
              <a:spcAft>
                <a:spcPct val="0"/>
              </a:spcAft>
              <a:buNone/>
            </a:pPr>
            <a:endParaRPr lang="en-US" altLang="zh-CN" sz="2600" b="1">
              <a:ln w="9525" cap="flat" cmpd="sng" algn="ctr">
                <a:noFill/>
                <a:prstDash val="solid"/>
                <a:round/>
                <a:headEnd type="none" w="med" len="med"/>
                <a:tailEnd type="none" w="med" len="med"/>
              </a:ln>
              <a:solidFill>
                <a:srgbClr val="000000"/>
              </a:solidFill>
              <a:latin typeface="楷体" panose="02010609060101010101" pitchFamily="49" charset="-122"/>
              <a:ea typeface="楷体" panose="02010609060101010101" pitchFamily="49" charset="-122"/>
              <a:sym typeface="Wingdings" panose="05000000000000000000"/>
            </a:endParaRPr>
          </a:p>
        </p:txBody>
      </p:sp>
    </p:spTree>
    <p:custDataLst>
      <p:tags r:id="rId5"/>
    </p:custData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custDataLst>
              <p:tags r:id="rId1"/>
            </p:custDataLst>
          </p:nvPr>
        </p:nvSpPr>
        <p:spPr>
          <a:xfrm>
            <a:off x="602615" y="1240790"/>
            <a:ext cx="10986770" cy="4696460"/>
          </a:xfrm>
        </p:spPr>
        <p:txBody>
          <a:bodyPr/>
          <a:lstStyle/>
          <a:p>
            <a:r>
              <a:rPr lang="zh-CN" altLang="zh-CN" sz="3200" b="1"/>
              <a:t>分茶这种游艺大约始于北宋初年。北宋初年</a:t>
            </a:r>
            <a:r>
              <a:rPr lang="en-US" altLang="zh-CN" sz="3200" b="1"/>
              <a:t>,</a:t>
            </a:r>
            <a:r>
              <a:rPr lang="zh-CN" altLang="zh-CN" sz="3200" b="1"/>
              <a:t>陶谷在《荈茗录》中已经说到一种叫“茶百戏”的游艺。他说</a:t>
            </a:r>
            <a:r>
              <a:rPr lang="en-US" altLang="zh-CN" sz="3200" b="1"/>
              <a:t>:</a:t>
            </a:r>
            <a:r>
              <a:rPr lang="zh-CN" altLang="zh-CN" sz="3200" b="1"/>
              <a:t>“茶至唐始盛</a:t>
            </a:r>
            <a:r>
              <a:rPr lang="en-US" altLang="zh-CN" sz="3200" b="1"/>
              <a:t>,</a:t>
            </a:r>
            <a:r>
              <a:rPr lang="zh-CN" altLang="zh-CN" sz="3200" b="1"/>
              <a:t>近世有下汤运匕</a:t>
            </a:r>
            <a:r>
              <a:rPr lang="en-US" altLang="zh-CN" sz="3200" b="1"/>
              <a:t>,</a:t>
            </a:r>
            <a:r>
              <a:rPr lang="zh-CN" altLang="zh-CN" sz="3200" b="1"/>
              <a:t>别施妙诀</a:t>
            </a:r>
            <a:r>
              <a:rPr lang="en-US" altLang="zh-CN" sz="3200" b="1"/>
              <a:t>,</a:t>
            </a:r>
            <a:r>
              <a:rPr lang="zh-CN" altLang="zh-CN" sz="3200" b="1"/>
              <a:t>使汤纹水脉成物象者。禽兽虫鱼花草之属</a:t>
            </a:r>
            <a:r>
              <a:rPr lang="en-US" altLang="zh-CN" sz="3200" b="1"/>
              <a:t>,</a:t>
            </a:r>
            <a:r>
              <a:rPr lang="zh-CN" altLang="zh-CN" sz="3200" b="1"/>
              <a:t>纤巧如画</a:t>
            </a:r>
            <a:r>
              <a:rPr lang="en-US" altLang="zh-CN" sz="3200" b="1"/>
              <a:t>,</a:t>
            </a:r>
            <a:r>
              <a:rPr lang="zh-CN" altLang="zh-CN" sz="3200" b="1"/>
              <a:t>但须臾即就散灭。此茶之变也</a:t>
            </a:r>
            <a:r>
              <a:rPr lang="en-US" altLang="zh-CN" sz="3200" b="1"/>
              <a:t>,</a:t>
            </a:r>
            <a:r>
              <a:rPr lang="zh-CN" altLang="zh-CN" sz="3200" b="1"/>
              <a:t>时人谓‘茶百戏’。</a:t>
            </a:r>
            <a:r>
              <a:rPr lang="zh-CN" altLang="zh-CN" sz="3200" b="1" smtClean="0"/>
              <a:t>”</a:t>
            </a:r>
            <a:endParaRPr lang="zh-CN" altLang="zh-CN" sz="3200" b="1" smtClean="0"/>
          </a:p>
          <a:p>
            <a:r>
              <a:rPr lang="zh-CN" altLang="zh-CN" sz="3200" b="1" smtClean="0">
                <a:sym typeface="+mn-ea"/>
              </a:rPr>
              <a:t>陶</a:t>
            </a:r>
            <a:r>
              <a:rPr lang="zh-CN" altLang="zh-CN" sz="3200" b="1">
                <a:sym typeface="+mn-ea"/>
              </a:rPr>
              <a:t>谷所述“茶百戏”便是后来的“分茶”了，玩法是一样的。玩时“碾茶为末</a:t>
            </a:r>
            <a:r>
              <a:rPr lang="en-US" altLang="zh-CN" sz="3200" b="1">
                <a:sym typeface="+mn-ea"/>
              </a:rPr>
              <a:t>,</a:t>
            </a:r>
            <a:r>
              <a:rPr lang="zh-CN" altLang="zh-CN" sz="3200" b="1">
                <a:sym typeface="+mn-ea"/>
              </a:rPr>
              <a:t>注之以汤</a:t>
            </a:r>
            <a:r>
              <a:rPr lang="en-US" altLang="zh-CN" sz="3200" b="1">
                <a:sym typeface="+mn-ea"/>
              </a:rPr>
              <a:t>,</a:t>
            </a:r>
            <a:r>
              <a:rPr lang="zh-CN" altLang="zh-CN" sz="3200" b="1">
                <a:sym typeface="+mn-ea"/>
              </a:rPr>
              <a:t>以筅击拂”，此时</a:t>
            </a:r>
            <a:r>
              <a:rPr lang="en-US" altLang="zh-CN" sz="3200" b="1">
                <a:sym typeface="+mn-ea"/>
              </a:rPr>
              <a:t>,</a:t>
            </a:r>
            <a:r>
              <a:rPr lang="zh-CN" altLang="zh-CN" sz="3200" b="1">
                <a:sym typeface="+mn-ea"/>
              </a:rPr>
              <a:t>盏面上的汤纹水脉会幻变出种种图样</a:t>
            </a:r>
            <a:r>
              <a:rPr lang="en-US" altLang="zh-CN" sz="3200" b="1">
                <a:sym typeface="+mn-ea"/>
              </a:rPr>
              <a:t>,</a:t>
            </a:r>
            <a:r>
              <a:rPr lang="zh-CN" altLang="zh-CN" sz="3200" b="1">
                <a:sym typeface="+mn-ea"/>
              </a:rPr>
              <a:t>若出水云雾</a:t>
            </a:r>
            <a:r>
              <a:rPr lang="en-US" altLang="zh-CN" sz="3200" b="1">
                <a:sym typeface="+mn-ea"/>
              </a:rPr>
              <a:t>,</a:t>
            </a:r>
            <a:r>
              <a:rPr lang="zh-CN" altLang="zh-CN" sz="3200" b="1">
                <a:sym typeface="+mn-ea"/>
              </a:rPr>
              <a:t>状花鸟虫鱼</a:t>
            </a:r>
            <a:r>
              <a:rPr lang="en-US" altLang="zh-CN" sz="3200" b="1">
                <a:sym typeface="+mn-ea"/>
              </a:rPr>
              <a:t>,</a:t>
            </a:r>
            <a:r>
              <a:rPr lang="zh-CN" altLang="zh-CN" sz="3200" b="1">
                <a:sym typeface="+mn-ea"/>
              </a:rPr>
              <a:t>恰如一幅幅水墨图画</a:t>
            </a:r>
            <a:r>
              <a:rPr lang="en-US" altLang="zh-CN" sz="3200" b="1">
                <a:sym typeface="+mn-ea"/>
              </a:rPr>
              <a:t>,</a:t>
            </a:r>
            <a:r>
              <a:rPr lang="zh-CN" altLang="zh-CN" sz="3200" b="1">
                <a:sym typeface="+mn-ea"/>
              </a:rPr>
              <a:t>故也有“水丹青”之称。</a:t>
            </a:r>
            <a:endParaRPr lang="zh-CN" altLang="en-US" sz="3200" b="1"/>
          </a:p>
        </p:txBody>
      </p:sp>
      <p:sp>
        <p:nvSpPr>
          <p:cNvPr id="3" name="文本占位符 2"/>
          <p:cNvSpPr>
            <a:spLocks noGrp="1"/>
          </p:cNvSpPr>
          <p:nvPr>
            <p:ph type="body" sz="quarter" idx="11"/>
            <p:custDataLst>
              <p:tags r:id="rId2"/>
            </p:custDataLst>
          </p:nvPr>
        </p:nvSpPr>
        <p:spPr>
          <a:xfrm>
            <a:off x="690153" y="375914"/>
            <a:ext cx="1276743" cy="517525"/>
          </a:xfrm>
        </p:spPr>
        <p:txBody>
          <a:bodyPr>
            <a:noAutofit/>
          </a:bodyPr>
          <a:lstStyle/>
          <a:p>
            <a:pPr marL="0" indent="0">
              <a:buNone/>
            </a:pPr>
            <a:r>
              <a:rPr lang="zh-CN" altLang="zh-CN" sz="3600" b="1">
                <a:solidFill>
                  <a:srgbClr val="FF0000"/>
                </a:solidFill>
                <a:effectLst/>
              </a:rPr>
              <a:t>分茶</a:t>
            </a:r>
            <a:endParaRPr lang="zh-CN" altLang="zh-CN" sz="3600" b="1">
              <a:solidFill>
                <a:srgbClr val="FF0000"/>
              </a:solidFill>
              <a:effectLst/>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l="15369" r="21309"/>
          <a:stretch>
            <a:fillRect/>
          </a:stretch>
        </p:blipFill>
        <p:spPr>
          <a:xfrm>
            <a:off x="0" y="703945"/>
            <a:ext cx="4386806" cy="5519960"/>
          </a:xfrm>
          <a:prstGeom prst="rect">
            <a:avLst/>
          </a:prstGeom>
        </p:spPr>
      </p:pic>
      <p:sp>
        <p:nvSpPr>
          <p:cNvPr id="4" name="文本框 3"/>
          <p:cNvSpPr txBox="1"/>
          <p:nvPr>
            <p:custDataLst>
              <p:tags r:id="rId3"/>
            </p:custDataLst>
          </p:nvPr>
        </p:nvSpPr>
        <p:spPr>
          <a:xfrm>
            <a:off x="3616960" y="148590"/>
            <a:ext cx="8097520" cy="5785485"/>
          </a:xfrm>
          <a:prstGeom prst="rect">
            <a:avLst/>
          </a:prstGeom>
          <a:noFill/>
        </p:spPr>
        <p:txBody>
          <a:bodyPr wrap="square" rtlCol="0" anchor="t">
            <a:spAutoFit/>
          </a:bodyPr>
          <a:lstStyle/>
          <a:p>
            <a:pPr indent="0" fontAlgn="auto">
              <a:lnSpc>
                <a:spcPct val="300000"/>
              </a:lnSpc>
              <a:spcAft>
                <a:spcPts val="600"/>
              </a:spcAft>
              <a:buClr>
                <a:schemeClr val="bg1"/>
              </a:buClr>
              <a:buFontTx/>
              <a:buNone/>
            </a:pP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a:t>
            </a:r>
            <a:r>
              <a:rPr kumimoji="1" lang="zh-CN" altLang="en-US" sz="4000" b="1">
                <a:solidFill>
                  <a:srgbClr val="FF0000"/>
                </a:solidFill>
                <a:latin typeface="微软雅黑" panose="020B0503020204020204" charset="-122"/>
                <a:ea typeface="微软雅黑" panose="020B0503020204020204" charset="-122"/>
                <a:cs typeface="微软雅黑" panose="020B0503020204020204" charset="-122"/>
                <a:sym typeface="+mn-ea"/>
              </a:rPr>
              <a:t>临安</a:t>
            </a: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”：南宋都城，今浙江杭州。</a:t>
            </a:r>
            <a:endPar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300000"/>
              </a:lnSpc>
              <a:spcAft>
                <a:spcPts val="600"/>
              </a:spcAft>
              <a:buClr>
                <a:schemeClr val="bg1"/>
              </a:buClr>
              <a:buFontTx/>
              <a:buNone/>
            </a:pP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a:t>
            </a:r>
            <a:r>
              <a:rPr kumimoji="1" lang="zh-CN" altLang="en-US" sz="4000" b="1">
                <a:solidFill>
                  <a:srgbClr val="FF0000"/>
                </a:solidFill>
                <a:latin typeface="微软雅黑" panose="020B0503020204020204" charset="-122"/>
                <a:ea typeface="微软雅黑" panose="020B0503020204020204" charset="-122"/>
                <a:cs typeface="微软雅黑" panose="020B0503020204020204" charset="-122"/>
                <a:sym typeface="+mn-ea"/>
              </a:rPr>
              <a:t>春雨</a:t>
            </a: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”：点明时节和天气。</a:t>
            </a:r>
            <a:endPar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300000"/>
              </a:lnSpc>
              <a:spcAft>
                <a:spcPts val="600"/>
              </a:spcAft>
              <a:buClr>
                <a:schemeClr val="bg1"/>
              </a:buClr>
              <a:buFontTx/>
              <a:buNone/>
            </a:pP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a:t>
            </a:r>
            <a:r>
              <a:rPr kumimoji="1" lang="zh-CN" altLang="en-US" sz="4000" b="1">
                <a:solidFill>
                  <a:srgbClr val="FF0000"/>
                </a:solidFill>
                <a:latin typeface="微软雅黑" panose="020B0503020204020204" charset="-122"/>
                <a:ea typeface="微软雅黑" panose="020B0503020204020204" charset="-122"/>
                <a:cs typeface="微软雅黑" panose="020B0503020204020204" charset="-122"/>
                <a:sym typeface="+mn-ea"/>
              </a:rPr>
              <a:t>初霁</a:t>
            </a:r>
            <a:r>
              <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rPr>
              <a:t>”：春雨刚停，天气刚晴。</a:t>
            </a:r>
            <a:endParaRPr kumimoji="1" lang="zh-CN" altLang="en-US" sz="4000" b="1">
              <a:solidFill>
                <a:srgbClr val="00206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hidden="1"/>
          <p:cNvSpPr txBox="1"/>
          <p:nvPr>
            <p:custDataLst>
              <p:tags r:id="rId4"/>
            </p:custDataLst>
          </p:nvPr>
        </p:nvSpPr>
        <p:spPr>
          <a:xfrm>
            <a:off x="2200721" y="1895475"/>
            <a:ext cx="1746885" cy="1568450"/>
          </a:xfrm>
          <a:prstGeom prst="rect">
            <a:avLst/>
          </a:prstGeom>
          <a:noFill/>
        </p:spPr>
        <p:txBody>
          <a:bodyPr wrap="square" rtlCol="0">
            <a:spAutoFit/>
          </a:bodyPr>
          <a:lstStyle/>
          <a:p>
            <a:r>
              <a:rPr lang="zh-CN" altLang="en-US" sz="9600">
                <a:latin typeface="汉仪张乃仁行书简" panose="00020600040101010101" charset="-122"/>
                <a:ea typeface="汉仪张乃仁行书简" panose="00020600040101010101" charset="-122"/>
                <a:cs typeface="+mn-ea"/>
                <a:sym typeface="汉仪粗黑繁" panose="02010600000101010101"/>
              </a:rPr>
              <a:t>书</a:t>
            </a:r>
            <a:endParaRPr lang="zh-CN" altLang="en-US" sz="9600">
              <a:latin typeface="汉仪张乃仁行书简" panose="00020600040101010101" charset="-122"/>
              <a:ea typeface="汉仪张乃仁行书简" panose="00020600040101010101" charset="-122"/>
              <a:cs typeface="+mn-ea"/>
              <a:sym typeface="汉仪粗黑繁" panose="02010600000101010101"/>
            </a:endParaRPr>
          </a:p>
        </p:txBody>
      </p:sp>
      <p:sp>
        <p:nvSpPr>
          <p:cNvPr id="8" name="文本框 7" hidden="1"/>
          <p:cNvSpPr txBox="1"/>
          <p:nvPr>
            <p:custDataLst>
              <p:tags r:id="rId5"/>
            </p:custDataLst>
          </p:nvPr>
        </p:nvSpPr>
        <p:spPr>
          <a:xfrm>
            <a:off x="1525716" y="3069590"/>
            <a:ext cx="1746885" cy="1939290"/>
          </a:xfrm>
          <a:prstGeom prst="rect">
            <a:avLst/>
          </a:prstGeom>
          <a:noFill/>
        </p:spPr>
        <p:txBody>
          <a:bodyPr wrap="square" rtlCol="0">
            <a:spAutoFit/>
          </a:bodyPr>
          <a:lstStyle/>
          <a:p>
            <a:r>
              <a:rPr lang="zh-CN" altLang="en-US" sz="12000">
                <a:latin typeface="汉仪张乃仁行书简" panose="00020600040101010101" charset="-122"/>
                <a:ea typeface="汉仪张乃仁行书简" panose="00020600040101010101" charset="-122"/>
                <a:cs typeface="+mn-ea"/>
                <a:sym typeface="汉仪粗黑繁" panose="02010600000101010101"/>
              </a:rPr>
              <a:t>愤</a:t>
            </a:r>
            <a:endParaRPr lang="zh-CN" altLang="en-US" sz="12000">
              <a:latin typeface="汉仪张乃仁行书简" panose="00020600040101010101" charset="-122"/>
              <a:ea typeface="汉仪张乃仁行书简" panose="00020600040101010101" charset="-122"/>
              <a:cs typeface="+mn-ea"/>
              <a:sym typeface="汉仪粗黑繁" panose="02010600000101010101"/>
            </a:endParaRPr>
          </a:p>
        </p:txBody>
      </p:sp>
      <p:pic>
        <p:nvPicPr>
          <p:cNvPr id="9" name="图片 8"/>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177800" y="-635"/>
            <a:ext cx="3439160" cy="68586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9" hidden="1"/>
          <p:cNvGrpSpPr/>
          <p:nvPr>
            <p:custDataLst>
              <p:tags r:id="rId1"/>
            </p:custDataLst>
          </p:nvPr>
        </p:nvGrpSpPr>
        <p:grpSpPr>
          <a:xfrm>
            <a:off x="1078992" y="1303702"/>
            <a:ext cx="995423" cy="2679035"/>
            <a:chOff x="449708" y="1142732"/>
            <a:chExt cx="995423" cy="2679035"/>
          </a:xfrm>
        </p:grpSpPr>
        <p:sp>
          <p:nvSpPr>
            <p:cNvPr id="6" name="矩形 5"/>
            <p:cNvSpPr/>
            <p:nvPr>
              <p:custDataLst>
                <p:tags r:id="rId2"/>
              </p:custDataLst>
            </p:nvPr>
          </p:nvSpPr>
          <p:spPr>
            <a:xfrm>
              <a:off x="449708" y="1142732"/>
              <a:ext cx="995423" cy="2679035"/>
            </a:xfrm>
            <a:prstGeom prst="rect">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粗黑繁" panose="02010600000101010101"/>
                <a:ea typeface="汉仪粗黑繁" panose="02010600000101010101"/>
                <a:cs typeface="+mn-ea"/>
                <a:sym typeface="汉仪粗黑繁" panose="02010600000101010101"/>
              </a:endParaRPr>
            </a:p>
          </p:txBody>
        </p:sp>
        <p:sp>
          <p:nvSpPr>
            <p:cNvPr id="8" name="矩形 7"/>
            <p:cNvSpPr/>
            <p:nvPr>
              <p:custDataLst>
                <p:tags r:id="rId3"/>
              </p:custDataLst>
            </p:nvPr>
          </p:nvSpPr>
          <p:spPr>
            <a:xfrm>
              <a:off x="585470" y="1330360"/>
              <a:ext cx="723900" cy="23037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首</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a:p>
              <a:pPr algn="ctr"/>
              <a:r>
                <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rPr>
                <a:t>联</a:t>
              </a:r>
              <a:endParaRPr lang="zh-CN" altLang="en-US" sz="2800">
                <a:solidFill>
                  <a:schemeClr val="bg1"/>
                </a:solidFill>
                <a:latin typeface="月球常驻民" panose="02010600010101010101" charset="-122"/>
                <a:ea typeface="月球常驻民" panose="02010600010101010101" charset="-122"/>
                <a:cs typeface="+mn-ea"/>
                <a:sym typeface="汉仪粗黑繁" panose="02010600000101010101"/>
              </a:endParaRPr>
            </a:p>
          </p:txBody>
        </p:sp>
      </p:grpSp>
      <p:sp>
        <p:nvSpPr>
          <p:cNvPr id="2" name="文本框 1"/>
          <p:cNvSpPr txBox="1"/>
          <p:nvPr>
            <p:custDataLst>
              <p:tags r:id="rId4"/>
            </p:custDataLst>
          </p:nvPr>
        </p:nvSpPr>
        <p:spPr>
          <a:xfrm>
            <a:off x="1652222" y="83232"/>
            <a:ext cx="9936480" cy="829945"/>
          </a:xfrm>
          <a:prstGeom prst="rect">
            <a:avLst/>
          </a:prstGeom>
          <a:noFill/>
        </p:spPr>
        <p:txBody>
          <a:bodyPr wrap="none" rtlCol="0" anchor="t">
            <a:spAutoFit/>
          </a:bodyPr>
          <a:lstStyle/>
          <a:p>
            <a:r>
              <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rPr>
              <a:t>世味年来薄似纱，谁令骑马客京华。</a:t>
            </a:r>
            <a:endParaRPr kumimoji="1" lang="zh-CN" altLang="en-US" sz="48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5"/>
            </p:custDataLst>
          </p:nvPr>
        </p:nvSpPr>
        <p:spPr>
          <a:xfrm>
            <a:off x="2022827" y="1136376"/>
            <a:ext cx="9195330" cy="694055"/>
          </a:xfrm>
          <a:prstGeom prst="rect">
            <a:avLst/>
          </a:prstGeom>
          <a:noFill/>
        </p:spPr>
        <p:txBody>
          <a:bodyPr wrap="square" rtlCol="0" anchor="t">
            <a:spAutoFit/>
          </a:bodyPr>
          <a:lstStyle/>
          <a:p>
            <a:pPr>
              <a:lnSpc>
                <a:spcPct val="14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世味（做官）薄</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直道穷（正直的处世态度行不通）</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6"/>
            </p:custDataLst>
          </p:nvPr>
        </p:nvSpPr>
        <p:spPr>
          <a:xfrm>
            <a:off x="2023110" y="1918970"/>
            <a:ext cx="9087485" cy="1124585"/>
          </a:xfrm>
          <a:prstGeom prst="rect">
            <a:avLst/>
          </a:prstGeom>
          <a:noFill/>
        </p:spPr>
        <p:txBody>
          <a:bodyPr wrap="square" rtlCol="0" anchor="t">
            <a:spAutoFit/>
          </a:bodyPr>
          <a:lstStyle/>
          <a:p>
            <a:pPr algn="l" defTabSz="914400">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谁令？</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诗人渴望建功立业，收复失地，既是重新起用，应是老骥伏枥，为何有此语？</a:t>
            </a:r>
            <a:endParaRPr lang="zh-CN" altLang="en-US">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7"/>
            </p:custDataLst>
          </p:nvPr>
        </p:nvSpPr>
        <p:spPr>
          <a:xfrm>
            <a:off x="0" y="5590885"/>
            <a:ext cx="12192000" cy="1013115"/>
          </a:xfrm>
          <a:prstGeom prst="rect">
            <a:avLst/>
          </a:prstGeom>
          <a:solidFill>
            <a:schemeClr val="tx1"/>
          </a:solidFill>
        </p:spPr>
        <p:txBody>
          <a:bodyPr wrap="square" lIns="360000" tIns="45720" rIns="91440" bIns="45720" rtlCol="0" anchor="ctr">
            <a:noAutofit/>
          </a:bodyPr>
          <a:lstStyle/>
          <a:p>
            <a:pPr algn="ctr">
              <a:lnSpc>
                <a:spcPct val="120000"/>
              </a:lnSpc>
              <a:spcAft>
                <a:spcPts val="1000"/>
              </a:spcAft>
            </a:pPr>
            <a:r>
              <a:rPr lang="zh-CN" altLang="en-US" sz="4000" b="1">
                <a:solidFill>
                  <a:schemeClr val="bg1"/>
                </a:solidFill>
                <a:latin typeface="微软雅黑" panose="020B0503020204020204" charset="-122"/>
                <a:ea typeface="微软雅黑" panose="020B0503020204020204" charset="-122"/>
              </a:rPr>
              <a:t>首联：提挈全诗，奠定抑郁惆怅的感情基调</a:t>
            </a:r>
            <a:endParaRPr lang="zh-CN" altLang="en-US" sz="4000" b="1">
              <a:solidFill>
                <a:schemeClr val="bg1"/>
              </a:solidFill>
              <a:latin typeface="微软雅黑" panose="020B0503020204020204" charset="-122"/>
              <a:ea typeface="微软雅黑" panose="020B0503020204020204" charset="-122"/>
            </a:endParaRPr>
          </a:p>
        </p:txBody>
      </p:sp>
      <p:sp>
        <p:nvSpPr>
          <p:cNvPr id="12" name="文本框 11"/>
          <p:cNvSpPr txBox="1"/>
          <p:nvPr>
            <p:custDataLst>
              <p:tags r:id="rId8"/>
            </p:custDataLst>
          </p:nvPr>
        </p:nvSpPr>
        <p:spPr>
          <a:xfrm>
            <a:off x="2023110" y="3271520"/>
            <a:ext cx="9565005" cy="1641475"/>
          </a:xfrm>
          <a:prstGeom prst="rect">
            <a:avLst/>
          </a:prstGeom>
          <a:noFill/>
        </p:spPr>
        <p:txBody>
          <a:bodyPr wrap="square" rtlCol="0" anchor="t">
            <a:spAutoFit/>
          </a:bodyPr>
          <a:lstStyle/>
          <a:p>
            <a:pPr defTabSz="914400">
              <a:lnSpc>
                <a:spcPct val="120000"/>
              </a:lnSpc>
            </a:pPr>
            <a:r>
              <a:rPr kumimoji="1" lang="zh-CN" altLang="en-US" sz="2800" b="1">
                <a:solidFill>
                  <a:srgbClr val="000000"/>
                </a:solidFill>
                <a:latin typeface="微软雅黑" panose="020B0503020204020204" charset="-122"/>
                <a:ea typeface="微软雅黑" panose="020B0503020204020204" charset="-122"/>
                <a:cs typeface="微软雅黑" panose="020B0503020204020204" charset="-122"/>
                <a:sym typeface="+mn-ea"/>
              </a:rPr>
              <a:t>南宋朝廷不图恢复，得过且过，官场上的习气一天比一天地坏下去，在这样的环境里做官，又有什么意思呢！因此诗人不提受职一事，而只说谁让我到京城来做客呢</a:t>
            </a:r>
            <a:r>
              <a:rPr kumimoji="1" lang="en-US" altLang="zh-CN" sz="2800" b="1">
                <a:solidFill>
                  <a:srgbClr val="000000"/>
                </a:solidFill>
                <a:latin typeface="微软雅黑" panose="020B0503020204020204" charset="-122"/>
                <a:ea typeface="微软雅黑" panose="020B0503020204020204" charset="-122"/>
                <a:cs typeface="微软雅黑" panose="020B0503020204020204" charset="-122"/>
                <a:sym typeface="+mn-ea"/>
              </a:rPr>
              <a:t>!</a:t>
            </a:r>
            <a:endParaRPr lang="zh-CN" altLang="en-US">
              <a:latin typeface="微软雅黑" panose="020B0503020204020204" charset="-122"/>
              <a:ea typeface="微软雅黑" panose="020B0503020204020204" charset="-122"/>
              <a:cs typeface="微软雅黑" panose="020B0503020204020204" charset="-122"/>
            </a:endParaRPr>
          </a:p>
        </p:txBody>
      </p:sp>
      <p:sp>
        <p:nvSpPr>
          <p:cNvPr id="14" name="TextBox 1"/>
          <p:cNvSpPr txBox="1"/>
          <p:nvPr>
            <p:custDataLst>
              <p:tags r:id="rId9"/>
            </p:custDataLst>
          </p:nvPr>
        </p:nvSpPr>
        <p:spPr>
          <a:xfrm>
            <a:off x="144780" y="3797935"/>
            <a:ext cx="1507490" cy="521970"/>
          </a:xfrm>
          <a:prstGeom prst="rect">
            <a:avLst/>
          </a:prstGeom>
          <a:solidFill>
            <a:srgbClr val="C0504D"/>
          </a:solidFill>
          <a:ln w="25400" cap="flat" cmpd="sng" algn="ctr">
            <a:solidFill>
              <a:srgbClr val="C0504D">
                <a:shade val="50000"/>
              </a:srgbClr>
            </a:solidFill>
            <a:prstDash val="solid"/>
          </a:ln>
          <a:effectLst/>
        </p:spPr>
        <p:style>
          <a:lnRef idx="2">
            <a:srgbClr val="C0504D">
              <a:shade val="50000"/>
            </a:srgbClr>
          </a:lnRef>
          <a:fillRef idx="1">
            <a:srgbClr val="C0504D"/>
          </a:fillRef>
          <a:effectRef idx="0">
            <a:srgbClr val="C0504D"/>
          </a:effectRef>
          <a:fontRef idx="minor">
            <a:sysClr val="window" lastClr="FFFFFF"/>
          </a:fontRef>
        </p:style>
        <p:txBody>
          <a:bodyPr wrap="square" rtlCol="0">
            <a:spAutoFit/>
          </a:bodyPr>
          <a:lstStyle/>
          <a:p>
            <a:pPr algn="ctr"/>
            <a:r>
              <a:rPr lang="zh-CN" altLang="en-US" sz="2800" b="1">
                <a:latin typeface="微软雅黑" panose="020B0503020204020204" charset="-122"/>
                <a:ea typeface="微软雅黑" panose="020B0503020204020204" charset="-122"/>
              </a:rPr>
              <a:t>讽</a:t>
            </a:r>
            <a:r>
              <a:rPr lang="en-US" altLang="zh-CN" sz="2800" b="1">
                <a:latin typeface="微软雅黑" panose="020B0503020204020204" charset="-122"/>
                <a:ea typeface="微软雅黑" panose="020B0503020204020204" charset="-122"/>
              </a:rPr>
              <a:t>  </a:t>
            </a:r>
            <a:r>
              <a:rPr lang="zh-CN" altLang="en-US" sz="2800" b="1">
                <a:latin typeface="微软雅黑" panose="020B0503020204020204" charset="-122"/>
                <a:ea typeface="微软雅黑" panose="020B0503020204020204" charset="-122"/>
              </a:rPr>
              <a:t>喻</a:t>
            </a:r>
            <a:endParaRPr lang="zh-CN" altLang="en-US" sz="28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AS_UNIQUEID" val="48"/>
</p:tagLst>
</file>

<file path=ppt/tags/tag10.xml><?xml version="1.0" encoding="utf-8"?>
<p:tagLst xmlns:p="http://schemas.openxmlformats.org/presentationml/2006/main">
  <p:tag name="AS_UNIQUEID" val="1010"/>
</p:tagLst>
</file>

<file path=ppt/tags/tag100.xml><?xml version="1.0" encoding="utf-8"?>
<p:tagLst xmlns:p="http://schemas.openxmlformats.org/presentationml/2006/main">
  <p:tag name="AS_UNIQUEID" val="1175"/>
</p:tagLst>
</file>

<file path=ppt/tags/tag101.xml><?xml version="1.0" encoding="utf-8"?>
<p:tagLst xmlns:p="http://schemas.openxmlformats.org/presentationml/2006/main">
  <p:tag name="AS_UNIQUEID" val="1176"/>
</p:tagLst>
</file>

<file path=ppt/tags/tag102.xml><?xml version="1.0" encoding="utf-8"?>
<p:tagLst xmlns:p="http://schemas.openxmlformats.org/presentationml/2006/main">
  <p:tag name="AS_UNIQUEID" val="1177"/>
  <p:tag name="KSO_WM_UNIT_LINE_FILL_TYPE" val="2"/>
  <p:tag name="KSO_WM_UNIT_LINE_FORE_SCHEMECOLOR_INDEX" val="5"/>
  <p:tag name="KSO_WM_UNIT_LINE_FORE_SCHEMECOLOR_INDEX_BRIGHTNESS" val="0"/>
</p:tagLst>
</file>

<file path=ppt/tags/tag103.xml><?xml version="1.0" encoding="utf-8"?>
<p:tagLst xmlns:p="http://schemas.openxmlformats.org/presentationml/2006/main">
  <p:tag name="AS_UNIQUEID" val="1178"/>
</p:tagLst>
</file>

<file path=ppt/tags/tag104.xml><?xml version="1.0" encoding="utf-8"?>
<p:tagLst xmlns:p="http://schemas.openxmlformats.org/presentationml/2006/main">
  <p:tag name="AS_UNIQUEID" val="1179"/>
  <p:tag name="KSO_WM_UNIT_TEXT_FILL_FORE_SCHEMECOLOR_INDEX" val="2"/>
  <p:tag name="KSO_WM_UNIT_TEXT_FILL_FORE_SCHEMECOLOR_INDEX_BRIGHTNESS" val="0"/>
  <p:tag name="KSO_WM_UNIT_TEXT_FILL_TYPE" val="1"/>
</p:tagLst>
</file>

<file path=ppt/tags/tag105.xml><?xml version="1.0" encoding="utf-8"?>
<p:tagLst xmlns:p="http://schemas.openxmlformats.org/presentationml/2006/main">
  <p:tag name="AS_UNIQUEID" val="1180"/>
  <p:tag name="KSO_WM_UNIT_LINE_FILL_TYPE" val="2"/>
  <p:tag name="KSO_WM_UNIT_LINE_FORE_SCHEMECOLOR_INDEX" val="15"/>
  <p:tag name="KSO_WM_UNIT_LINE_FORE_SCHEMECOLOR_INDEX_BRIGHTNESS" val="0"/>
</p:tagLst>
</file>

<file path=ppt/tags/tag106.xml><?xml version="1.0" encoding="utf-8"?>
<p:tagLst xmlns:p="http://schemas.openxmlformats.org/presentationml/2006/main">
  <p:tag name="AS_UNIQUEID" val="1181"/>
  <p:tag name="KSO_WM_UNIT_TEXT_FILL_FORE_SCHEMECOLOR_INDEX" val="2"/>
  <p:tag name="KSO_WM_UNIT_TEXT_FILL_FORE_SCHEMECOLOR_INDEX_BRIGHTNESS" val="0"/>
  <p:tag name="KSO_WM_UNIT_TEXT_FILL_TYPE" val="1"/>
</p:tagLst>
</file>

<file path=ppt/tags/tag107.xml><?xml version="1.0" encoding="utf-8"?>
<p:tagLst xmlns:p="http://schemas.openxmlformats.org/presentationml/2006/main">
  <p:tag name="AS_UNIQUEID" val="1182"/>
  <p:tag name="KSO_WM_UNIT_LINE_FILL_TYPE" val="2"/>
  <p:tag name="KSO_WM_UNIT_LINE_FORE_SCHEMECOLOR_INDEX" val="15"/>
  <p:tag name="KSO_WM_UNIT_LINE_FORE_SCHEMECOLOR_INDEX_BRIGHTNESS" val="0"/>
</p:tagLst>
</file>

<file path=ppt/tags/tag108.xml><?xml version="1.0" encoding="utf-8"?>
<p:tagLst xmlns:p="http://schemas.openxmlformats.org/presentationml/2006/main">
  <p:tag name="AS_UNIQUEID" val="1183"/>
</p:tagLst>
</file>

<file path=ppt/tags/tag109.xml><?xml version="1.0" encoding="utf-8"?>
<p:tagLst xmlns:p="http://schemas.openxmlformats.org/presentationml/2006/main">
  <p:tag name="AS_UNIQUEID" val="1184"/>
</p:tagLst>
</file>

<file path=ppt/tags/tag11.xml><?xml version="1.0" encoding="utf-8"?>
<p:tagLst xmlns:p="http://schemas.openxmlformats.org/presentationml/2006/main">
  <p:tag name="AS_UNIQUEID" val="1011"/>
</p:tagLst>
</file>

<file path=ppt/tags/tag110.xml><?xml version="1.0" encoding="utf-8"?>
<p:tagLst xmlns:p="http://schemas.openxmlformats.org/presentationml/2006/main">
  <p:tag name="AS_UNIQUEID" val="1185"/>
  <p:tag name="KSO_WM_UNIT_LINE_FILL_TYPE" val="2"/>
  <p:tag name="KSO_WM_UNIT_LINE_FORE_SCHEMECOLOR_INDEX" val="5"/>
  <p:tag name="KSO_WM_UNIT_LINE_FORE_SCHEMECOLOR_INDEX_BRIGHTNESS" val="0"/>
</p:tagLst>
</file>

<file path=ppt/tags/tag111.xml><?xml version="1.0" encoding="utf-8"?>
<p:tagLst xmlns:p="http://schemas.openxmlformats.org/presentationml/2006/main">
  <p:tag name="KSO_WM_SLIDE_BACKGROUND_TYPE" val="general"/>
  <p:tag name="KSO_WM_SLIDE_BK_DARK_LIGHT" val="2"/>
</p:tagLst>
</file>

<file path=ppt/tags/tag112.xml><?xml version="1.0" encoding="utf-8"?>
<p:tagLst xmlns:p="http://schemas.openxmlformats.org/presentationml/2006/main">
  <p:tag name="AS_UNIQUEID" val="118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dfce6bcb-b44f-482f-98fe-6b908aaae8f1}"/>
</p:tagLst>
</file>

<file path=ppt/tags/tag113.xml><?xml version="1.0" encoding="utf-8"?>
<p:tagLst xmlns:p="http://schemas.openxmlformats.org/presentationml/2006/main">
  <p:tag name="AS_UNIQUEID" val="1189"/>
</p:tagLst>
</file>

<file path=ppt/tags/tag114.xml><?xml version="1.0" encoding="utf-8"?>
<p:tagLst xmlns:p="http://schemas.openxmlformats.org/presentationml/2006/main">
  <p:tag name="AS_UNIQUEID" val="1190"/>
</p:tagLst>
</file>

<file path=ppt/tags/tag115.xml><?xml version="1.0" encoding="utf-8"?>
<p:tagLst xmlns:p="http://schemas.openxmlformats.org/presentationml/2006/main">
  <p:tag name="AS_UNIQUEID" val="1191"/>
  <p:tag name="KSO_WM_UNIT_LINE_FILL_TYPE" val="2"/>
  <p:tag name="KSO_WM_UNIT_LINE_FORE_SCHEMECOLOR_INDEX" val="5"/>
  <p:tag name="KSO_WM_UNIT_LINE_FORE_SCHEMECOLOR_INDEX_BRIGHTNESS" val="0"/>
</p:tagLst>
</file>

<file path=ppt/tags/tag116.xml><?xml version="1.0" encoding="utf-8"?>
<p:tagLst xmlns:p="http://schemas.openxmlformats.org/presentationml/2006/main">
  <p:tag name="AS_UNIQUEID" val="1192"/>
</p:tagLst>
</file>

<file path=ppt/tags/tag117.xml><?xml version="1.0" encoding="utf-8"?>
<p:tagLst xmlns:p="http://schemas.openxmlformats.org/presentationml/2006/main">
  <p:tag name="AS_UNIQUEID" val="1193"/>
  <p:tag name="KSO_WM_UNIT_TEXT_FILL_FORE_SCHEMECOLOR_INDEX" val="2"/>
  <p:tag name="KSO_WM_UNIT_TEXT_FILL_FORE_SCHEMECOLOR_INDEX_BRIGHTNESS" val="0"/>
  <p:tag name="KSO_WM_UNIT_TEXT_FILL_TYPE" val="1"/>
</p:tagLst>
</file>

<file path=ppt/tags/tag118.xml><?xml version="1.0" encoding="utf-8"?>
<p:tagLst xmlns:p="http://schemas.openxmlformats.org/presentationml/2006/main">
  <p:tag name="AS_UNIQUEID" val="1194"/>
  <p:tag name="KSO_WM_UNIT_LINE_FILL_TYPE" val="2"/>
  <p:tag name="KSO_WM_UNIT_LINE_FORE_SCHEMECOLOR_INDEX" val="15"/>
  <p:tag name="KSO_WM_UNIT_LINE_FORE_SCHEMECOLOR_INDEX_BRIGHTNESS" val="0"/>
</p:tagLst>
</file>

<file path=ppt/tags/tag119.xml><?xml version="1.0" encoding="utf-8"?>
<p:tagLst xmlns:p="http://schemas.openxmlformats.org/presentationml/2006/main">
  <p:tag name="AS_UNIQUEID" val="1195"/>
  <p:tag name="KSO_WM_UNIT_TEXT_FILL_FORE_SCHEMECOLOR_INDEX" val="2"/>
  <p:tag name="KSO_WM_UNIT_TEXT_FILL_FORE_SCHEMECOLOR_INDEX_BRIGHTNESS" val="0"/>
  <p:tag name="KSO_WM_UNIT_TEXT_FILL_TYPE" val="1"/>
</p:tagLst>
</file>

<file path=ppt/tags/tag12.xml><?xml version="1.0" encoding="utf-8"?>
<p:tagLst xmlns:p="http://schemas.openxmlformats.org/presentationml/2006/main">
  <p:tag name="AS_UNIQUEID" val="1012"/>
</p:tagLst>
</file>

<file path=ppt/tags/tag120.xml><?xml version="1.0" encoding="utf-8"?>
<p:tagLst xmlns:p="http://schemas.openxmlformats.org/presentationml/2006/main">
  <p:tag name="AS_UNIQUEID" val="1196"/>
  <p:tag name="KSO_WM_UNIT_LINE_FILL_TYPE" val="2"/>
  <p:tag name="KSO_WM_UNIT_LINE_FORE_SCHEMECOLOR_INDEX" val="15"/>
  <p:tag name="KSO_WM_UNIT_LINE_FORE_SCHEMECOLOR_INDEX_BRIGHTNESS" val="0"/>
</p:tagLst>
</file>

<file path=ppt/tags/tag121.xml><?xml version="1.0" encoding="utf-8"?>
<p:tagLst xmlns:p="http://schemas.openxmlformats.org/presentationml/2006/main">
  <p:tag name="AS_UNIQUEID" val="1197"/>
  <p:tag name="KSO_WM_UNIT_TEXT_FILL_FORE_SCHEMECOLOR_INDEX" val="2"/>
  <p:tag name="KSO_WM_UNIT_TEXT_FILL_FORE_SCHEMECOLOR_INDEX_BRIGHTNESS" val="0"/>
  <p:tag name="KSO_WM_UNIT_TEXT_FILL_TYPE" val="1"/>
</p:tagLst>
</file>

<file path=ppt/tags/tag122.xml><?xml version="1.0" encoding="utf-8"?>
<p:tagLst xmlns:p="http://schemas.openxmlformats.org/presentationml/2006/main">
  <p:tag name="AS_UNIQUEID" val="1198"/>
  <p:tag name="KSO_WM_UNIT_LINE_FILL_TYPE" val="2"/>
  <p:tag name="KSO_WM_UNIT_LINE_FORE_SCHEMECOLOR_INDEX" val="5"/>
  <p:tag name="KSO_WM_UNIT_LINE_FORE_SCHEMECOLOR_INDEX_BRIGHTNESS" val="0"/>
</p:tagLst>
</file>

<file path=ppt/tags/tag123.xml><?xml version="1.0" encoding="utf-8"?>
<p:tagLst xmlns:p="http://schemas.openxmlformats.org/presentationml/2006/main">
  <p:tag name="AS_UNIQUEID" val="1199"/>
  <p:tag name="KSO_WM_UNIT_TEXT_FILL_FORE_SCHEMECOLOR_INDEX" val="2"/>
  <p:tag name="KSO_WM_UNIT_TEXT_FILL_FORE_SCHEMECOLOR_INDEX_BRIGHTNESS" val="0"/>
  <p:tag name="KSO_WM_UNIT_TEXT_FILL_TYPE" val="1"/>
</p:tagLst>
</file>

<file path=ppt/tags/tag124.xml><?xml version="1.0" encoding="utf-8"?>
<p:tagLst xmlns:p="http://schemas.openxmlformats.org/presentationml/2006/main">
  <p:tag name="AS_UNIQUEID" val="1200"/>
  <p:tag name="KSO_WM_UNIT_LINE_FILL_TYPE" val="2"/>
  <p:tag name="KSO_WM_UNIT_LINE_FORE_SCHEMECOLOR_INDEX" val="5"/>
  <p:tag name="KSO_WM_UNIT_LINE_FORE_SCHEMECOLOR_INDEX_BRIGHTNESS" val="0"/>
</p:tagLst>
</file>

<file path=ppt/tags/tag125.xml><?xml version="1.0" encoding="utf-8"?>
<p:tagLst xmlns:p="http://schemas.openxmlformats.org/presentationml/2006/main">
  <p:tag name="AS_UNIQUEID" val="1201"/>
  <p:tag name="KSO_WM_UNIT_TEXT_FILL_FORE_SCHEMECOLOR_INDEX" val="2"/>
  <p:tag name="KSO_WM_UNIT_TEXT_FILL_FORE_SCHEMECOLOR_INDEX_BRIGHTNESS" val="0"/>
  <p:tag name="KSO_WM_UNIT_TEXT_FILL_TYPE" val="1"/>
</p:tagLst>
</file>

<file path=ppt/tags/tag126.xml><?xml version="1.0" encoding="utf-8"?>
<p:tagLst xmlns:p="http://schemas.openxmlformats.org/presentationml/2006/main">
  <p:tag name="AS_UNIQUEID" val="1202"/>
  <p:tag name="KSO_WM_UNIT_TEXT_FILL_FORE_SCHEMECOLOR_INDEX" val="2"/>
  <p:tag name="KSO_WM_UNIT_TEXT_FILL_FORE_SCHEMECOLOR_INDEX_BRIGHTNESS" val="0"/>
  <p:tag name="KSO_WM_UNIT_TEXT_FILL_TYPE" val="1"/>
</p:tagLst>
</file>

<file path=ppt/tags/tag127.xml><?xml version="1.0" encoding="utf-8"?>
<p:tagLst xmlns:p="http://schemas.openxmlformats.org/presentationml/2006/main">
  <p:tag name="AS_UNIQUEID" val="1203"/>
  <p:tag name="KSO_WM_UNIT_LINE_FILL_TYPE" val="2"/>
  <p:tag name="KSO_WM_UNIT_LINE_FORE_SCHEMECOLOR_INDEX" val="5"/>
  <p:tag name="KSO_WM_UNIT_LINE_FORE_SCHEMECOLOR_INDEX_BRIGHTNESS" val="0"/>
</p:tagLst>
</file>

<file path=ppt/tags/tag128.xml><?xml version="1.0" encoding="utf-8"?>
<p:tagLst xmlns:p="http://schemas.openxmlformats.org/presentationml/2006/main">
  <p:tag name="AS_UNIQUEID" val="1204"/>
  <p:tag name="KSO_WM_UNIT_LINE_FILL_TYPE" val="2"/>
  <p:tag name="KSO_WM_UNIT_LINE_FORE_SCHEMECOLOR_INDEX" val="5"/>
  <p:tag name="KSO_WM_UNIT_LINE_FORE_SCHEMECOLOR_INDEX_BRIGHTNESS" val="0"/>
</p:tagLst>
</file>

<file path=ppt/tags/tag129.xml><?xml version="1.0" encoding="utf-8"?>
<p:tagLst xmlns:p="http://schemas.openxmlformats.org/presentationml/2006/main">
  <p:tag name="AS_UNIQUEID" val="1205"/>
</p:tagLst>
</file>

<file path=ppt/tags/tag13.xml><?xml version="1.0" encoding="utf-8"?>
<p:tagLst xmlns:p="http://schemas.openxmlformats.org/presentationml/2006/main">
  <p:tag name="AS_UNIQUEID" val="1014"/>
</p:tagLst>
</file>

<file path=ppt/tags/tag130.xml><?xml version="1.0" encoding="utf-8"?>
<p:tagLst xmlns:p="http://schemas.openxmlformats.org/presentationml/2006/main">
  <p:tag name="AS_UNIQUEID" val="1206"/>
</p:tagLst>
</file>

<file path=ppt/tags/tag131.xml><?xml version="1.0" encoding="utf-8"?>
<p:tagLst xmlns:p="http://schemas.openxmlformats.org/presentationml/2006/main">
  <p:tag name="KSO_WM_SLIDE_BACKGROUND_TYPE" val="general"/>
  <p:tag name="KSO_WM_SLIDE_BK_DARK_LIGHT" val="2"/>
</p:tagLst>
</file>

<file path=ppt/tags/tag132.xml><?xml version="1.0" encoding="utf-8"?>
<p:tagLst xmlns:p="http://schemas.openxmlformats.org/presentationml/2006/main">
  <p:tag name="AS_UNIQUEID" val="1212"/>
  <p:tag name="KSO_WM_UNIT_TEXT_FILL_FORE_SCHEMECOLOR_INDEX" val="13"/>
  <p:tag name="KSO_WM_UNIT_TEXT_FILL_FORE_SCHEMECOLOR_INDEX_BRIGHTNESS" val="0"/>
  <p:tag name="KSO_WM_UNIT_TEXT_FILL_TYPE" val="1"/>
</p:tagLst>
</file>

<file path=ppt/tags/tag133.xml><?xml version="1.0" encoding="utf-8"?>
<p:tagLst xmlns:p="http://schemas.openxmlformats.org/presentationml/2006/main">
  <p:tag name="KSO_WM_BEAUTIFY_FLAG" val="#wm#"/>
  <p:tag name="KSO_WM_DIAGRAM_GROUP_CODE" val="l1-1"/>
  <p:tag name="KSO_WM_SLIDE_DIAGTYPE" val="l"/>
  <p:tag name="KSO_WM_SLIDE_ID" val="custom20204733_2"/>
  <p:tag name="KSO_WM_SLIDE_INDEX" val="2"/>
  <p:tag name="KSO_WM_SLIDE_ITEM_CNT" val="2"/>
  <p:tag name="KSO_WM_SLIDE_LAYOUT" val="a_l"/>
  <p:tag name="KSO_WM_SLIDE_LAYOUT_CNT" val="1_1"/>
  <p:tag name="KSO_WM_SLIDE_SUBTYPE" val="diag"/>
  <p:tag name="KSO_WM_SLIDE_TYPE" val="contents"/>
  <p:tag name="KSO_WM_TAG_VERSION" val="1.0"/>
  <p:tag name="KSO_WM_TEMPLATE_CATEGORY" val="custom"/>
  <p:tag name="KSO_WM_TEMPLATE_COLOR_TYPE" val="1"/>
  <p:tag name="KSO_WM_TEMPLATE_INDEX" val="20204733"/>
  <p:tag name="KSO_WM_TEMPLATE_MASTER_TYPE" val="1"/>
  <p:tag name="KSO_WM_TEMPLATE_SUBCATEGORY" val="0"/>
  <p:tag name="KSO_WM_TEMPLATE_THUMBS_INDEX" val="1、2、3、4、5"/>
</p:tagLst>
</file>

<file path=ppt/tags/tag134.xml><?xml version="1.0" encoding="utf-8"?>
<p:tagLst xmlns:p="http://schemas.openxmlformats.org/presentationml/2006/main">
  <p:tag name="AS_UNIQUEID" val="1208"/>
</p:tagLst>
</file>

<file path=ppt/tags/tag135.xml><?xml version="1.0" encoding="utf-8"?>
<p:tagLst xmlns:p="http://schemas.openxmlformats.org/presentationml/2006/main">
  <p:tag name="AS_UNIQUEID" val="1209"/>
</p:tagLst>
</file>

<file path=ppt/tags/tag136.xml><?xml version="1.0" encoding="utf-8"?>
<p:tagLst xmlns:p="http://schemas.openxmlformats.org/presentationml/2006/main">
  <p:tag name="AS_UNIQUEID" val="1210"/>
</p:tagLst>
</file>

<file path=ppt/tags/tag137.xml><?xml version="1.0" encoding="utf-8"?>
<p:tagLst xmlns:p="http://schemas.openxmlformats.org/presentationml/2006/main">
  <p:tag name="AS_UNIQUEID" val="121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0fca6de6-045f-491a-837a-3b239a2746e1}"/>
</p:tagLst>
</file>

<file path=ppt/tags/tag138.xml><?xml version="1.0" encoding="utf-8"?>
<p:tagLst xmlns:p="http://schemas.openxmlformats.org/presentationml/2006/main">
  <p:tag name="AS_UNIQUEID" val="1216"/>
  <p:tag name="KSO_WM_UNIT_TEXT_FILL_FORE_SCHEMECOLOR_INDEX" val="13"/>
  <p:tag name="KSO_WM_UNIT_TEXT_FILL_FORE_SCHEMECOLOR_INDEX_BRIGHTNESS" val="0"/>
  <p:tag name="KSO_WM_UNIT_TEXT_FILL_TYPE" val="1"/>
</p:tagLst>
</file>

<file path=ppt/tags/tag139.xml><?xml version="1.0" encoding="utf-8"?>
<p:tagLst xmlns:p="http://schemas.openxmlformats.org/presentationml/2006/main">
  <p:tag name="AS_UNIQUEID" val="1217"/>
</p:tagLst>
</file>

<file path=ppt/tags/tag14.xml><?xml version="1.0" encoding="utf-8"?>
<p:tagLst xmlns:p="http://schemas.openxmlformats.org/presentationml/2006/main">
  <p:tag name="AS_UNIQUEID" val="1020"/>
</p:tagLst>
</file>

<file path=ppt/tags/tag140.xml><?xml version="1.0" encoding="utf-8"?>
<p:tagLst xmlns:p="http://schemas.openxmlformats.org/presentationml/2006/main">
  <p:tag name="KSO_WM_SLIDE_BACKGROUND_TYPE" val="general"/>
  <p:tag name="KSO_WM_SLIDE_BK_DARK_LIGHT" val="2"/>
</p:tagLst>
</file>

<file path=ppt/tags/tag141.xml><?xml version="1.0" encoding="utf-8"?>
<p:tagLst xmlns:p="http://schemas.openxmlformats.org/presentationml/2006/main">
  <p:tag name="AS_UNIQUEID" val="1219"/>
</p:tagLst>
</file>

<file path=ppt/tags/tag142.xml><?xml version="1.0" encoding="utf-8"?>
<p:tagLst xmlns:p="http://schemas.openxmlformats.org/presentationml/2006/main">
  <p:tag name="AS_UNIQUEID" val="1220"/>
</p:tagLst>
</file>

<file path=ppt/tags/tag143.xml><?xml version="1.0" encoding="utf-8"?>
<p:tagLst xmlns:p="http://schemas.openxmlformats.org/presentationml/2006/main">
  <p:tag name="AS_UNIQUEID" val="124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b456fa4a-2aa9-4a76-a016-73f2ba3bab53}"/>
</p:tagLst>
</file>

<file path=ppt/tags/tag144.xml><?xml version="1.0" encoding="utf-8"?>
<p:tagLst xmlns:p="http://schemas.openxmlformats.org/presentationml/2006/main">
  <p:tag name="AS_UNIQUEID" val="124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1083cb3e-4ef6-43d0-be6e-aeaf4961acf5}"/>
</p:tagLst>
</file>

<file path=ppt/tags/tag145.xml><?xml version="1.0" encoding="utf-8"?>
<p:tagLst xmlns:p="http://schemas.openxmlformats.org/presentationml/2006/main">
  <p:tag name="AS_UNIQUEID" val="1249"/>
</p:tagLst>
</file>

<file path=ppt/tags/tag146.xml><?xml version="1.0" encoding="utf-8"?>
<p:tagLst xmlns:p="http://schemas.openxmlformats.org/presentationml/2006/main">
  <p:tag name="AS_UNIQUEID" val="1250"/>
</p:tagLst>
</file>

<file path=ppt/tags/tag147.xml><?xml version="1.0" encoding="utf-8"?>
<p:tagLst xmlns:p="http://schemas.openxmlformats.org/presentationml/2006/main">
  <p:tag name="AS_UNIQUEID" val="1251"/>
</p:tagLst>
</file>

<file path=ppt/tags/tag148.xml><?xml version="1.0" encoding="utf-8"?>
<p:tagLst xmlns:p="http://schemas.openxmlformats.org/presentationml/2006/main">
  <p:tag name="AS_UNIQUEID" val="1252"/>
  <p:tag name="KSO_WM_UNIT_TEXT_FILL_FORE_SCHEMECOLOR_INDEX" val="13"/>
  <p:tag name="KSO_WM_UNIT_TEXT_FILL_FORE_SCHEMECOLOR_INDEX_BRIGHTNESS" val="0"/>
  <p:tag name="KSO_WM_UNIT_TEXT_FILL_TYPE" val="1"/>
</p:tagLst>
</file>

<file path=ppt/tags/tag149.xml><?xml version="1.0" encoding="utf-8"?>
<p:tagLst xmlns:p="http://schemas.openxmlformats.org/presentationml/2006/main">
  <p:tag name="AS_UNIQUEID" val="1253"/>
  <p:tag name="KSO_WM_UNIT_TEXT_FILL_FORE_SCHEMECOLOR_INDEX" val="13"/>
  <p:tag name="KSO_WM_UNIT_TEXT_FILL_FORE_SCHEMECOLOR_INDEX_BRIGHTNESS" val="0"/>
  <p:tag name="KSO_WM_UNIT_TEXT_FILL_TYPE" val="1"/>
</p:tagLst>
</file>

<file path=ppt/tags/tag15.xml><?xml version="1.0" encoding="utf-8"?>
<p:tagLst xmlns:p="http://schemas.openxmlformats.org/presentationml/2006/main">
  <p:tag name="AS_UNIQUEID" val="755"/>
</p:tagLst>
</file>

<file path=ppt/tags/tag150.xml><?xml version="1.0" encoding="utf-8"?>
<p:tagLst xmlns:p="http://schemas.openxmlformats.org/presentationml/2006/main">
  <p:tag name="AS_UNIQUEID" val="1254"/>
  <p:tag name="KSO_WM_UNIT_TEXT_FILL_FORE_SCHEMECOLOR_INDEX" val="13"/>
  <p:tag name="KSO_WM_UNIT_TEXT_FILL_FORE_SCHEMECOLOR_INDEX_BRIGHTNESS" val="0"/>
  <p:tag name="KSO_WM_UNIT_TEXT_FILL_TYPE" val="1"/>
</p:tagLst>
</file>

<file path=ppt/tags/tag151.xml><?xml version="1.0" encoding="utf-8"?>
<p:tagLst xmlns:p="http://schemas.openxmlformats.org/presentationml/2006/main">
  <p:tag name="AS_UNIQUEID" val="1255"/>
</p:tagLst>
</file>

<file path=ppt/tags/tag152.xml><?xml version="1.0" encoding="utf-8"?>
<p:tagLst xmlns:p="http://schemas.openxmlformats.org/presentationml/2006/main">
  <p:tag name="AS_UNIQUEID" val="1256"/>
</p:tagLst>
</file>

<file path=ppt/tags/tag153.xml><?xml version="1.0" encoding="utf-8"?>
<p:tagLst xmlns:p="http://schemas.openxmlformats.org/presentationml/2006/main">
  <p:tag name="AS_UNIQUEID" val="1257"/>
  <p:tag name="KSO_WM_UNIT_TEXT_FILL_FORE_SCHEMECOLOR_INDEX" val="13"/>
  <p:tag name="KSO_WM_UNIT_TEXT_FILL_FORE_SCHEMECOLOR_INDEX_BRIGHTNESS" val="0"/>
  <p:tag name="KSO_WM_UNIT_TEXT_FILL_TYPE" val="1"/>
</p:tagLst>
</file>

<file path=ppt/tags/tag154.xml><?xml version="1.0" encoding="utf-8"?>
<p:tagLst xmlns:p="http://schemas.openxmlformats.org/presentationml/2006/main">
  <p:tag name="AS_UNIQUEID" val="1258"/>
  <p:tag name="KSO_WM_UNIT_TEXT_FILL_FORE_SCHEMECOLOR_INDEX" val="13"/>
  <p:tag name="KSO_WM_UNIT_TEXT_FILL_FORE_SCHEMECOLOR_INDEX_BRIGHTNESS" val="0"/>
  <p:tag name="KSO_WM_UNIT_TEXT_FILL_TYPE" val="1"/>
</p:tagLst>
</file>

<file path=ppt/tags/tag155.xml><?xml version="1.0" encoding="utf-8"?>
<p:tagLst xmlns:p="http://schemas.openxmlformats.org/presentationml/2006/main">
  <p:tag name="AS_UNIQUEID" val="1259"/>
  <p:tag name="KSO_WM_UNIT_TEXT_FILL_FORE_SCHEMECOLOR_INDEX" val="13"/>
  <p:tag name="KSO_WM_UNIT_TEXT_FILL_FORE_SCHEMECOLOR_INDEX_BRIGHTNESS" val="0"/>
  <p:tag name="KSO_WM_UNIT_TEXT_FILL_TYPE" val="1"/>
</p:tagLst>
</file>

<file path=ppt/tags/tag156.xml><?xml version="1.0" encoding="utf-8"?>
<p:tagLst xmlns:p="http://schemas.openxmlformats.org/presentationml/2006/main">
  <p:tag name="AS_UNIQUEID" val="1260"/>
  <p:tag name="KSO_WM_UNIT_TEXT_FILL_FORE_SCHEMECOLOR_INDEX" val="13"/>
  <p:tag name="KSO_WM_UNIT_TEXT_FILL_FORE_SCHEMECOLOR_INDEX_BRIGHTNESS" val="0"/>
  <p:tag name="KSO_WM_UNIT_TEXT_FILL_TYPE" val="1"/>
</p:tagLst>
</file>

<file path=ppt/tags/tag157.xml><?xml version="1.0" encoding="utf-8"?>
<p:tagLst xmlns:p="http://schemas.openxmlformats.org/presentationml/2006/main">
  <p:tag name="AS_UNIQUEID" val="1261"/>
</p:tagLst>
</file>

<file path=ppt/tags/tag158.xml><?xml version="1.0" encoding="utf-8"?>
<p:tagLst xmlns:p="http://schemas.openxmlformats.org/presentationml/2006/main">
  <p:tag name="AS_UNIQUEID" val="1262"/>
</p:tagLst>
</file>

<file path=ppt/tags/tag159.xml><?xml version="1.0" encoding="utf-8"?>
<p:tagLst xmlns:p="http://schemas.openxmlformats.org/presentationml/2006/main">
  <p:tag name="AS_UNIQUEID" val="1263"/>
</p:tagLst>
</file>

<file path=ppt/tags/tag16.xml><?xml version="1.0" encoding="utf-8"?>
<p:tagLst xmlns:p="http://schemas.openxmlformats.org/presentationml/2006/main">
  <p:tag name="AS_UNIQUEID" val="756"/>
</p:tagLst>
</file>

<file path=ppt/tags/tag160.xml><?xml version="1.0" encoding="utf-8"?>
<p:tagLst xmlns:p="http://schemas.openxmlformats.org/presentationml/2006/main">
  <p:tag name="AS_UNIQUEID" val="1264"/>
  <p:tag name="KSO_WM_UNIT_TEXT_FILL_FORE_SCHEMECOLOR_INDEX" val="13"/>
  <p:tag name="KSO_WM_UNIT_TEXT_FILL_FORE_SCHEMECOLOR_INDEX_BRIGHTNESS" val="0"/>
  <p:tag name="KSO_WM_UNIT_TEXT_FILL_TYPE" val="1"/>
</p:tagLst>
</file>

<file path=ppt/tags/tag161.xml><?xml version="1.0" encoding="utf-8"?>
<p:tagLst xmlns:p="http://schemas.openxmlformats.org/presentationml/2006/main">
  <p:tag name="AS_UNIQUEID" val="1265"/>
</p:tagLst>
</file>

<file path=ppt/tags/tag162.xml><?xml version="1.0" encoding="utf-8"?>
<p:tagLst xmlns:p="http://schemas.openxmlformats.org/presentationml/2006/main">
  <p:tag name="AS_UNIQUEID" val="1266"/>
</p:tagLst>
</file>

<file path=ppt/tags/tag163.xml><?xml version="1.0" encoding="utf-8"?>
<p:tagLst xmlns:p="http://schemas.openxmlformats.org/presentationml/2006/main">
  <p:tag name="AS_UNIQUEID" val="1267"/>
</p:tagLst>
</file>

<file path=ppt/tags/tag164.xml><?xml version="1.0" encoding="utf-8"?>
<p:tagLst xmlns:p="http://schemas.openxmlformats.org/presentationml/2006/main">
  <p:tag name="AS_UNIQUEID" val="1268"/>
  <p:tag name="KSO_WM_UNIT_FILL_FORE_SCHEMECOLOR_INDEX" val="15"/>
  <p:tag name="KSO_WM_UNIT_FILL_FORE_SCHEMECOLOR_INDEX_BRIGHTNESS" val="0.8"/>
  <p:tag name="KSO_WM_UNIT_FILL_TYPE" val="1"/>
  <p:tag name="KSO_WM_UNIT_LINE_FILL_TYPE" val="2"/>
  <p:tag name="KSO_WM_UNIT_LINE_FORE_SCHEMECOLOR_INDEX" val="13"/>
  <p:tag name="KSO_WM_UNIT_LINE_FORE_SCHEMECOLOR_INDEX_BRIGHTNESS" val="0"/>
</p:tagLst>
</file>

<file path=ppt/tags/tag165.xml><?xml version="1.0" encoding="utf-8"?>
<p:tagLst xmlns:p="http://schemas.openxmlformats.org/presentationml/2006/main">
  <p:tag name="AS_UNIQUEID" val="1269"/>
  <p:tag name="KSO_WM_UNIT_FILL_FORE_SCHEMECOLOR_INDEX" val="8"/>
  <p:tag name="KSO_WM_UNIT_FILL_FORE_SCHEMECOLOR_INDEX_BRIGHTNESS" val="0.8"/>
  <p:tag name="KSO_WM_UNIT_FILL_TYPE" val="1"/>
  <p:tag name="KSO_WM_UNIT_LINE_FILL_TYPE" val="2"/>
  <p:tag name="KSO_WM_UNIT_LINE_FORE_SCHEMECOLOR_INDEX" val="13"/>
  <p:tag name="KSO_WM_UNIT_LINE_FORE_SCHEMECOLOR_INDEX_BRIGHTNESS" val="0"/>
</p:tagLst>
</file>

<file path=ppt/tags/tag166.xml><?xml version="1.0" encoding="utf-8"?>
<p:tagLst xmlns:p="http://schemas.openxmlformats.org/presentationml/2006/main">
  <p:tag name="AS_UNIQUEID" val="1270"/>
  <p:tag name="KSO_WM_UNIT_FILL_FORE_SCHEMECOLOR_INDEX" val="15"/>
  <p:tag name="KSO_WM_UNIT_FILL_FORE_SCHEMECOLOR_INDEX_BRIGHTNESS" val="0.8"/>
  <p:tag name="KSO_WM_UNIT_FILL_TYPE" val="1"/>
  <p:tag name="KSO_WM_UNIT_LINE_FILL_TYPE" val="2"/>
  <p:tag name="KSO_WM_UNIT_LINE_FORE_SCHEMECOLOR_INDEX" val="13"/>
  <p:tag name="KSO_WM_UNIT_LINE_FORE_SCHEMECOLOR_INDEX_BRIGHTNESS" val="0"/>
</p:tagLst>
</file>

<file path=ppt/tags/tag167.xml><?xml version="1.0" encoding="utf-8"?>
<p:tagLst xmlns:p="http://schemas.openxmlformats.org/presentationml/2006/main">
  <p:tag name="AS_UNIQUEID" val="1271"/>
  <p:tag name="KSO_WM_UNIT_TEXT_FILL_FORE_SCHEMECOLOR_INDEX" val="13"/>
  <p:tag name="KSO_WM_UNIT_TEXT_FILL_FORE_SCHEMECOLOR_INDEX_BRIGHTNESS" val="0"/>
  <p:tag name="KSO_WM_UNIT_TEXT_FILL_TYPE" val="1"/>
</p:tagLst>
</file>

<file path=ppt/tags/tag168.xml><?xml version="1.0" encoding="utf-8"?>
<p:tagLst xmlns:p="http://schemas.openxmlformats.org/presentationml/2006/main">
  <p:tag name="AS_UNIQUEID" val="1272"/>
  <p:tag name="KSO_WM_UNIT_FILL_FORE_SCHEMECOLOR_INDEX" val="8"/>
  <p:tag name="KSO_WM_UNIT_FILL_FORE_SCHEMECOLOR_INDEX_BRIGHTNESS" val="0.8"/>
  <p:tag name="KSO_WM_UNIT_FILL_TYPE" val="1"/>
  <p:tag name="KSO_WM_UNIT_LINE_FILL_TYPE" val="2"/>
  <p:tag name="KSO_WM_UNIT_LINE_FORE_SCHEMECOLOR_INDEX" val="13"/>
  <p:tag name="KSO_WM_UNIT_LINE_FORE_SCHEMECOLOR_INDEX_BRIGHTNESS" val="0"/>
</p:tagLst>
</file>

<file path=ppt/tags/tag169.xml><?xml version="1.0" encoding="utf-8"?>
<p:tagLst xmlns:p="http://schemas.openxmlformats.org/presentationml/2006/main">
  <p:tag name="AS_UNIQUEID" val="1273"/>
  <p:tag name="KSO_WM_UNIT_TEXT_FILL_FORE_SCHEMECOLOR_INDEX" val="13"/>
  <p:tag name="KSO_WM_UNIT_TEXT_FILL_FORE_SCHEMECOLOR_INDEX_BRIGHTNESS" val="0"/>
  <p:tag name="KSO_WM_UNIT_TEXT_FILL_TYPE" val="1"/>
</p:tagLst>
</file>

<file path=ppt/tags/tag17.xml><?xml version="1.0" encoding="utf-8"?>
<p:tagLst xmlns:p="http://schemas.openxmlformats.org/presentationml/2006/main">
  <p:tag name="AS_UNIQUEID" val="757"/>
</p:tagLst>
</file>

<file path=ppt/tags/tag170.xml><?xml version="1.0" encoding="utf-8"?>
<p:tagLst xmlns:p="http://schemas.openxmlformats.org/presentationml/2006/main">
  <p:tag name="AS_UNIQUEID" val="1274"/>
  <p:tag name="KSO_WM_UNIT_TEXT_FILL_FORE_SCHEMECOLOR_INDEX" val="13"/>
  <p:tag name="KSO_WM_UNIT_TEXT_FILL_FORE_SCHEMECOLOR_INDEX_BRIGHTNESS" val="0"/>
  <p:tag name="KSO_WM_UNIT_TEXT_FILL_TYPE" val="1"/>
</p:tagLst>
</file>

<file path=ppt/tags/tag171.xml><?xml version="1.0" encoding="utf-8"?>
<p:tagLst xmlns:p="http://schemas.openxmlformats.org/presentationml/2006/main">
  <p:tag name="KSO_WM_SLIDE_BACKGROUND_TYPE" val="general"/>
  <p:tag name="KSO_WM_SLIDE_BK_DARK_LIGHT" val="2"/>
</p:tagLst>
</file>

<file path=ppt/tags/tag172.xml><?xml version="1.0" encoding="utf-8"?>
<p:tagLst xmlns:p="http://schemas.openxmlformats.org/presentationml/2006/main">
  <p:tag name="AS_UNIQUEID" val="12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a50ec618-05c7-412e-937d-1525a76cf0cd}"/>
</p:tagLst>
</file>

<file path=ppt/tags/tag173.xml><?xml version="1.0" encoding="utf-8"?>
<p:tagLst xmlns:p="http://schemas.openxmlformats.org/presentationml/2006/main">
  <p:tag name="AS_UNIQUEID" val="1278"/>
</p:tagLst>
</file>

<file path=ppt/tags/tag174.xml><?xml version="1.0" encoding="utf-8"?>
<p:tagLst xmlns:p="http://schemas.openxmlformats.org/presentationml/2006/main">
  <p:tag name="AS_UNIQUEID" val="1279"/>
  <p:tag name="KSO_WM_UNIT_LINE_FILL_TYPE" val="2"/>
  <p:tag name="KSO_WM_UNIT_LINE_FORE_SCHEMECOLOR_INDEX" val="13"/>
  <p:tag name="KSO_WM_UNIT_LINE_FORE_SCHEMECOLOR_INDEX_BRIGHTNESS" val="0"/>
</p:tagLst>
</file>

<file path=ppt/tags/tag175.xml><?xml version="1.0" encoding="utf-8"?>
<p:tagLst xmlns:p="http://schemas.openxmlformats.org/presentationml/2006/main">
  <p:tag name="KSO_WM_SLIDE_BACKGROUND_TYPE" val="general"/>
  <p:tag name="KSO_WM_SLIDE_BK_DARK_LIGHT" val="2"/>
</p:tagLst>
</file>

<file path=ppt/tags/tag176.xml><?xml version="1.0" encoding="utf-8"?>
<p:tagLst xmlns:p="http://schemas.openxmlformats.org/presentationml/2006/main">
  <p:tag name="AS_UNIQUEID" val="128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b0b0cca0-5fdb-4262-9324-54fbf31a74be}"/>
</p:tagLst>
</file>

<file path=ppt/tags/tag177.xml><?xml version="1.0" encoding="utf-8"?>
<p:tagLst xmlns:p="http://schemas.openxmlformats.org/presentationml/2006/main">
  <p:tag name="AS_UNIQUEID" val="1285"/>
</p:tagLst>
</file>

<file path=ppt/tags/tag178.xml><?xml version="1.0" encoding="utf-8"?>
<p:tagLst xmlns:p="http://schemas.openxmlformats.org/presentationml/2006/main">
  <p:tag name="AS_UNIQUEID" val="1286"/>
</p:tagLst>
</file>

<file path=ppt/tags/tag179.xml><?xml version="1.0" encoding="utf-8"?>
<p:tagLst xmlns:p="http://schemas.openxmlformats.org/presentationml/2006/main">
  <p:tag name="AS_UNIQUEID" val="1287"/>
</p:tagLst>
</file>

<file path=ppt/tags/tag18.xml><?xml version="1.0" encoding="utf-8"?>
<p:tagLst xmlns:p="http://schemas.openxmlformats.org/presentationml/2006/main">
  <p:tag name="AS_UNIQUEID" val="758"/>
</p:tagLst>
</file>

<file path=ppt/tags/tag180.xml><?xml version="1.0" encoding="utf-8"?>
<p:tagLst xmlns:p="http://schemas.openxmlformats.org/presentationml/2006/main">
  <p:tag name="KSO_WM_SLIDE_BACKGROUND_TYPE" val="general"/>
  <p:tag name="KSO_WM_SLIDE_BK_DARK_LIGHT" val="2"/>
</p:tagLst>
</file>

<file path=ppt/tags/tag181.xml><?xml version="1.0" encoding="utf-8"?>
<p:tagLst xmlns:p="http://schemas.openxmlformats.org/presentationml/2006/main">
  <p:tag name="AS_UNIQUEID" val="128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f8626bc5-56d4-4a70-b42f-e90908f0f317}"/>
</p:tagLst>
</file>

<file path=ppt/tags/tag182.xml><?xml version="1.0" encoding="utf-8"?>
<p:tagLst xmlns:p="http://schemas.openxmlformats.org/presentationml/2006/main">
  <p:tag name="AS_UNIQUEID" val="129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22cf1fb4-e278-4444-921a-cd6aac436267}"/>
</p:tagLst>
</file>

<file path=ppt/tags/tag183.xml><?xml version="1.0" encoding="utf-8"?>
<p:tagLst xmlns:p="http://schemas.openxmlformats.org/presentationml/2006/main">
  <p:tag name="AS_UNIQUEID" val="1291"/>
</p:tagLst>
</file>

<file path=ppt/tags/tag184.xml><?xml version="1.0" encoding="utf-8"?>
<p:tagLst xmlns:p="http://schemas.openxmlformats.org/presentationml/2006/main">
  <p:tag name="AS_UNIQUEID" val="1292"/>
</p:tagLst>
</file>

<file path=ppt/tags/tag185.xml><?xml version="1.0" encoding="utf-8"?>
<p:tagLst xmlns:p="http://schemas.openxmlformats.org/presentationml/2006/main">
  <p:tag name="AS_UNIQUEID" val="1293"/>
</p:tagLst>
</file>

<file path=ppt/tags/tag186.xml><?xml version="1.0" encoding="utf-8"?>
<p:tagLst xmlns:p="http://schemas.openxmlformats.org/presentationml/2006/main">
  <p:tag name="AS_UNIQUEID" val="1294"/>
</p:tagLst>
</file>

<file path=ppt/tags/tag187.xml><?xml version="1.0" encoding="utf-8"?>
<p:tagLst xmlns:p="http://schemas.openxmlformats.org/presentationml/2006/main">
  <p:tag name="AS_UNIQUEID" val="1295"/>
</p:tagLst>
</file>

<file path=ppt/tags/tag188.xml><?xml version="1.0" encoding="utf-8"?>
<p:tagLst xmlns:p="http://schemas.openxmlformats.org/presentationml/2006/main">
  <p:tag name="AS_UNIQUEID" val="1296"/>
</p:tagLst>
</file>

<file path=ppt/tags/tag189.xml><?xml version="1.0" encoding="utf-8"?>
<p:tagLst xmlns:p="http://schemas.openxmlformats.org/presentationml/2006/main">
  <p:tag name="AS_UNIQUEID" val="1297"/>
</p:tagLst>
</file>

<file path=ppt/tags/tag19.xml><?xml version="1.0" encoding="utf-8"?>
<p:tagLst xmlns:p="http://schemas.openxmlformats.org/presentationml/2006/main">
  <p:tag name="KSO_WM_SPECIAL_SOURCE" val="bdnull"/>
</p:tagLst>
</file>

<file path=ppt/tags/tag190.xml><?xml version="1.0" encoding="utf-8"?>
<p:tagLst xmlns:p="http://schemas.openxmlformats.org/presentationml/2006/main">
  <p:tag name="AS_UNIQUEID" val="1298"/>
</p:tagLst>
</file>

<file path=ppt/tags/tag191.xml><?xml version="1.0" encoding="utf-8"?>
<p:tagLst xmlns:p="http://schemas.openxmlformats.org/presentationml/2006/main">
  <p:tag name="AS_UNIQUEID" val="1299"/>
</p:tagLst>
</file>

<file path=ppt/tags/tag192.xml><?xml version="1.0" encoding="utf-8"?>
<p:tagLst xmlns:p="http://schemas.openxmlformats.org/presentationml/2006/main">
  <p:tag name="AS_UNIQUEID" val="1300"/>
</p:tagLst>
</file>

<file path=ppt/tags/tag193.xml><?xml version="1.0" encoding="utf-8"?>
<p:tagLst xmlns:p="http://schemas.openxmlformats.org/presentationml/2006/main">
  <p:tag name="AS_UNIQUEID" val="1301"/>
</p:tagLst>
</file>

<file path=ppt/tags/tag194.xml><?xml version="1.0" encoding="utf-8"?>
<p:tagLst xmlns:p="http://schemas.openxmlformats.org/presentationml/2006/main">
  <p:tag name="AS_UNIQUEID" val="1302"/>
</p:tagLst>
</file>

<file path=ppt/tags/tag195.xml><?xml version="1.0" encoding="utf-8"?>
<p:tagLst xmlns:p="http://schemas.openxmlformats.org/presentationml/2006/main">
  <p:tag name="AS_UNIQUEID" val="1303"/>
</p:tagLst>
</file>

<file path=ppt/tags/tag196.xml><?xml version="1.0" encoding="utf-8"?>
<p:tagLst xmlns:p="http://schemas.openxmlformats.org/presentationml/2006/main">
  <p:tag name="AS_UNIQUEID" val="1304"/>
</p:tagLst>
</file>

<file path=ppt/tags/tag197.xml><?xml version="1.0" encoding="utf-8"?>
<p:tagLst xmlns:p="http://schemas.openxmlformats.org/presentationml/2006/main">
  <p:tag name="AS_UNIQUEID" val="1305"/>
</p:tagLst>
</file>

<file path=ppt/tags/tag198.xml><?xml version="1.0" encoding="utf-8"?>
<p:tagLst xmlns:p="http://schemas.openxmlformats.org/presentationml/2006/main">
  <p:tag name="AS_UNIQUEID" val="1306"/>
</p:tagLst>
</file>

<file path=ppt/tags/tag199.xml><?xml version="1.0" encoding="utf-8"?>
<p:tagLst xmlns:p="http://schemas.openxmlformats.org/presentationml/2006/main">
  <p:tag name="AS_UNIQUEID" val="1307"/>
</p:tagLst>
</file>

<file path=ppt/tags/tag2.xml><?xml version="1.0" encoding="utf-8"?>
<p:tagLst xmlns:p="http://schemas.openxmlformats.org/presentationml/2006/main">
  <p:tag name="AS_UNIQUEID" val="49"/>
</p:tagLst>
</file>

<file path=ppt/tags/tag20.xml><?xml version="1.0" encoding="utf-8"?>
<p:tagLst xmlns:p="http://schemas.openxmlformats.org/presentationml/2006/main">
  <p:tag name="AS_UNIQUEID" val="1026"/>
</p:tagLst>
</file>

<file path=ppt/tags/tag200.xml><?xml version="1.0" encoding="utf-8"?>
<p:tagLst xmlns:p="http://schemas.openxmlformats.org/presentationml/2006/main">
  <p:tag name="AS_UNIQUEID" val="1308"/>
</p:tagLst>
</file>

<file path=ppt/tags/tag201.xml><?xml version="1.0" encoding="utf-8"?>
<p:tagLst xmlns:p="http://schemas.openxmlformats.org/presentationml/2006/main">
  <p:tag name="AS_UNIQUEID" val="1309"/>
</p:tagLst>
</file>

<file path=ppt/tags/tag202.xml><?xml version="1.0" encoding="utf-8"?>
<p:tagLst xmlns:p="http://schemas.openxmlformats.org/presentationml/2006/main">
  <p:tag name="AS_UNIQUEID" val="1310"/>
</p:tagLst>
</file>

<file path=ppt/tags/tag203.xml><?xml version="1.0" encoding="utf-8"?>
<p:tagLst xmlns:p="http://schemas.openxmlformats.org/presentationml/2006/main">
  <p:tag name="AS_UNIQUEID" val="1311"/>
</p:tagLst>
</file>

<file path=ppt/tags/tag204.xml><?xml version="1.0" encoding="utf-8"?>
<p:tagLst xmlns:p="http://schemas.openxmlformats.org/presentationml/2006/main">
  <p:tag name="AS_UNIQUEID" val="1312"/>
</p:tagLst>
</file>

<file path=ppt/tags/tag205.xml><?xml version="1.0" encoding="utf-8"?>
<p:tagLst xmlns:p="http://schemas.openxmlformats.org/presentationml/2006/main">
  <p:tag name="AS_UNIQUEID" val="1313"/>
</p:tagLst>
</file>

<file path=ppt/tags/tag206.xml><?xml version="1.0" encoding="utf-8"?>
<p:tagLst xmlns:p="http://schemas.openxmlformats.org/presentationml/2006/main">
  <p:tag name="AS_UNIQUEID" val="1314"/>
</p:tagLst>
</file>

<file path=ppt/tags/tag207.xml><?xml version="1.0" encoding="utf-8"?>
<p:tagLst xmlns:p="http://schemas.openxmlformats.org/presentationml/2006/main">
  <p:tag name="AS_UNIQUEID" val="1315"/>
</p:tagLst>
</file>

<file path=ppt/tags/tag208.xml><?xml version="1.0" encoding="utf-8"?>
<p:tagLst xmlns:p="http://schemas.openxmlformats.org/presentationml/2006/main">
  <p:tag name="AS_UNIQUEID" val="1316"/>
</p:tagLst>
</file>

<file path=ppt/tags/tag209.xml><?xml version="1.0" encoding="utf-8"?>
<p:tagLst xmlns:p="http://schemas.openxmlformats.org/presentationml/2006/main">
  <p:tag name="AS_UNIQUEID" val="1317"/>
</p:tagLst>
</file>

<file path=ppt/tags/tag21.xml><?xml version="1.0" encoding="utf-8"?>
<p:tagLst xmlns:p="http://schemas.openxmlformats.org/presentationml/2006/main">
  <p:tag name="AS_UNIQUEID" val="1027"/>
</p:tagLst>
</file>

<file path=ppt/tags/tag210.xml><?xml version="1.0" encoding="utf-8"?>
<p:tagLst xmlns:p="http://schemas.openxmlformats.org/presentationml/2006/main">
  <p:tag name="AS_UNIQUEID" val="1318"/>
</p:tagLst>
</file>

<file path=ppt/tags/tag211.xml><?xml version="1.0" encoding="utf-8"?>
<p:tagLst xmlns:p="http://schemas.openxmlformats.org/presentationml/2006/main">
  <p:tag name="AS_UNIQUEID" val="1319"/>
</p:tagLst>
</file>

<file path=ppt/tags/tag212.xml><?xml version="1.0" encoding="utf-8"?>
<p:tagLst xmlns:p="http://schemas.openxmlformats.org/presentationml/2006/main">
  <p:tag name="AS_UNIQUEID" val="1320"/>
</p:tagLst>
</file>

<file path=ppt/tags/tag213.xml><?xml version="1.0" encoding="utf-8"?>
<p:tagLst xmlns:p="http://schemas.openxmlformats.org/presentationml/2006/main">
  <p:tag name="AS_UNIQUEID" val="1321"/>
</p:tagLst>
</file>

<file path=ppt/tags/tag214.xml><?xml version="1.0" encoding="utf-8"?>
<p:tagLst xmlns:p="http://schemas.openxmlformats.org/presentationml/2006/main">
  <p:tag name="AS_UNIQUEID" val="1322"/>
</p:tagLst>
</file>

<file path=ppt/tags/tag215.xml><?xml version="1.0" encoding="utf-8"?>
<p:tagLst xmlns:p="http://schemas.openxmlformats.org/presentationml/2006/main">
  <p:tag name="AS_UNIQUEID" val="1323"/>
</p:tagLst>
</file>

<file path=ppt/tags/tag216.xml><?xml version="1.0" encoding="utf-8"?>
<p:tagLst xmlns:p="http://schemas.openxmlformats.org/presentationml/2006/main">
  <p:tag name="AS_UNIQUEID" val="1324"/>
</p:tagLst>
</file>

<file path=ppt/tags/tag217.xml><?xml version="1.0" encoding="utf-8"?>
<p:tagLst xmlns:p="http://schemas.openxmlformats.org/presentationml/2006/main">
  <p:tag name="AS_UNIQUEID" val="1325"/>
</p:tagLst>
</file>

<file path=ppt/tags/tag218.xml><?xml version="1.0" encoding="utf-8"?>
<p:tagLst xmlns:p="http://schemas.openxmlformats.org/presentationml/2006/main">
  <p:tag name="KSO_WM_SLIDE_BACKGROUND_TYPE" val="general"/>
  <p:tag name="KSO_WM_SLIDE_BK_DARK_LIGHT" val="2"/>
</p:tagLst>
</file>

<file path=ppt/tags/tag219.xml><?xml version="1.0" encoding="utf-8"?>
<p:tagLst xmlns:p="http://schemas.openxmlformats.org/presentationml/2006/main">
  <p:tag name="AS_UNIQUEID" val="132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043801fb-7417-4366-b2eb-69487b67684f}"/>
</p:tagLst>
</file>

<file path=ppt/tags/tag22.xml><?xml version="1.0" encoding="utf-8"?>
<p:tagLst xmlns:p="http://schemas.openxmlformats.org/presentationml/2006/main">
  <p:tag name="AS_UNIQUEID" val="577"/>
</p:tagLst>
</file>

<file path=ppt/tags/tag220.xml><?xml version="1.0" encoding="utf-8"?>
<p:tagLst xmlns:p="http://schemas.openxmlformats.org/presentationml/2006/main">
  <p:tag name="AS_UNIQUEID" val="1329"/>
</p:tagLst>
</file>

<file path=ppt/tags/tag221.xml><?xml version="1.0" encoding="utf-8"?>
<p:tagLst xmlns:p="http://schemas.openxmlformats.org/presentationml/2006/main">
  <p:tag name="AS_UNIQUEID" val="1330"/>
</p:tagLst>
</file>

<file path=ppt/tags/tag222.xml><?xml version="1.0" encoding="utf-8"?>
<p:tagLst xmlns:p="http://schemas.openxmlformats.org/presentationml/2006/main">
  <p:tag name="AS_UNIQUEID" val="1331"/>
</p:tagLst>
</file>

<file path=ppt/tags/tag223.xml><?xml version="1.0" encoding="utf-8"?>
<p:tagLst xmlns:p="http://schemas.openxmlformats.org/presentationml/2006/main">
  <p:tag name="AS_UNIQUEID" val="1332"/>
  <p:tag name="KSO_WM_UNIT_FILL_FORE_SCHEMECOLOR_INDEX" val="6"/>
  <p:tag name="KSO_WM_UNIT_FILL_FORE_SCHEMECOLOR_INDEX_BRIGHTNESS" val="0.8"/>
  <p:tag name="KSO_WM_UNIT_FILL_TYPE" val="1"/>
</p:tagLst>
</file>

<file path=ppt/tags/tag224.xml><?xml version="1.0" encoding="utf-8"?>
<p:tagLst xmlns:p="http://schemas.openxmlformats.org/presentationml/2006/main">
  <p:tag name="AS_UNIQUEID" val="1334"/>
</p:tagLst>
</file>

<file path=ppt/tags/tag225.xml><?xml version="1.0" encoding="utf-8"?>
<p:tagLst xmlns:p="http://schemas.openxmlformats.org/presentationml/2006/main">
  <p:tag name="AS_UNIQUEID" val="1335"/>
</p:tagLst>
</file>

<file path=ppt/tags/tag226.xml><?xml version="1.0" encoding="utf-8"?>
<p:tagLst xmlns:p="http://schemas.openxmlformats.org/presentationml/2006/main">
  <p:tag name="AS_UNIQUEID" val="1336"/>
</p:tagLst>
</file>

<file path=ppt/tags/tag227.xml><?xml version="1.0" encoding="utf-8"?>
<p:tagLst xmlns:p="http://schemas.openxmlformats.org/presentationml/2006/main">
  <p:tag name="KSO_WM_SLIDE_BACKGROUND_TYPE" val="general"/>
  <p:tag name="KSO_WM_SLIDE_BK_DARK_LIGHT" val="2"/>
</p:tagLst>
</file>

<file path=ppt/tags/tag228.xml><?xml version="1.0" encoding="utf-8"?>
<p:tagLst xmlns:p="http://schemas.openxmlformats.org/presentationml/2006/main">
  <p:tag name="AS_UNIQUEID" val="13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6987ba14-8494-4a1d-a89d-76bb4ed17c3c}"/>
</p:tagLst>
</file>

<file path=ppt/tags/tag229.xml><?xml version="1.0" encoding="utf-8"?>
<p:tagLst xmlns:p="http://schemas.openxmlformats.org/presentationml/2006/main">
  <p:tag name="AS_UNIQUEID" val="1364"/>
  <p:tag name="KSO_WM_UNIT_TEXT_FILL_FORE_SCHEMECOLOR_INDEX" val="1"/>
  <p:tag name="KSO_WM_UNIT_TEXT_FILL_FORE_SCHEMECOLOR_INDEX_BRIGHTNESS" val="0"/>
  <p:tag name="KSO_WM_UNIT_TEXT_FILL_TYPE" val="1"/>
</p:tagLst>
</file>

<file path=ppt/tags/tag23.xml><?xml version="1.0" encoding="utf-8"?>
<p:tagLst xmlns:p="http://schemas.openxmlformats.org/presentationml/2006/main">
  <p:tag name="AS_UNIQUEID" val="578"/>
</p:tagLst>
</file>

<file path=ppt/tags/tag230.xml><?xml version="1.0" encoding="utf-8"?>
<p:tagLst xmlns:p="http://schemas.openxmlformats.org/presentationml/2006/main">
  <p:tag name="KSO_WM_SLIDE_BACKGROUND_TYPE" val="general"/>
  <p:tag name="KSO_WM_SLIDE_BK_DARK_LIGHT" val="2"/>
</p:tagLst>
</file>

<file path=ppt/tags/tag231.xml><?xml version="1.0" encoding="utf-8"?>
<p:tagLst xmlns:p="http://schemas.openxmlformats.org/presentationml/2006/main">
  <p:tag name="AS_UNIQUEID" val="136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c7965a1b-6533-4ca4-b30f-ee3ed9707801}"/>
</p:tagLst>
</file>

<file path=ppt/tags/tag232.xml><?xml version="1.0" encoding="utf-8"?>
<p:tagLst xmlns:p="http://schemas.openxmlformats.org/presentationml/2006/main">
  <p:tag name="AS_UNIQUEID" val="1368"/>
  <p:tag name="KSO_WM_UNIT_TEXT_FILL_FORE_SCHEMECOLOR_INDEX" val="1"/>
  <p:tag name="KSO_WM_UNIT_TEXT_FILL_FORE_SCHEMECOLOR_INDEX_BRIGHTNESS" val="0"/>
  <p:tag name="KSO_WM_UNIT_TEXT_FILL_TYPE" val="1"/>
</p:tagLst>
</file>

<file path=ppt/tags/tag233.xml><?xml version="1.0" encoding="utf-8"?>
<p:tagLst xmlns:p="http://schemas.openxmlformats.org/presentationml/2006/main">
  <p:tag name="AS_UNIQUEID" val="1369"/>
</p:tagLst>
</file>

<file path=ppt/tags/tag234.xml><?xml version="1.0" encoding="utf-8"?>
<p:tagLst xmlns:p="http://schemas.openxmlformats.org/presentationml/2006/main">
  <p:tag name="KSO_WM_SLIDE_BACKGROUND_TYPE" val="general"/>
  <p:tag name="KSO_WM_SLIDE_BK_DARK_LIGHT" val="2"/>
</p:tagLst>
</file>

<file path=ppt/tags/tag235.xml><?xml version="1.0" encoding="utf-8"?>
<p:tagLst xmlns:p="http://schemas.openxmlformats.org/presentationml/2006/main">
  <p:tag name="AS_UNIQUEID" val="48"/>
</p:tagLst>
</file>

<file path=ppt/tags/tag236.xml><?xml version="1.0" encoding="utf-8"?>
<p:tagLst xmlns:p="http://schemas.openxmlformats.org/presentationml/2006/main">
  <p:tag name="AS_UNIQUEID" val="49"/>
</p:tagLst>
</file>

<file path=ppt/tags/tag237.xml><?xml version="1.0" encoding="utf-8"?>
<p:tagLst xmlns:p="http://schemas.openxmlformats.org/presentationml/2006/main">
  <p:tag name="AS_UNIQUEID" val="444"/>
</p:tagLst>
</file>

<file path=ppt/tags/tag238.xml><?xml version="1.0" encoding="utf-8"?>
<p:tagLst xmlns:p="http://schemas.openxmlformats.org/presentationml/2006/main">
  <p:tag name="AS_UNIQUEID" val="445"/>
</p:tagLst>
</file>

<file path=ppt/tags/tag239.xml><?xml version="1.0" encoding="utf-8"?>
<p:tagLst xmlns:p="http://schemas.openxmlformats.org/presentationml/2006/main">
  <p:tag name="AS_UNIQUEID" val="446"/>
</p:tagLst>
</file>

<file path=ppt/tags/tag24.xml><?xml version="1.0" encoding="utf-8"?>
<p:tagLst xmlns:p="http://schemas.openxmlformats.org/presentationml/2006/main">
  <p:tag name="AS_UNIQUEID" val="580"/>
</p:tagLst>
</file>

<file path=ppt/tags/tag240.xml><?xml version="1.0" encoding="utf-8"?>
<p:tagLst xmlns:p="http://schemas.openxmlformats.org/presentationml/2006/main">
  <p:tag name="AS_UNIQUEID" val="446"/>
</p:tagLst>
</file>

<file path=ppt/tags/tag241.xml><?xml version="1.0" encoding="utf-8"?>
<p:tagLst xmlns:p="http://schemas.openxmlformats.org/presentationml/2006/main">
  <p:tag name="AS_UNIQUEID" val="686"/>
</p:tagLst>
</file>

<file path=ppt/tags/tag242.xml><?xml version="1.0" encoding="utf-8"?>
<p:tagLst xmlns:p="http://schemas.openxmlformats.org/presentationml/2006/main">
  <p:tag name="AS_UNIQUEID" val="687"/>
</p:tagLst>
</file>

<file path=ppt/tags/tag243.xml><?xml version="1.0" encoding="utf-8"?>
<p:tagLst xmlns:p="http://schemas.openxmlformats.org/presentationml/2006/main">
  <p:tag name="AS_UNIQUEID" val="688"/>
</p:tagLst>
</file>

<file path=ppt/tags/tag244.xml><?xml version="1.0" encoding="utf-8"?>
<p:tagLst xmlns:p="http://schemas.openxmlformats.org/presentationml/2006/main">
  <p:tag name="AS_UNIQUEID" val="689"/>
</p:tagLst>
</file>

<file path=ppt/tags/tag245.xml><?xml version="1.0" encoding="utf-8"?>
<p:tagLst xmlns:p="http://schemas.openxmlformats.org/presentationml/2006/main">
  <p:tag name="AS_UNIQUEID" val="690"/>
</p:tagLst>
</file>

<file path=ppt/tags/tag246.xml><?xml version="1.0" encoding="utf-8"?>
<p:tagLst xmlns:p="http://schemas.openxmlformats.org/presentationml/2006/main">
  <p:tag name="AS_UNIQUEID" val="691"/>
</p:tagLst>
</file>

<file path=ppt/tags/tag247.xml><?xml version="1.0" encoding="utf-8"?>
<p:tagLst xmlns:p="http://schemas.openxmlformats.org/presentationml/2006/main">
  <p:tag name="AS_UNIQUEID" val="692"/>
</p:tagLst>
</file>

<file path=ppt/tags/tag248.xml><?xml version="1.0" encoding="utf-8"?>
<p:tagLst xmlns:p="http://schemas.openxmlformats.org/presentationml/2006/main">
  <p:tag name="AS_UNIQUEID" val="693"/>
</p:tagLst>
</file>

<file path=ppt/tags/tag249.xml><?xml version="1.0" encoding="utf-8"?>
<p:tagLst xmlns:p="http://schemas.openxmlformats.org/presentationml/2006/main">
  <p:tag name="AS_UNIQUEID" val="694"/>
</p:tagLst>
</file>

<file path=ppt/tags/tag25.xml><?xml version="1.0" encoding="utf-8"?>
<p:tagLst xmlns:p="http://schemas.openxmlformats.org/presentationml/2006/main">
  <p:tag name="AS_UNIQUEID" val="581"/>
</p:tagLst>
</file>

<file path=ppt/tags/tag250.xml><?xml version="1.0" encoding="utf-8"?>
<p:tagLst xmlns:p="http://schemas.openxmlformats.org/presentationml/2006/main">
  <p:tag name="AS_UNIQUEID" val="695"/>
</p:tagLst>
</file>

<file path=ppt/tags/tag251.xml><?xml version="1.0" encoding="utf-8"?>
<p:tagLst xmlns:p="http://schemas.openxmlformats.org/presentationml/2006/main">
  <p:tag name="AS_UNIQUEID" val="696"/>
</p:tagLst>
</file>

<file path=ppt/tags/tag252.xml><?xml version="1.0" encoding="utf-8"?>
<p:tagLst xmlns:p="http://schemas.openxmlformats.org/presentationml/2006/main">
  <p:tag name="AS_UNIQUEID" val="681"/>
</p:tagLst>
</file>

<file path=ppt/tags/tag253.xml><?xml version="1.0" encoding="utf-8"?>
<p:tagLst xmlns:p="http://schemas.openxmlformats.org/presentationml/2006/main">
  <p:tag name="AS_UNIQUEID" val="682"/>
</p:tagLst>
</file>

<file path=ppt/tags/tag254.xml><?xml version="1.0" encoding="utf-8"?>
<p:tagLst xmlns:p="http://schemas.openxmlformats.org/presentationml/2006/main">
  <p:tag name="AS_UNIQUEID" val="683"/>
</p:tagLst>
</file>

<file path=ppt/tags/tag255.xml><?xml version="1.0" encoding="utf-8"?>
<p:tagLst xmlns:p="http://schemas.openxmlformats.org/presentationml/2006/main">
  <p:tag name="AS_UNIQUEID" val="1417"/>
</p:tagLst>
</file>

<file path=ppt/tags/tag256.xml><?xml version="1.0" encoding="utf-8"?>
<p:tagLst xmlns:p="http://schemas.openxmlformats.org/presentationml/2006/main">
  <p:tag name="AS_UNIQUEID" val="1418"/>
</p:tagLst>
</file>

<file path=ppt/tags/tag257.xml><?xml version="1.0" encoding="utf-8"?>
<p:tagLst xmlns:p="http://schemas.openxmlformats.org/presentationml/2006/main">
  <p:tag name="AS_UNIQUEID" val="1420"/>
</p:tagLst>
</file>

<file path=ppt/tags/tag258.xml><?xml version="1.0" encoding="utf-8"?>
<p:tagLst xmlns:p="http://schemas.openxmlformats.org/presentationml/2006/main">
  <p:tag name="AS_UNIQUEID" val="1421"/>
</p:tagLst>
</file>

<file path=ppt/tags/tag259.xml><?xml version="1.0" encoding="utf-8"?>
<p:tagLst xmlns:p="http://schemas.openxmlformats.org/presentationml/2006/main">
  <p:tag name="COMMONDATA" val="eyJoZGlkIjoiYTlhYzY5MWE3MzlmZGFkMDNhZDAxYTY4Y2NjZDlhZDAifQ=="/>
</p:tagLst>
</file>

<file path=ppt/tags/tag26.xml><?xml version="1.0" encoding="utf-8"?>
<p:tagLst xmlns:p="http://schemas.openxmlformats.org/presentationml/2006/main">
  <p:tag name="AS_UNIQUEID" val="583"/>
</p:tagLst>
</file>

<file path=ppt/tags/tag27.xml><?xml version="1.0" encoding="utf-8"?>
<p:tagLst xmlns:p="http://schemas.openxmlformats.org/presentationml/2006/main">
  <p:tag name="AS_UNIQUEID" val="573"/>
</p:tagLst>
</file>

<file path=ppt/tags/tag28.xml><?xml version="1.0" encoding="utf-8"?>
<p:tagLst xmlns:p="http://schemas.openxmlformats.org/presentationml/2006/main">
  <p:tag name="AS_UNIQUEID" val="574"/>
</p:tagLst>
</file>

<file path=ppt/tags/tag29.xml><?xml version="1.0" encoding="utf-8"?>
<p:tagLst xmlns:p="http://schemas.openxmlformats.org/presentationml/2006/main">
  <p:tag name="AS_UNIQUEID" val="575"/>
</p:tagLst>
</file>

<file path=ppt/tags/tag3.xml><?xml version="1.0" encoding="utf-8"?>
<p:tagLst xmlns:p="http://schemas.openxmlformats.org/presentationml/2006/main">
  <p:tag name="AS_UNIQUEID" val="374"/>
</p:tagLst>
</file>

<file path=ppt/tags/tag30.xml><?xml version="1.0" encoding="utf-8"?>
<p:tagLst xmlns:p="http://schemas.openxmlformats.org/presentationml/2006/main">
  <p:tag name="AS_UNIQUEID" val="599"/>
</p:tagLst>
</file>

<file path=ppt/tags/tag31.xml><?xml version="1.0" encoding="utf-8"?>
<p:tagLst xmlns:p="http://schemas.openxmlformats.org/presentationml/2006/main">
  <p:tag name="AS_UNIQUEID" val="600"/>
</p:tagLst>
</file>

<file path=ppt/tags/tag32.xml><?xml version="1.0" encoding="utf-8"?>
<p:tagLst xmlns:p="http://schemas.openxmlformats.org/presentationml/2006/main">
  <p:tag name="AS_UNIQUEID" val="601"/>
</p:tagLst>
</file>

<file path=ppt/tags/tag33.xml><?xml version="1.0" encoding="utf-8"?>
<p:tagLst xmlns:p="http://schemas.openxmlformats.org/presentationml/2006/main">
  <p:tag name="AS_UNIQUEID" val="602"/>
</p:tagLst>
</file>

<file path=ppt/tags/tag34.xml><?xml version="1.0" encoding="utf-8"?>
<p:tagLst xmlns:p="http://schemas.openxmlformats.org/presentationml/2006/main">
  <p:tag name="AS_UNIQUEID" val="603"/>
</p:tagLst>
</file>

<file path=ppt/tags/tag35.xml><?xml version="1.0" encoding="utf-8"?>
<p:tagLst xmlns:p="http://schemas.openxmlformats.org/presentationml/2006/main">
  <p:tag name="AS_UNIQUEID" val="604"/>
</p:tagLst>
</file>

<file path=ppt/tags/tag36.xml><?xml version="1.0" encoding="utf-8"?>
<p:tagLst xmlns:p="http://schemas.openxmlformats.org/presentationml/2006/main">
  <p:tag name="AS_UNIQUEID" val="607"/>
</p:tagLst>
</file>

<file path=ppt/tags/tag37.xml><?xml version="1.0" encoding="utf-8"?>
<p:tagLst xmlns:p="http://schemas.openxmlformats.org/presentationml/2006/main">
  <p:tag name="AS_UNIQUEID" val="608"/>
</p:tagLst>
</file>

<file path=ppt/tags/tag38.xml><?xml version="1.0" encoding="utf-8"?>
<p:tagLst xmlns:p="http://schemas.openxmlformats.org/presentationml/2006/main">
  <p:tag name="AS_UNIQUEID" val="609"/>
</p:tagLst>
</file>

<file path=ppt/tags/tag39.xml><?xml version="1.0" encoding="utf-8"?>
<p:tagLst xmlns:p="http://schemas.openxmlformats.org/presentationml/2006/main">
  <p:tag name="AS_UNIQUEID" val="595"/>
</p:tagLst>
</file>

<file path=ppt/tags/tag4.xml><?xml version="1.0" encoding="utf-8"?>
<p:tagLst xmlns:p="http://schemas.openxmlformats.org/presentationml/2006/main">
  <p:tag name="AS_UNIQUEID" val="375"/>
</p:tagLst>
</file>

<file path=ppt/tags/tag40.xml><?xml version="1.0" encoding="utf-8"?>
<p:tagLst xmlns:p="http://schemas.openxmlformats.org/presentationml/2006/main">
  <p:tag name="AS_UNIQUEID" val="596"/>
</p:tagLst>
</file>

<file path=ppt/tags/tag41.xml><?xml version="1.0" encoding="utf-8"?>
<p:tagLst xmlns:p="http://schemas.openxmlformats.org/presentationml/2006/main">
  <p:tag name="AS_UNIQUEID" val="597"/>
</p:tagLst>
</file>

<file path=ppt/tags/tag42.xml><?xml version="1.0" encoding="utf-8"?>
<p:tagLst xmlns:p="http://schemas.openxmlformats.org/presentationml/2006/main">
  <p:tag name="AS_UNIQUEID" val="616"/>
</p:tagLst>
</file>

<file path=ppt/tags/tag43.xml><?xml version="1.0" encoding="utf-8"?>
<p:tagLst xmlns:p="http://schemas.openxmlformats.org/presentationml/2006/main">
  <p:tag name="AS_UNIQUEID" val="617"/>
</p:tagLst>
</file>

<file path=ppt/tags/tag44.xml><?xml version="1.0" encoding="utf-8"?>
<p:tagLst xmlns:p="http://schemas.openxmlformats.org/presentationml/2006/main">
  <p:tag name="AS_UNIQUEID" val="618"/>
</p:tagLst>
</file>

<file path=ppt/tags/tag45.xml><?xml version="1.0" encoding="utf-8"?>
<p:tagLst xmlns:p="http://schemas.openxmlformats.org/presentationml/2006/main">
  <p:tag name="AS_UNIQUEID" val="620"/>
</p:tagLst>
</file>

<file path=ppt/tags/tag46.xml><?xml version="1.0" encoding="utf-8"?>
<p:tagLst xmlns:p="http://schemas.openxmlformats.org/presentationml/2006/main">
  <p:tag name="AS_UNIQUEID" val="621"/>
</p:tagLst>
</file>

<file path=ppt/tags/tag47.xml><?xml version="1.0" encoding="utf-8"?>
<p:tagLst xmlns:p="http://schemas.openxmlformats.org/presentationml/2006/main">
  <p:tag name="AS_UNIQUEID" val="624"/>
</p:tagLst>
</file>

<file path=ppt/tags/tag48.xml><?xml version="1.0" encoding="utf-8"?>
<p:tagLst xmlns:p="http://schemas.openxmlformats.org/presentationml/2006/main">
  <p:tag name="AS_UNIQUEID" val="602"/>
</p:tagLst>
</file>

<file path=ppt/tags/tag49.xml><?xml version="1.0" encoding="utf-8"?>
<p:tagLst xmlns:p="http://schemas.openxmlformats.org/presentationml/2006/main">
  <p:tag name="AS_UNIQUEID" val="638"/>
</p:tagLst>
</file>

<file path=ppt/tags/tag5.xml><?xml version="1.0" encoding="utf-8"?>
<p:tagLst xmlns:p="http://schemas.openxmlformats.org/presentationml/2006/main">
  <p:tag name="AS_UNIQUEID" val="376"/>
</p:tagLst>
</file>

<file path=ppt/tags/tag50.xml><?xml version="1.0" encoding="utf-8"?>
<p:tagLst xmlns:p="http://schemas.openxmlformats.org/presentationml/2006/main">
  <p:tag name="AS_UNIQUEID" val="612"/>
</p:tagLst>
</file>

<file path=ppt/tags/tag51.xml><?xml version="1.0" encoding="utf-8"?>
<p:tagLst xmlns:p="http://schemas.openxmlformats.org/presentationml/2006/main">
  <p:tag name="AS_UNIQUEID" val="613"/>
</p:tagLst>
</file>

<file path=ppt/tags/tag52.xml><?xml version="1.0" encoding="utf-8"?>
<p:tagLst xmlns:p="http://schemas.openxmlformats.org/presentationml/2006/main">
  <p:tag name="AS_UNIQUEID" val="614"/>
</p:tagLst>
</file>

<file path=ppt/tags/tag53.xml><?xml version="1.0" encoding="utf-8"?>
<p:tagLst xmlns:p="http://schemas.openxmlformats.org/presentationml/2006/main">
  <p:tag name="AS_UNIQUEID" val="630"/>
</p:tagLst>
</file>

<file path=ppt/tags/tag54.xml><?xml version="1.0" encoding="utf-8"?>
<p:tagLst xmlns:p="http://schemas.openxmlformats.org/presentationml/2006/main">
  <p:tag name="AS_UNIQUEID" val="631"/>
</p:tagLst>
</file>

<file path=ppt/tags/tag55.xml><?xml version="1.0" encoding="utf-8"?>
<p:tagLst xmlns:p="http://schemas.openxmlformats.org/presentationml/2006/main">
  <p:tag name="AS_UNIQUEID" val="632"/>
</p:tagLst>
</file>

<file path=ppt/tags/tag56.xml><?xml version="1.0" encoding="utf-8"?>
<p:tagLst xmlns:p="http://schemas.openxmlformats.org/presentationml/2006/main">
  <p:tag name="AS_UNIQUEID" val="634"/>
</p:tagLst>
</file>

<file path=ppt/tags/tag57.xml><?xml version="1.0" encoding="utf-8"?>
<p:tagLst xmlns:p="http://schemas.openxmlformats.org/presentationml/2006/main">
  <p:tag name="AS_UNIQUEID" val="635"/>
</p:tagLst>
</file>

<file path=ppt/tags/tag58.xml><?xml version="1.0" encoding="utf-8"?>
<p:tagLst xmlns:p="http://schemas.openxmlformats.org/presentationml/2006/main">
  <p:tag name="AS_UNIQUEID" val="626"/>
</p:tagLst>
</file>

<file path=ppt/tags/tag59.xml><?xml version="1.0" encoding="utf-8"?>
<p:tagLst xmlns:p="http://schemas.openxmlformats.org/presentationml/2006/main">
  <p:tag name="AS_UNIQUEID" val="627"/>
</p:tagLst>
</file>

<file path=ppt/tags/tag6.xml><?xml version="1.0" encoding="utf-8"?>
<p:tagLst xmlns:p="http://schemas.openxmlformats.org/presentationml/2006/main">
  <p:tag name="AS_UNIQUEID" val="48"/>
</p:tagLst>
</file>

<file path=ppt/tags/tag60.xml><?xml version="1.0" encoding="utf-8"?>
<p:tagLst xmlns:p="http://schemas.openxmlformats.org/presentationml/2006/main">
  <p:tag name="AS_UNIQUEID" val="628"/>
</p:tagLst>
</file>

<file path=ppt/tags/tag61.xml><?xml version="1.0" encoding="utf-8"?>
<p:tagLst xmlns:p="http://schemas.openxmlformats.org/presentationml/2006/main">
  <p:tag name="AS_UNIQUEID" val="645"/>
</p:tagLst>
</file>

<file path=ppt/tags/tag62.xml><?xml version="1.0" encoding="utf-8"?>
<p:tagLst xmlns:p="http://schemas.openxmlformats.org/presentationml/2006/main">
  <p:tag name="AS_UNIQUEID" val="646"/>
</p:tagLst>
</file>

<file path=ppt/tags/tag63.xml><?xml version="1.0" encoding="utf-8"?>
<p:tagLst xmlns:p="http://schemas.openxmlformats.org/presentationml/2006/main">
  <p:tag name="AS_UNIQUEID" val="647"/>
</p:tagLst>
</file>

<file path=ppt/tags/tag64.xml><?xml version="1.0" encoding="utf-8"?>
<p:tagLst xmlns:p="http://schemas.openxmlformats.org/presentationml/2006/main">
  <p:tag name="AS_UNIQUEID" val="649"/>
</p:tagLst>
</file>

<file path=ppt/tags/tag65.xml><?xml version="1.0" encoding="utf-8"?>
<p:tagLst xmlns:p="http://schemas.openxmlformats.org/presentationml/2006/main">
  <p:tag name="AS_UNIQUEID" val="650"/>
</p:tagLst>
</file>

<file path=ppt/tags/tag66.xml><?xml version="1.0" encoding="utf-8"?>
<p:tagLst xmlns:p="http://schemas.openxmlformats.org/presentationml/2006/main">
  <p:tag name="AS_UNIQUEID" val="654"/>
</p:tagLst>
</file>

<file path=ppt/tags/tag67.xml><?xml version="1.0" encoding="utf-8"?>
<p:tagLst xmlns:p="http://schemas.openxmlformats.org/presentationml/2006/main">
  <p:tag name="AS_UNIQUEID" val="602"/>
</p:tagLst>
</file>

<file path=ppt/tags/tag68.xml><?xml version="1.0" encoding="utf-8"?>
<p:tagLst xmlns:p="http://schemas.openxmlformats.org/presentationml/2006/main">
  <p:tag name="AS_UNIQUEID" val="624"/>
</p:tagLst>
</file>

<file path=ppt/tags/tag69.xml><?xml version="1.0" encoding="utf-8"?>
<p:tagLst xmlns:p="http://schemas.openxmlformats.org/presentationml/2006/main">
  <p:tag name="AS_UNIQUEID" val="641"/>
</p:tagLst>
</file>

<file path=ppt/tags/tag7.xml><?xml version="1.0" encoding="utf-8"?>
<p:tagLst xmlns:p="http://schemas.openxmlformats.org/presentationml/2006/main">
  <p:tag name="AS_UNIQUEID" val="48"/>
</p:tagLst>
</file>

<file path=ppt/tags/tag70.xml><?xml version="1.0" encoding="utf-8"?>
<p:tagLst xmlns:p="http://schemas.openxmlformats.org/presentationml/2006/main">
  <p:tag name="AS_UNIQUEID" val="642"/>
</p:tagLst>
</file>

<file path=ppt/tags/tag71.xml><?xml version="1.0" encoding="utf-8"?>
<p:tagLst xmlns:p="http://schemas.openxmlformats.org/presentationml/2006/main">
  <p:tag name="AS_UNIQUEID" val="643"/>
</p:tagLst>
</file>

<file path=ppt/tags/tag72.xml><?xml version="1.0" encoding="utf-8"?>
<p:tagLst xmlns:p="http://schemas.openxmlformats.org/presentationml/2006/main">
  <p:tag name="AS_UNIQUEID" val="669"/>
</p:tagLst>
</file>

<file path=ppt/tags/tag73.xml><?xml version="1.0" encoding="utf-8"?>
<p:tagLst xmlns:p="http://schemas.openxmlformats.org/presentationml/2006/main">
  <p:tag name="AS_UNIQUEID" val="670"/>
</p:tagLst>
</file>

<file path=ppt/tags/tag74.xml><?xml version="1.0" encoding="utf-8"?>
<p:tagLst xmlns:p="http://schemas.openxmlformats.org/presentationml/2006/main">
  <p:tag name="AS_UNIQUEID" val="671"/>
</p:tagLst>
</file>

<file path=ppt/tags/tag75.xml><?xml version="1.0" encoding="utf-8"?>
<p:tagLst xmlns:p="http://schemas.openxmlformats.org/presentationml/2006/main">
  <p:tag name="AS_UNIQUEID" val="674"/>
</p:tagLst>
</file>

<file path=ppt/tags/tag76.xml><?xml version="1.0" encoding="utf-8"?>
<p:tagLst xmlns:p="http://schemas.openxmlformats.org/presentationml/2006/main">
  <p:tag name="AS_UNIQUEID" val="676"/>
</p:tagLst>
</file>

<file path=ppt/tags/tag77.xml><?xml version="1.0" encoding="utf-8"?>
<p:tagLst xmlns:p="http://schemas.openxmlformats.org/presentationml/2006/main">
  <p:tag name="AS_UNIQUEID" val="677"/>
</p:tagLst>
</file>

<file path=ppt/tags/tag78.xml><?xml version="1.0" encoding="utf-8"?>
<p:tagLst xmlns:p="http://schemas.openxmlformats.org/presentationml/2006/main">
  <p:tag name="AS_UNIQUEID" val="602"/>
</p:tagLst>
</file>

<file path=ppt/tags/tag79.xml><?xml version="1.0" encoding="utf-8"?>
<p:tagLst xmlns:p="http://schemas.openxmlformats.org/presentationml/2006/main">
  <p:tag name="AS_UNIQUEID" val="624"/>
</p:tagLst>
</file>

<file path=ppt/tags/tag8.xml><?xml version="1.0" encoding="utf-8"?>
<p:tagLst xmlns:p="http://schemas.openxmlformats.org/presentationml/2006/main">
  <p:tag name="AS_UNIQUEID" val="377"/>
</p:tagLst>
</file>

<file path=ppt/tags/tag80.xml><?xml version="1.0" encoding="utf-8"?>
<p:tagLst xmlns:p="http://schemas.openxmlformats.org/presentationml/2006/main">
  <p:tag name="AS_UNIQUEID" val="665"/>
</p:tagLst>
</file>

<file path=ppt/tags/tag81.xml><?xml version="1.0" encoding="utf-8"?>
<p:tagLst xmlns:p="http://schemas.openxmlformats.org/presentationml/2006/main">
  <p:tag name="AS_UNIQUEID" val="666"/>
</p:tagLst>
</file>

<file path=ppt/tags/tag82.xml><?xml version="1.0" encoding="utf-8"?>
<p:tagLst xmlns:p="http://schemas.openxmlformats.org/presentationml/2006/main">
  <p:tag name="AS_UNIQUEID" val="667"/>
</p:tagLst>
</file>

<file path=ppt/tags/tag83.xml><?xml version="1.0" encoding="utf-8"?>
<p:tagLst xmlns:p="http://schemas.openxmlformats.org/presentationml/2006/main">
  <p:tag name="AS_UNIQUEID" val="1072"/>
</p:tagLst>
</file>

<file path=ppt/tags/tag84.xml><?xml version="1.0" encoding="utf-8"?>
<p:tagLst xmlns:p="http://schemas.openxmlformats.org/presentationml/2006/main">
  <p:tag name="AS_UNIQUEID" val="1154"/>
</p:tagLst>
</file>

<file path=ppt/tags/tag85.xml><?xml version="1.0" encoding="utf-8"?>
<p:tagLst xmlns:p="http://schemas.openxmlformats.org/presentationml/2006/main">
  <p:tag name="AS_UNIQUEID" val="1155"/>
</p:tagLst>
</file>

<file path=ppt/tags/tag86.xml><?xml version="1.0" encoding="utf-8"?>
<p:tagLst xmlns:p="http://schemas.openxmlformats.org/presentationml/2006/main">
  <p:tag name="AS_UNIQUEID" val="1157"/>
</p:tagLst>
</file>

<file path=ppt/tags/tag87.xml><?xml version="1.0" encoding="utf-8"?>
<p:tagLst xmlns:p="http://schemas.openxmlformats.org/presentationml/2006/main">
  <p:tag name="AS_UNIQUEID" val="116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0e25aba7-d0bf-4980-8328-a786d98ad5b2}"/>
</p:tagLst>
</file>

<file path=ppt/tags/tag88.xml><?xml version="1.0" encoding="utf-8"?>
<p:tagLst xmlns:p="http://schemas.openxmlformats.org/presentationml/2006/main">
  <p:tag name="AS_UNIQUEID" val="1161"/>
</p:tagLst>
</file>

<file path=ppt/tags/tag89.xml><?xml version="1.0" encoding="utf-8"?>
<p:tagLst xmlns:p="http://schemas.openxmlformats.org/presentationml/2006/main">
  <p:tag name="AS_UNIQUEID" val="1162"/>
</p:tagLst>
</file>

<file path=ppt/tags/tag9.xml><?xml version="1.0" encoding="utf-8"?>
<p:tagLst xmlns:p="http://schemas.openxmlformats.org/presentationml/2006/main">
  <p:tag name="AS_UNIQUEID" val="1007"/>
</p:tagLst>
</file>

<file path=ppt/tags/tag90.xml><?xml version="1.0" encoding="utf-8"?>
<p:tagLst xmlns:p="http://schemas.openxmlformats.org/presentationml/2006/main">
  <p:tag name="KSO_WM_SLIDE_BACKGROUND_TYPE" val="general"/>
  <p:tag name="KSO_WM_SLIDE_BK_DARK_LIGHT" val="2"/>
</p:tagLst>
</file>

<file path=ppt/tags/tag91.xml><?xml version="1.0" encoding="utf-8"?>
<p:tagLst xmlns:p="http://schemas.openxmlformats.org/presentationml/2006/main">
  <p:tag name="AS_UNIQUEID" val="1164"/>
</p:tagLst>
</file>

<file path=ppt/tags/tag92.xml><?xml version="1.0" encoding="utf-8"?>
<p:tagLst xmlns:p="http://schemas.openxmlformats.org/presentationml/2006/main">
  <p:tag name="AS_UNIQUEID" val="1165"/>
</p:tagLst>
</file>

<file path=ppt/tags/tag93.xml><?xml version="1.0" encoding="utf-8"?>
<p:tagLst xmlns:p="http://schemas.openxmlformats.org/presentationml/2006/main">
  <p:tag name="AS_UNIQUEID" val="1166"/>
</p:tagLst>
</file>

<file path=ppt/tags/tag94.xml><?xml version="1.0" encoding="utf-8"?>
<p:tagLst xmlns:p="http://schemas.openxmlformats.org/presentationml/2006/main">
  <p:tag name="AS_UNIQUEID" val="1167"/>
</p:tagLst>
</file>

<file path=ppt/tags/tag95.xml><?xml version="1.0" encoding="utf-8"?>
<p:tagLst xmlns:p="http://schemas.openxmlformats.org/presentationml/2006/main">
  <p:tag name="AS_UNIQUEID" val="1168"/>
</p:tagLst>
</file>

<file path=ppt/tags/tag96.xml><?xml version="1.0" encoding="utf-8"?>
<p:tagLst xmlns:p="http://schemas.openxmlformats.org/presentationml/2006/main">
  <p:tag name="AS_UNIQUEID" val="1169"/>
</p:tagLst>
</file>

<file path=ppt/tags/tag97.xml><?xml version="1.0" encoding="utf-8"?>
<p:tagLst xmlns:p="http://schemas.openxmlformats.org/presentationml/2006/main">
  <p:tag name="AS_UNIQUEID" val="1170"/>
</p:tagLst>
</file>

<file path=ppt/tags/tag98.xml><?xml version="1.0" encoding="utf-8"?>
<p:tagLst xmlns:p="http://schemas.openxmlformats.org/presentationml/2006/main">
  <p:tag name="AS_UNIQUEID" val="1171"/>
</p:tagLst>
</file>

<file path=ppt/tags/tag99.xml><?xml version="1.0" encoding="utf-8"?>
<p:tagLst xmlns:p="http://schemas.openxmlformats.org/presentationml/2006/main">
  <p:tag name="AS_UNIQUEID" val="117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521a4ecc-33cb-4403-95d2-4aa52e34c39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9413</Words>
  <Application>WPS 演示</Application>
  <PresentationFormat>宽屏</PresentationFormat>
  <Paragraphs>498</Paragraphs>
  <Slides>42</Slides>
  <Notes>0</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42</vt:i4>
      </vt:variant>
    </vt:vector>
  </HeadingPairs>
  <TitlesOfParts>
    <vt:vector size="66" baseType="lpstr">
      <vt:lpstr>Arial</vt:lpstr>
      <vt:lpstr>宋体</vt:lpstr>
      <vt:lpstr>Wingdings</vt:lpstr>
      <vt:lpstr>微软雅黑</vt:lpstr>
      <vt:lpstr>Times New Roman</vt:lpstr>
      <vt:lpstr>楷体</vt:lpstr>
      <vt:lpstr>黑体</vt:lpstr>
      <vt:lpstr>Tahoma</vt:lpstr>
      <vt:lpstr>华文楷体</vt:lpstr>
      <vt:lpstr>华文宋体</vt:lpstr>
      <vt:lpstr>Wingdings</vt:lpstr>
      <vt:lpstr>汉仪张乃仁行书简</vt:lpstr>
      <vt:lpstr>汉仪粗黑繁</vt:lpstr>
      <vt:lpstr>月球常驻民</vt:lpstr>
      <vt:lpstr>仿宋</vt:lpstr>
      <vt:lpstr>Calibri</vt:lpstr>
      <vt:lpstr>Arial Unicode MS</vt:lpstr>
      <vt:lpstr>Calibri Light</vt:lpstr>
      <vt:lpstr>汉仪尚巍手书W</vt:lpstr>
      <vt:lpstr>Segoe Print</vt:lpstr>
      <vt:lpstr>隶书</vt:lpstr>
      <vt:lpstr>楷体_GB2312</vt:lpstr>
      <vt:lpstr>新宋体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选点精讲</vt:lpstr>
      <vt:lpstr>PowerPoint 演示文稿</vt:lpstr>
      <vt:lpstr>把握诗歌思想感情：</vt:lpstr>
      <vt:lpstr>诗歌情感题答题思路</vt:lpstr>
      <vt:lpstr>PowerPoint 演示文稿</vt:lpstr>
      <vt:lpstr>PowerPoint 演示文稿</vt:lpstr>
      <vt:lpstr>    小亭在高耸入云的山峰，隐隐约约浮现着。在千峰上独自叙述胸意，看那万里云烟如浪花般滚来，我与谁共同欣赏呢？    人已经老了，但情怀仍在。虽然思虑着万里山河，但也只能无奈的惆怅。少年啊，要胸怀豪情万丈，莫要学我这个老头子。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理解性默写</vt:lpstr>
      <vt:lpstr>理解性默写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酷酷小红兔</cp:lastModifiedBy>
  <cp:revision>9</cp:revision>
  <dcterms:created xsi:type="dcterms:W3CDTF">2015-05-05T08:02:00Z</dcterms:created>
  <dcterms:modified xsi:type="dcterms:W3CDTF">2022-06-28T07:37:41Z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AC09F77139064A9F9CE3C432AC6921E7</vt:lpwstr>
  </property>
</Properties>
</file>