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70" r:id="rId4"/>
    <p:sldId id="277" r:id="rId5"/>
    <p:sldId id="272" r:id="rId6"/>
    <p:sldId id="279" r:id="rId7"/>
    <p:sldId id="399" r:id="rId9"/>
    <p:sldId id="401" r:id="rId10"/>
    <p:sldId id="281" r:id="rId11"/>
    <p:sldId id="402" r:id="rId12"/>
    <p:sldId id="403" r:id="rId13"/>
    <p:sldId id="283" r:id="rId14"/>
    <p:sldId id="404" r:id="rId15"/>
    <p:sldId id="405" r:id="rId16"/>
    <p:sldId id="285" r:id="rId17"/>
    <p:sldId id="408" r:id="rId18"/>
    <p:sldId id="397" r:id="rId19"/>
    <p:sldId id="292" r:id="rId20"/>
    <p:sldId id="294" r:id="rId21"/>
    <p:sldId id="328" r:id="rId22"/>
    <p:sldId id="339" r:id="rId23"/>
    <p:sldId id="340" r:id="rId24"/>
    <p:sldId id="341" r:id="rId25"/>
    <p:sldId id="342" r:id="rId26"/>
    <p:sldId id="343" r:id="rId27"/>
    <p:sldId id="358" r:id="rId28"/>
    <p:sldId id="344" r:id="rId29"/>
    <p:sldId id="345" r:id="rId30"/>
    <p:sldId id="356" r:id="rId31"/>
    <p:sldId id="357" r:id="rId32"/>
    <p:sldId id="347" r:id="rId33"/>
    <p:sldId id="348" r:id="rId34"/>
    <p:sldId id="354" r:id="rId35"/>
    <p:sldId id="350" r:id="rId36"/>
    <p:sldId id="360" r:id="rId37"/>
    <p:sldId id="361" r:id="rId38"/>
    <p:sldId id="362" r:id="rId39"/>
    <p:sldId id="363" r:id="rId40"/>
    <p:sldId id="364" r:id="rId41"/>
    <p:sldId id="335" r:id="rId42"/>
    <p:sldId id="367" r:id="rId43"/>
    <p:sldId id="336" r:id="rId44"/>
    <p:sldId id="337" r:id="rId45"/>
    <p:sldId id="338" r:id="rId46"/>
    <p:sldId id="366" r:id="rId47"/>
    <p:sldId id="260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1" r:id="rId56"/>
    <p:sldId id="322" r:id="rId57"/>
    <p:sldId id="323" r:id="rId58"/>
    <p:sldId id="327" r:id="rId59"/>
  </p:sldIdLst>
  <p:sldSz cx="12192000" cy="6858000"/>
  <p:notesSz cx="6858000" cy="9144000"/>
  <p:custDataLst>
    <p:tags r:id="rId6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 SYSTEM" initials="M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89" d="100"/>
          <a:sy n="89" d="100"/>
        </p:scale>
        <p:origin x="-678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4" Type="http://schemas.openxmlformats.org/officeDocument/2006/relationships/tags" Target="tags/tag358.xml"/><Relationship Id="rId63" Type="http://schemas.openxmlformats.org/officeDocument/2006/relationships/commentAuthors" Target="commentAuthors.xml"/><Relationship Id="rId62" Type="http://schemas.openxmlformats.org/officeDocument/2006/relationships/tableStyles" Target="tableStyles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35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A94DA-C6A5-4938-B139-3D0219CBB9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83597-45FF-4D0C-B02F-3A94BF337B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11.xml.rels><?xml version="1.0" encoding="UTF-8" standalone="yes"?>
<Relationships xmlns="http://schemas.openxmlformats.org/package/2006/relationships"><Relationship Id="rId4" Type="http://schemas.openxmlformats.org/officeDocument/2006/relationships/tags" Target="../tags/tag312.xml"/><Relationship Id="rId3" Type="http://schemas.openxmlformats.org/officeDocument/2006/relationships/tags" Target="../tags/tag31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12.xml.rels><?xml version="1.0" encoding="UTF-8" standalone="yes"?>
<Relationships xmlns="http://schemas.openxmlformats.org/package/2006/relationships"><Relationship Id="rId4" Type="http://schemas.openxmlformats.org/officeDocument/2006/relationships/tags" Target="../tags/tag325.xml"/><Relationship Id="rId3" Type="http://schemas.openxmlformats.org/officeDocument/2006/relationships/tags" Target="../tags/tag3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7.xml.rels><?xml version="1.0" encoding="UTF-8" standalone="yes"?>
<Relationships xmlns="http://schemas.openxmlformats.org/package/2006/relationships"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8.xml.rels><?xml version="1.0" encoding="UTF-8" standalone="yes"?>
<Relationships xmlns="http://schemas.openxmlformats.org/package/2006/relationships"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9.xml.rels><?xml version="1.0" encoding="UTF-8" standalone="yes"?>
<Relationships xmlns="http://schemas.openxmlformats.org/package/2006/relationships"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幻灯片图像占位符 136193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6195" name="文本占位符 136194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幻灯片图像占位符 137217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7219" name="文本占位符 137218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幻灯片图像占位符 13824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8243" name="文本占位符 13824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幻灯片图像占位符 132097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2099" name="文本占位符 132098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幻灯片图像占位符 13312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3123" name="文本占位符 13312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幻灯片图像占位符 134145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4147" name="文本占位符 134146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幻灯片图像占位符 135169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135171" name="文本占位符 135170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>
              <a:defRPr/>
            </a:lvl1pPr>
          </a:lstStyle>
          <a:p>
            <a:pPr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>
              <a:defRPr/>
            </a:lvl1pPr>
          </a:lstStyle>
          <a:p>
            <a:pPr defTabSz="1219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600"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/>
          <a:lstStyle/>
          <a:p>
            <a:pPr algn="r">
              <a:buNone/>
            </a:pPr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66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65.xml"/><Relationship Id="rId17" Type="http://schemas.openxmlformats.org/officeDocument/2006/relationships/tags" Target="../tags/tag64.xml"/><Relationship Id="rId16" Type="http://schemas.openxmlformats.org/officeDocument/2006/relationships/tags" Target="../tags/tag63.xml"/><Relationship Id="rId15" Type="http://schemas.openxmlformats.org/officeDocument/2006/relationships/tags" Target="../tags/tag62.xml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tags" Target="../tags/tag151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166.xml"/><Relationship Id="rId21" Type="http://schemas.openxmlformats.org/officeDocument/2006/relationships/tags" Target="../tags/tag165.xml"/><Relationship Id="rId20" Type="http://schemas.openxmlformats.org/officeDocument/2006/relationships/tags" Target="../tags/tag164.xml"/><Relationship Id="rId2" Type="http://schemas.openxmlformats.org/officeDocument/2006/relationships/tags" Target="../tags/tag146.xml"/><Relationship Id="rId19" Type="http://schemas.openxmlformats.org/officeDocument/2006/relationships/tags" Target="../tags/tag163.xml"/><Relationship Id="rId18" Type="http://schemas.openxmlformats.org/officeDocument/2006/relationships/tags" Target="../tags/tag162.xml"/><Relationship Id="rId17" Type="http://schemas.openxmlformats.org/officeDocument/2006/relationships/tags" Target="../tags/tag161.xml"/><Relationship Id="rId16" Type="http://schemas.openxmlformats.org/officeDocument/2006/relationships/tags" Target="../tags/tag160.xml"/><Relationship Id="rId15" Type="http://schemas.openxmlformats.org/officeDocument/2006/relationships/tags" Target="../tags/tag159.xml"/><Relationship Id="rId14" Type="http://schemas.openxmlformats.org/officeDocument/2006/relationships/tags" Target="../tags/tag158.xml"/><Relationship Id="rId13" Type="http://schemas.openxmlformats.org/officeDocument/2006/relationships/tags" Target="../tags/tag157.xml"/><Relationship Id="rId12" Type="http://schemas.openxmlformats.org/officeDocument/2006/relationships/tags" Target="../tags/tag156.xml"/><Relationship Id="rId11" Type="http://schemas.openxmlformats.org/officeDocument/2006/relationships/tags" Target="../tags/tag155.xml"/><Relationship Id="rId10" Type="http://schemas.openxmlformats.org/officeDocument/2006/relationships/tags" Target="../tags/tag154.xml"/><Relationship Id="rId1" Type="http://schemas.openxmlformats.org/officeDocument/2006/relationships/tags" Target="../tags/tag145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tags" Target="../tags/tag172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tags" Target="../tags/tag17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194.xml"/><Relationship Id="rId8" Type="http://schemas.openxmlformats.org/officeDocument/2006/relationships/tags" Target="../tags/tag193.xml"/><Relationship Id="rId7" Type="http://schemas.openxmlformats.org/officeDocument/2006/relationships/tags" Target="../tags/tag192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97.xml"/><Relationship Id="rId12" Type="http://schemas.openxmlformats.org/officeDocument/2006/relationships/image" Target="../media/image2.png"/><Relationship Id="rId11" Type="http://schemas.openxmlformats.org/officeDocument/2006/relationships/tags" Target="../tags/tag196.xml"/><Relationship Id="rId10" Type="http://schemas.openxmlformats.org/officeDocument/2006/relationships/tags" Target="../tags/tag195.xml"/><Relationship Id="rId1" Type="http://schemas.openxmlformats.org/officeDocument/2006/relationships/tags" Target="../tags/tag186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1.xml"/><Relationship Id="rId1" Type="http://schemas.openxmlformats.org/officeDocument/2006/relationships/tags" Target="../tags/tag210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tags" Target="../tags/tag212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tags" Target="../tags/tag226.xml"/><Relationship Id="rId7" Type="http://schemas.openxmlformats.org/officeDocument/2006/relationships/tags" Target="../tags/tag225.x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230.xml"/><Relationship Id="rId12" Type="http://schemas.openxmlformats.org/officeDocument/2006/relationships/image" Target="../media/image2.png"/><Relationship Id="rId11" Type="http://schemas.openxmlformats.org/officeDocument/2006/relationships/tags" Target="../tags/tag229.xml"/><Relationship Id="rId10" Type="http://schemas.openxmlformats.org/officeDocument/2006/relationships/tags" Target="../tags/tag228.xml"/><Relationship Id="rId1" Type="http://schemas.openxmlformats.org/officeDocument/2006/relationships/tags" Target="../tags/tag2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2.xml"/><Relationship Id="rId1" Type="http://schemas.openxmlformats.org/officeDocument/2006/relationships/tags" Target="../tags/tag2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4.xml"/><Relationship Id="rId1" Type="http://schemas.openxmlformats.org/officeDocument/2006/relationships/tags" Target="../tags/tag2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6.xml"/><Relationship Id="rId1" Type="http://schemas.openxmlformats.org/officeDocument/2006/relationships/tags" Target="../tags/tag235.xml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tags" Target="../tags/tag241.xml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0.xml"/><Relationship Id="rId1" Type="http://schemas.openxmlformats.org/officeDocument/2006/relationships/tags" Target="../tags/tag249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62.xml"/><Relationship Id="rId1" Type="http://schemas.openxmlformats.org/officeDocument/2006/relationships/tags" Target="../tags/tag261.xml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4.xml"/><Relationship Id="rId1" Type="http://schemas.openxmlformats.org/officeDocument/2006/relationships/tags" Target="../tags/tag263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7" Type="http://schemas.openxmlformats.org/officeDocument/2006/relationships/notesSlide" Target="../notesSlides/notesSlide7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281.xml"/><Relationship Id="rId14" Type="http://schemas.openxmlformats.org/officeDocument/2006/relationships/tags" Target="../tags/tag280.xml"/><Relationship Id="rId13" Type="http://schemas.openxmlformats.org/officeDocument/2006/relationships/tags" Target="../tags/tag279.xml"/><Relationship Id="rId12" Type="http://schemas.openxmlformats.org/officeDocument/2006/relationships/tags" Target="../tags/tag278.xml"/><Relationship Id="rId11" Type="http://schemas.openxmlformats.org/officeDocument/2006/relationships/tags" Target="../tags/tag277.xml"/><Relationship Id="rId10" Type="http://schemas.openxmlformats.org/officeDocument/2006/relationships/tags" Target="../tags/tag276.xml"/><Relationship Id="rId1" Type="http://schemas.openxmlformats.org/officeDocument/2006/relationships/tags" Target="../tags/tag267.xml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tags" Target="../tags/tag299.xml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0.xml"/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321.xml"/><Relationship Id="rId8" Type="http://schemas.openxmlformats.org/officeDocument/2006/relationships/tags" Target="../tags/tag320.xml"/><Relationship Id="rId7" Type="http://schemas.openxmlformats.org/officeDocument/2006/relationships/tags" Target="../tags/tag319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tags" Target="../tags/tag31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tags" Target="../tags/tag326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39.xml"/><Relationship Id="rId6" Type="http://schemas.openxmlformats.org/officeDocument/2006/relationships/tags" Target="../tags/tag338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45.xml"/><Relationship Id="rId5" Type="http://schemas.openxmlformats.org/officeDocument/2006/relationships/tags" Target="../tags/tag344.xml"/><Relationship Id="rId4" Type="http://schemas.openxmlformats.org/officeDocument/2006/relationships/tags" Target="../tags/tag343.xml"/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/Relationships>
</file>

<file path=ppt/slides/_rels/slide5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25482" y="1425948"/>
            <a:ext cx="9799200" cy="2570400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zh-CN" altLang="zh-CN" sz="670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《</a:t>
            </a:r>
            <a:r>
              <a:rPr lang="zh-CN" altLang="en-US" sz="670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客至</a:t>
            </a:r>
            <a:r>
              <a:rPr lang="zh-CN" altLang="zh-CN" sz="670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》</a:t>
            </a:r>
            <a:br>
              <a:rPr lang="zh-CN" altLang="zh-CN"/>
            </a:br>
            <a:r>
              <a:rPr lang="en-US" altLang="zh-CN" sz="4000" smtClean="0">
                <a:solidFill>
                  <a:srgbClr val="FF0000"/>
                </a:solidFill>
              </a:rPr>
              <a:t>——</a:t>
            </a:r>
            <a:r>
              <a:rPr lang="zh-CN" altLang="en-US" sz="4000" smtClean="0">
                <a:solidFill>
                  <a:srgbClr val="FF0000"/>
                </a:solidFill>
              </a:rPr>
              <a:t>杜甫诗歌的抒情手法</a:t>
            </a:r>
            <a:endParaRPr lang="zh-CN" altLang="en-US" sz="4000" smtClean="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77215" y="499745"/>
            <a:ext cx="61753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  <a:sym typeface="+mn-ea"/>
              </a:rPr>
              <a:t>花径</a:t>
            </a:r>
            <a:endParaRPr lang="zh-CN" altLang="en-US" sz="40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36295" y="1623695"/>
            <a:ext cx="9913620" cy="2445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花径</a:t>
            </a:r>
            <a:r>
              <a:rPr lang="zh-CN" altLang="en-US" sz="2800"/>
              <a:t>争穿，珠帘屡认。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《踏莎行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﹒</a:t>
            </a:r>
            <a:r>
              <a:rPr lang="zh-CN" altLang="en-US" sz="2800">
                <a:sym typeface="+mn-ea"/>
              </a:rPr>
              <a:t>花径争穿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》宋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2800">
                <a:sym typeface="+mn-ea"/>
              </a:rPr>
              <a:t>﹒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无名氏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sym typeface="+mn-ea"/>
              </a:rPr>
              <a:t>花径</a:t>
            </a:r>
            <a:r>
              <a:rPr lang="zh-CN" altLang="en-US" sz="2800">
                <a:sym typeface="+mn-ea"/>
              </a:rPr>
              <a:t>不曾扫，蓬门为君开《水调歌头﹒花径不曾扫》宋</a:t>
            </a:r>
            <a:r>
              <a:rPr lang="en-US" altLang="zh-CN" sz="2800">
                <a:sym typeface="+mn-ea"/>
              </a:rPr>
              <a:t> </a:t>
            </a:r>
            <a:r>
              <a:rPr lang="zh-CN" altLang="en-US" sz="2800">
                <a:sym typeface="+mn-ea"/>
              </a:rPr>
              <a:t>﹒李纲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sym typeface="+mn-ea"/>
              </a:rPr>
              <a:t>花径</a:t>
            </a:r>
            <a:r>
              <a:rPr lang="zh-CN" altLang="en-US" sz="2800">
                <a:sym typeface="+mn-ea"/>
              </a:rPr>
              <a:t>相逢，眼期心诺情如昨。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《点绛唇</a:t>
            </a:r>
            <a:r>
              <a:rPr lang="zh-CN" altLang="en-US" sz="2800">
                <a:sym typeface="+mn-ea"/>
              </a:rPr>
              <a:t>﹒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花径</a:t>
            </a:r>
            <a:r>
              <a:rPr lang="zh-CN" altLang="en-US" sz="2800">
                <a:sym typeface="+mn-ea"/>
              </a:rPr>
              <a:t>相逢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》萧允之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>
            <p:custDataLst>
              <p:tags r:id="rId1"/>
            </p:custDataLst>
          </p:nvPr>
        </p:nvSpPr>
        <p:spPr>
          <a:xfrm>
            <a:off x="335360" y="26558"/>
            <a:ext cx="1349081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zh-CN" altLang="en-US" sz="43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颈联</a:t>
            </a:r>
            <a:endParaRPr lang="zh-CN" altLang="en-US" sz="43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775461" y="26247"/>
            <a:ext cx="9127913" cy="77808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kumimoji="1" lang="zh-CN" altLang="en-US" sz="43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盘飧市远无兼味，樽酒家贫只旧醅。</a:t>
            </a:r>
            <a:endParaRPr kumimoji="1" lang="zh-CN" altLang="en-US" sz="4300" b="1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0" y="804545"/>
            <a:ext cx="12192000" cy="6029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smtClean="0"/>
              <a:t>       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颈联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语序应为</a:t>
            </a:r>
            <a:r>
              <a:rPr kumimoji="1" lang="en-US" altLang="zh-CN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市远盘飧无兼味，家贫樽酒只旧醅</a:t>
            </a:r>
            <a:r>
              <a:rPr kumimoji="1" 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紧承“客至”，描写对佳客来访的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简朴招待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。“盘飧”，指盘中之菜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“无兼味”，是说菜肴很少，没有第二样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“市远”，则点明菜无兼味的原因。离街市太远，菜肴就这么简单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；家中又有些贫寒，浊酒都没有过滤，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咱们就随便进用吧。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反映了主客二人非同一般的情谊。</a:t>
            </a:r>
            <a:endParaRPr kumimoji="1" sz="3200" b="1" err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颈联舍去一切枝蔓，以真率的态度、直白的语言，诚恳表达自己款待客人的心曲：既可见因条件限制、招待不周的</a:t>
            </a:r>
            <a:r>
              <a:rPr kumimoji="1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满怀歉疚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，更可见竭诚尽力、倾其所有的</a:t>
            </a:r>
            <a:r>
              <a:rPr kumimoji="1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一腔热忱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。同时，也可见知己相逢、不拘常俗、千杯恨少的欢洽。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这两句诗一句三折，跌宕有致，语言朴素真率，如对面晤谈。家常话语，人间真情，字里行间充满了款曲相通的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融洽气氛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62560" y="591820"/>
            <a:ext cx="11654790" cy="3134360"/>
          </a:xfrm>
        </p:spPr>
        <p:txBody>
          <a:bodyPr>
            <a:noAutofit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31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飧”</a:t>
            </a:r>
            <a:r>
              <a:rPr lang="zh-CN" altLang="en-US" sz="31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，本指熟食，这里泛指菜</a:t>
            </a:r>
            <a:r>
              <a:rPr lang="zh-CN" altLang="en-US" sz="31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31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31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“兼味”</a:t>
            </a:r>
            <a:r>
              <a:rPr lang="zh-CN" altLang="en-US" sz="31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，菜肴一种叫味，两种以上叫兼味</a:t>
            </a:r>
            <a:r>
              <a:rPr lang="zh-CN" altLang="en-US" sz="31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31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31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“旧醅”</a:t>
            </a:r>
            <a:r>
              <a:rPr lang="zh-CN" altLang="en-US" sz="31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，旧酿的隔年浊酒。“醅”，未经过滤的酒。古人好饮新酒，所以诗人因旧醅待客而有歉意。</a:t>
            </a:r>
            <a:endParaRPr lang="zh-CN" altLang="en-US" sz="31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556260" y="4353560"/>
            <a:ext cx="1108011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eaLnBrk="0" hangingPunct="0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实际上，越是招待亲密的朋友，越会使用简单的酒菜。酒菜的简陋随意才更显出主客之间关系亲密，感情深厚。</a:t>
            </a:r>
            <a:endParaRPr lang="zh-CN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356186" y="1051268"/>
            <a:ext cx="11479236" cy="5426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ts val="5200"/>
              </a:lnSpc>
            </a:pPr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不矛盾。它们展现了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真实而质朴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的乡村生活，使我们仿佛看到作者请客就餐、频频劝饮的情景，听到作者抱歉酒菜欠丰盛的话语</a:t>
            </a:r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远离街市买东西真不方便，菜肴很简单，买不起高贵的酒，只好用家酿的陈酒，请随便进用吧</a:t>
            </a:r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!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家常话语听来十分亲切，我们很容易从中感受到主人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竭诚尽意的盛情和力不从心的歉意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，也可以体会到主客之间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真诚相待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深厚情谊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。字里行间充满了真诚相通的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融洽</a:t>
            </a:r>
            <a:r>
              <a:rPr lang="zh-CN" alt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气氛</a:t>
            </a:r>
            <a:r>
              <a:rPr lang="zh-CN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3600" b="1">
              <a:solidFill>
                <a:srgbClr val="FF006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26831" y="406498"/>
            <a:ext cx="11465169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 b="1">
                <a:solidFill>
                  <a:srgbClr val="F7173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颈联中“无”、“只”二字是否矛盾</a:t>
            </a:r>
            <a:r>
              <a:rPr lang="en-US" altLang="zh-CN" sz="3600" b="1">
                <a:solidFill>
                  <a:srgbClr val="F7173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  <a:r>
              <a:rPr lang="zh-CN" altLang="en-US" sz="3600" b="1">
                <a:solidFill>
                  <a:srgbClr val="F7173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</a:t>
            </a:r>
            <a:r>
              <a:rPr lang="en-US" altLang="zh-CN" sz="3600" b="1">
                <a:solidFill>
                  <a:srgbClr val="F7173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  <a:endParaRPr lang="zh-CN" altLang="en-US" sz="3600" b="1">
              <a:solidFill>
                <a:srgbClr val="F71737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>
            <p:custDataLst>
              <p:tags r:id="rId1"/>
            </p:custDataLst>
          </p:nvPr>
        </p:nvSpPr>
        <p:spPr>
          <a:xfrm>
            <a:off x="335360" y="26558"/>
            <a:ext cx="1349081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zh-CN" altLang="en-US" sz="43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尾联</a:t>
            </a:r>
            <a:endParaRPr lang="zh-CN" altLang="en-US" sz="43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775461" y="26247"/>
            <a:ext cx="9127913" cy="77808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kumimoji="1" lang="zh-CN" altLang="en-US" sz="43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肯与邻翁相对饮，隔篱呼取尽余杯。</a:t>
            </a:r>
            <a:endParaRPr kumimoji="1" lang="zh-CN" altLang="en-US" sz="4300" b="1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0" y="804545"/>
            <a:ext cx="12192000" cy="6029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smtClean="0"/>
              <a:t>       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诗人越喝酒意越浓，越喝兴致越高，问客人肯不肯与邻家的老翁相对而饮？如果肯的话，我就隔着篱笆，招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呼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他过来，一起喝尽这最后的几杯剩下的酒。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诗人问而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不答，便戛然而止。</a:t>
            </a:r>
            <a:r>
              <a:rPr kumimoji="1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诗</a:t>
            </a:r>
            <a:r>
              <a:rPr kumimoji="1"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已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结而意未结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，但觉余音袅袅，情意不尽。其实客人意见自不难想见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因为在主客间如此亲切融洽的气氛中，是不会去计较彼此的尊卑界限的。</a:t>
            </a:r>
            <a:endParaRPr kumimoji="1" sz="3200" b="1" err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尾联顺流而下，以隔篱呼唤邻居前来聚饮助兴的妙思逸想，传神地写照出主客双方酣然的酒志、高涨的酒兴、欢快的心情和热烈的对饮气氛，把“客至”所蕴含的题旨揭露得淋漓尽致。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这样，从留客款待到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邀邻陪客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，便都具有了田家风味，自始至终洋溢着由衷的喜悦和款客时宾主忘机、尽兴饮宴的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欢快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35610" y="1033145"/>
            <a:ext cx="11322050" cy="1365885"/>
          </a:xfrm>
        </p:spPr>
        <p:txBody>
          <a:bodyPr>
            <a:noAutofit/>
          </a:bodyPr>
          <a:lstStyle/>
          <a:p>
            <a:pPr marL="0" indent="0" fontAlgn="auto">
              <a:lnSpc>
                <a:spcPts val="4440"/>
              </a:lnSpc>
              <a:buNone/>
            </a:pPr>
            <a:r>
              <a:rPr lang="en-US" altLang="zh-CN" sz="3200" smtClean="0">
                <a:latin typeface="微软雅黑" panose="020B0503020204020204" pitchFamily="34" charset="-122"/>
              </a:rPr>
              <a:t>    </a:t>
            </a:r>
            <a:r>
              <a:rPr lang="zh-CN" altLang="zh-CN" sz="32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“邀邻喝酒”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是想用这种</a:t>
            </a:r>
            <a:r>
              <a:rPr lang="zh-CN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民间常见的方式</a:t>
            </a:r>
            <a:r>
              <a:rPr lang="zh-CN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表示自己难得的</a:t>
            </a:r>
            <a:r>
              <a:rPr lang="zh-CN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兴奋</a:t>
            </a:r>
            <a:r>
              <a:rPr lang="zh-CN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：我家来尊贵客人了，你也过来喝几杯，好好地帮我陪陪客人，喝个痛快，玩个尽兴！</a:t>
            </a:r>
            <a:endParaRPr lang="zh-CN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257225" y="2772825"/>
            <a:ext cx="11605846" cy="183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ts val="4540"/>
              </a:lnSpc>
            </a:pPr>
            <a:r>
              <a:rPr lang="en-US" altLang="zh-CN" sz="3200">
                <a:latin typeface="微软雅黑" panose="020B0503020204020204" pitchFamily="34" charset="-122"/>
              </a:rPr>
              <a:t> 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“尽余杯”</a:t>
            </a:r>
            <a:r>
              <a:rPr lang="zh-CN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一语可以看出，这时酒宴已到高潮，诗人欲呼邻翁与客人对饮，可见二位酒兴之浓，气氛的欢快。这一细节别开生面，别有情趣，表现了</a:t>
            </a:r>
            <a:r>
              <a:rPr lang="zh-CN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诗人淳朴的性格和喜客的心情。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57175" y="241935"/>
            <a:ext cx="26993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0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细节描写</a:t>
            </a:r>
            <a:endParaRPr lang="zh-CN" altLang="zh-CN" sz="4000" b="1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273300" y="5105400"/>
            <a:ext cx="8114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过门更相呼，有酒斟酌之。</a:t>
            </a:r>
            <a:r>
              <a:rPr lang="en-US" altLang="zh-CN" sz="3600">
                <a:solidFill>
                  <a:srgbClr val="FF0000"/>
                </a:solidFill>
              </a:rPr>
              <a:t>——</a:t>
            </a:r>
            <a:r>
              <a:rPr lang="zh-CN" altLang="en-US" sz="3600">
                <a:solidFill>
                  <a:srgbClr val="FF0000"/>
                </a:solidFill>
              </a:rPr>
              <a:t>陶渊明</a:t>
            </a:r>
            <a:endParaRPr lang="zh-CN" alt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30175" y="156210"/>
            <a:ext cx="11953875" cy="630682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p>
            <a:pPr fontAlgn="auto">
              <a:lnSpc>
                <a:spcPct val="123000"/>
              </a:lnSpc>
            </a:pP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尾联句意蕴丰富，耐人咀嚼，其作用有</a:t>
            </a:r>
            <a:r>
              <a:rPr kumimoji="1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kumimoji="1" sz="3200" b="1" err="1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23000"/>
              </a:lnSpc>
            </a:pPr>
            <a:r>
              <a:rPr kumimoji="1" lang="en-US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突出了主要内容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。尽宾主之欢，表现诚朴、率真的态度。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11000"/>
              </a:lnSpc>
            </a:pPr>
            <a:r>
              <a:rPr kumimoji="1" lang="en-US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第二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留有想象的余地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。邻翁来了没有呢? 邻翁是谁呢？这些回味让诗的意境更深了一层。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11000"/>
              </a:lnSpc>
            </a:pPr>
            <a:r>
              <a:rPr kumimoji="1" lang="en-US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sz="3200" b="1" err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第三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表明感情之深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。如果仅是泛泛之交，或者友情不是特别深厚，谁还会邀邻陪酒呢？ 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11000"/>
              </a:lnSpc>
            </a:pPr>
            <a:r>
              <a:rPr kumimoji="1" 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第四，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再次掀起高潮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。以邀邻陪酒作结，把席间的气氛推向更热烈的高潮。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11000"/>
              </a:lnSpc>
            </a:pPr>
            <a:r>
              <a:rPr kumimoji="1" 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第五，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构思奇特绝妙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首联</a:t>
            </a: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借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群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鸥引客，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尾联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让邻翁陪客，既见不凡之人，又见不俗之情。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4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2039" y="2482203"/>
            <a:ext cx="8849034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0481" name="Rectangle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4805" y="1050925"/>
            <a:ext cx="11502390" cy="39693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这首诗前一层写诗人在村居寂寞之中忽有朋友来访，表达了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喜出望外之情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；后一层写诗人仓促中只能以简易的酒菜待客，然欲呼邻翁来陪饮，以尽宾主之欢，表现了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诚朴、率真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的态度，可见双方友情之深。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（居处景</a:t>
            </a:r>
            <a:r>
              <a:rPr kumimoji="0" lang="en-US" alt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家常话</a:t>
            </a:r>
            <a:r>
              <a:rPr kumimoji="0" lang="en-US" alt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故人情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kumimoji="0" lang="zh-CN" sz="36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355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这首洋溢着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浓郁生活气息的诗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，是一首至情至性的纪事诗，表现出诗人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纯朴的性格和好客的心情</a:t>
            </a:r>
            <a:r>
              <a:rPr kumimoji="0" lang="zh-CN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kumimoji="0" lang="zh-CN" sz="36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344805" y="5246370"/>
            <a:ext cx="11222355" cy="645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600" b="1" smtClean="0"/>
              <a:t>情感</a:t>
            </a:r>
            <a:r>
              <a:rPr lang="en-US" altLang="zh-CN" sz="3600" b="1" smtClean="0"/>
              <a:t>    </a:t>
            </a:r>
            <a:r>
              <a:rPr lang="zh-CN" altLang="zh-CN" sz="3600" b="1" smtClean="0"/>
              <a:t>孤独</a:t>
            </a:r>
            <a:r>
              <a:rPr lang="en-US" altLang="zh-CN" sz="3600" b="1" smtClean="0"/>
              <a:t>——</a:t>
            </a:r>
            <a:r>
              <a:rPr lang="zh-CN" altLang="zh-CN" sz="3600" b="1" smtClean="0"/>
              <a:t>欣喜</a:t>
            </a:r>
            <a:r>
              <a:rPr lang="en-US" altLang="zh-CN" sz="3600" b="1" smtClean="0"/>
              <a:t>——</a:t>
            </a:r>
            <a:r>
              <a:rPr lang="zh-CN" altLang="zh-CN" sz="3600" b="1" smtClean="0"/>
              <a:t>融洽</a:t>
            </a:r>
            <a:r>
              <a:rPr lang="en-US" altLang="zh-CN" sz="3600" b="1" smtClean="0"/>
              <a:t>——</a:t>
            </a:r>
            <a:r>
              <a:rPr lang="zh-CN" altLang="zh-CN" sz="3600" b="1" smtClean="0"/>
              <a:t>兴奋（高潮）（对比）</a:t>
            </a:r>
            <a:endParaRPr lang="zh-CN" altLang="en-US" sz="3600" b="1"/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445770" y="344170"/>
            <a:ext cx="62357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sym typeface="+mn-ea"/>
              </a:rPr>
              <a:t>主题归纳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43088" y="165100"/>
            <a:ext cx="11926993" cy="642239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fontAlgn="auto">
              <a:lnSpc>
                <a:spcPct val="123000"/>
              </a:lnSpc>
            </a:pPr>
            <a:r>
              <a:rPr lang="zh-CN" altLang="en-US" sz="3200" smtClean="0"/>
              <a:t>       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杜</a:t>
            </a:r>
            <a:r>
              <a:rPr lang="zh-CN" altLang="en-US" sz="37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甫后半生颠沛流离，常常居无定所，食不果腹。其后期诗在忧国忧民的同时，也每每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感叹自身生活的贫困和心情的愁闷。这首</a:t>
            </a:r>
            <a:r>
              <a:rPr lang="en-US" altLang="zh-CN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客至</a:t>
            </a:r>
            <a:r>
              <a:rPr lang="en-US" altLang="zh-CN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却别具一格：生活虽然清贫，但作者却因漏就简，自得其乐，在有限的物质条件下仍能获得情感的至诚愉悦。</a:t>
            </a:r>
            <a:endParaRPr lang="zh-CN" altLang="en-US" sz="3700" b="1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23000"/>
              </a:lnSpc>
            </a:pP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全诗流露诗人诚朴恬淡的情怀和好客的心境。诗歌自然浑成，一线相接，如话家常。这首诗把</a:t>
            </a:r>
            <a:r>
              <a:rPr lang="zh-CN" altLang="en-US" sz="37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居处景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37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家常话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37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故人情</a:t>
            </a:r>
            <a:r>
              <a:rPr lang="zh-CN" altLang="en-US" sz="37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等富有情趣的生活场景刻画得细腻逼真，表现出了浓郁的生活气息和人情味。</a:t>
            </a:r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274126" y="2166216"/>
            <a:ext cx="4167910" cy="1325563"/>
          </a:xfrm>
        </p:spPr>
        <p:txBody>
          <a:bodyPr/>
          <a:lstStyle/>
          <a:p>
            <a:r>
              <a:rPr lang="zh-CN" alt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选点精讲</a:t>
            </a:r>
            <a:endParaRPr lang="zh-CN" alt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722622" y="3993515"/>
            <a:ext cx="3840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诗歌抒情的手法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zh-CN" altLang="en-US" sz="2800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4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635" y="0"/>
            <a:ext cx="12192635" cy="61855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auto">
              <a:lnSpc>
                <a:spcPct val="100000"/>
              </a:lnSpc>
            </a:pPr>
            <a:r>
              <a:rPr kumimoji="0" lang="en-US" altLang="zh-C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en-US" altLang="zh-CN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杜甫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(712-770)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字</a:t>
            </a:r>
            <a:r>
              <a:rPr lang="zh-CN" altLang="zh-CN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子美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自号</a:t>
            </a:r>
            <a:r>
              <a:rPr lang="zh-CN" altLang="zh-CN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少陵野老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。原籍湖北襄阳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生于河南巩县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今河南巩义西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。唐肃宗时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官左拾遗。后入蜀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做剑南节度府参谋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加检校工部员外郎。故后世又称他为</a:t>
            </a:r>
            <a:r>
              <a:rPr lang="zh-CN" altLang="zh-CN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杜拾遗、杜工部。</a:t>
            </a:r>
            <a:endParaRPr lang="en-US" altLang="zh-CN" sz="3600" b="1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杜甫生活在唐朝由盛转衰的历史时期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一生经历坎坷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尤其是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在安史之乱开始后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便流亡颠沛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之后定居成都。晚年</a:t>
            </a:r>
            <a:r>
              <a:rPr lang="zh-CN" altLang="zh-CN" sz="3600" b="1" smtClean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漂泊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鄂、湘一带</a:t>
            </a: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最后因贫病而死。</a:t>
            </a:r>
            <a:endParaRPr lang="zh-CN" altLang="zh-CN" sz="36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杜甫是</a:t>
            </a:r>
            <a:r>
              <a:rPr lang="zh-CN" altLang="zh-CN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现实主义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诗人,与李白并称“李杜” ，被尊为“</a:t>
            </a:r>
            <a:r>
              <a:rPr lang="zh-CN" altLang="zh-CN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诗圣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”。 他的诗被称为“诗史”。 著有《杜工部集》。</a:t>
            </a:r>
            <a:endParaRPr lang="zh-CN" altLang="zh-CN" sz="3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3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zh-CN" sz="36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“三吏”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：《石壕吏》《潼关吏》《新安吏》</a:t>
            </a:r>
            <a:endParaRPr lang="zh-CN" altLang="zh-CN" sz="36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3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zh-CN" sz="36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“三别”</a:t>
            </a:r>
            <a:r>
              <a:rPr lang="zh-CN" altLang="zh-CN" sz="36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：《新婚别》《垂老别》《无家别》</a:t>
            </a:r>
            <a:endParaRPr kumimoji="0" lang="zh-CN" altLang="en-US" sz="36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6" name="AutoShape 6"/>
          <p:cNvSpPr/>
          <p:nvPr>
            <p:custDataLst>
              <p:tags r:id="rId1"/>
            </p:custDataLst>
          </p:nvPr>
        </p:nvSpPr>
        <p:spPr bwMode="auto">
          <a:xfrm>
            <a:off x="1007534" y="404814"/>
            <a:ext cx="480484" cy="4319587"/>
          </a:xfrm>
          <a:prstGeom prst="leftBrace">
            <a:avLst>
              <a:gd name="adj1" fmla="val 0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47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48437" y="47626"/>
            <a:ext cx="3456517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>
                <a:latin typeface="Times New Roman" panose="02020603050405020304" pitchFamily="18" charset="0"/>
                <a:ea typeface="黑体" panose="02010609060101010101" charset="-122"/>
              </a:rPr>
              <a:t>直抒胸臆</a:t>
            </a:r>
            <a:r>
              <a:rPr kumimoji="1" lang="zh-CN" altLang="en-US" sz="2400" b="0">
                <a:latin typeface="Times New Roman" panose="02020603050405020304" pitchFamily="18" charset="0"/>
              </a:rPr>
              <a:t> </a:t>
            </a:r>
            <a:endParaRPr kumimoji="1" lang="zh-CN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112648" name="Text Box 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90652" y="3141664"/>
            <a:ext cx="2112433" cy="178510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400">
                <a:latin typeface="Times New Roman" panose="02020603050405020304" pitchFamily="18" charset="0"/>
                <a:ea typeface="黑体" panose="02010609060101010101" charset="-122"/>
              </a:rPr>
              <a:t>间接</a:t>
            </a:r>
            <a:endParaRPr kumimoji="1" lang="zh-CN" altLang="en-US" sz="4400">
              <a:latin typeface="Times New Roman" panose="02020603050405020304" pitchFamily="18" charset="0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4400">
                <a:latin typeface="Times New Roman" panose="02020603050405020304" pitchFamily="18" charset="0"/>
                <a:ea typeface="黑体" panose="02010609060101010101" charset="-122"/>
              </a:rPr>
              <a:t>抒情</a:t>
            </a:r>
            <a:r>
              <a:rPr kumimoji="1" lang="zh-CN" altLang="en-US" sz="2400" b="0">
                <a:latin typeface="Times New Roman" panose="02020603050405020304" pitchFamily="18" charset="0"/>
              </a:rPr>
              <a:t> </a:t>
            </a:r>
            <a:endParaRPr kumimoji="1" lang="zh-CN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112649" name="AutoShape 9"/>
          <p:cNvSpPr/>
          <p:nvPr>
            <p:custDataLst>
              <p:tags r:id="rId4"/>
            </p:custDataLst>
          </p:nvPr>
        </p:nvSpPr>
        <p:spPr bwMode="auto">
          <a:xfrm>
            <a:off x="3119967" y="1628775"/>
            <a:ext cx="287867" cy="4897438"/>
          </a:xfrm>
          <a:prstGeom prst="leftBrace">
            <a:avLst>
              <a:gd name="adj1" fmla="val 85904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50" name="Text 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19967" y="1341438"/>
            <a:ext cx="4034367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kumimoji="1" lang="zh-CN" altLang="en-US" sz="4400">
                <a:latin typeface="黑体" panose="02010609060101010101" charset="-122"/>
                <a:ea typeface="黑体" panose="02010609060101010101" charset="-122"/>
              </a:rPr>
              <a:t>借</a:t>
            </a:r>
            <a:r>
              <a:rPr kumimoji="1" lang="zh-CN" altLang="en-US" sz="4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景</a:t>
            </a:r>
            <a:r>
              <a:rPr kumimoji="1" lang="zh-CN" altLang="en-US" sz="4400">
                <a:latin typeface="黑体" panose="02010609060101010101" charset="-122"/>
                <a:ea typeface="黑体" panose="02010609060101010101" charset="-122"/>
              </a:rPr>
              <a:t>抒情</a:t>
            </a:r>
            <a:r>
              <a:rPr kumimoji="1" lang="zh-CN" altLang="en-US" sz="2400">
                <a:latin typeface="黑体" panose="02010609060101010101" charset="-122"/>
                <a:ea typeface="黑体" panose="02010609060101010101" charset="-122"/>
              </a:rPr>
              <a:t> </a:t>
            </a:r>
            <a:endParaRPr kumimoji="1"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2651" name="Text Box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576054" y="3356992"/>
            <a:ext cx="364701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>
                <a:latin typeface="Times New Roman" panose="02020603050405020304" pitchFamily="18" charset="0"/>
                <a:ea typeface="黑体" panose="02010609060101010101" charset="-122"/>
              </a:rPr>
              <a:t>托物言志</a:t>
            </a:r>
            <a:r>
              <a:rPr kumimoji="1" lang="zh-CN" altLang="en-US" sz="1800">
                <a:latin typeface="Times New Roman" panose="02020603050405020304" pitchFamily="18" charset="0"/>
              </a:rPr>
              <a:t> </a:t>
            </a:r>
            <a:endParaRPr kumimoji="1"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72065" y="4725144"/>
            <a:ext cx="3263900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>
                <a:latin typeface="Times New Roman" panose="02020603050405020304" pitchFamily="18" charset="0"/>
                <a:ea typeface="黑体" panose="02010609060101010101" charset="-122"/>
              </a:rPr>
              <a:t>借古讽今</a:t>
            </a:r>
            <a:r>
              <a:rPr kumimoji="1" lang="zh-CN" altLang="en-US" sz="2000">
                <a:latin typeface="Times New Roman" panose="02020603050405020304" pitchFamily="18" charset="0"/>
              </a:rPr>
              <a:t> </a:t>
            </a:r>
            <a:endParaRPr kumimoji="1"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112654" name="Text Box 1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753600" y="3886200"/>
            <a:ext cx="2032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400" b="0">
              <a:latin typeface="Times New Roman" panose="02020603050405020304" pitchFamily="18" charset="0"/>
            </a:endParaRPr>
          </a:p>
        </p:txBody>
      </p:sp>
      <p:sp>
        <p:nvSpPr>
          <p:cNvPr id="112656" name="Text Box 1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768075" y="5445224"/>
            <a:ext cx="3456516" cy="707886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>
                <a:latin typeface="Times New Roman" panose="02020603050405020304" pitchFamily="18" charset="0"/>
                <a:ea typeface="黑体" panose="02010609060101010101" charset="-122"/>
              </a:rPr>
              <a:t>用典抒情</a:t>
            </a:r>
            <a:endParaRPr kumimoji="1" lang="zh-CN" altLang="en-US" sz="40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12657" name="Text Box 1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576485" y="620713"/>
            <a:ext cx="355176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ea typeface="黑体" panose="02010609060101010101" charset="-122"/>
              </a:rPr>
              <a:t>情景交融</a:t>
            </a:r>
            <a:endParaRPr lang="zh-CN" altLang="en-US" sz="4000">
              <a:ea typeface="黑体" panose="02010609060101010101" charset="-122"/>
            </a:endParaRPr>
          </a:p>
        </p:txBody>
      </p:sp>
      <p:sp>
        <p:nvSpPr>
          <p:cNvPr id="112659" name="Text Box 1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311691" y="3501008"/>
            <a:ext cx="3647016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400">
                <a:latin typeface="Times New Roman" panose="02020603050405020304" pitchFamily="18" charset="0"/>
                <a:ea typeface="黑体" panose="02010609060101010101" charset="-122"/>
              </a:rPr>
              <a:t>借</a:t>
            </a:r>
            <a:r>
              <a:rPr kumimoji="1" lang="zh-CN" altLang="en-US" sz="4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物</a:t>
            </a:r>
            <a:r>
              <a:rPr kumimoji="1" lang="zh-CN" altLang="en-US" sz="4400">
                <a:latin typeface="Times New Roman" panose="02020603050405020304" pitchFamily="18" charset="0"/>
                <a:ea typeface="黑体" panose="02010609060101010101" charset="-122"/>
              </a:rPr>
              <a:t>抒情</a:t>
            </a:r>
            <a:endParaRPr kumimoji="1"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112660" name="Text Box 2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6305" y="1700214"/>
            <a:ext cx="1015663" cy="3024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5400">
                <a:solidFill>
                  <a:srgbClr val="FF3300"/>
                </a:solidFill>
              </a:rPr>
              <a:t>抒情手法</a:t>
            </a:r>
            <a:endParaRPr kumimoji="1" lang="zh-CN" altLang="en-US" sz="5400">
              <a:solidFill>
                <a:srgbClr val="FF3300"/>
              </a:solidFill>
            </a:endParaRPr>
          </a:p>
        </p:txBody>
      </p:sp>
      <p:sp>
        <p:nvSpPr>
          <p:cNvPr id="112661" name="Text Box 2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95401" y="0"/>
            <a:ext cx="5185833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ea typeface="黑体" panose="02010609060101010101" charset="-122"/>
              </a:rPr>
              <a:t>直接抒情</a:t>
            </a:r>
            <a:r>
              <a:rPr lang="en-US" altLang="zh-CN" sz="4000">
                <a:ea typeface="黑体" panose="02010609060101010101" charset="-122"/>
              </a:rPr>
              <a:t>——</a:t>
            </a:r>
            <a:endParaRPr lang="en-US" altLang="zh-CN" sz="4000">
              <a:ea typeface="黑体" panose="02010609060101010101" charset="-122"/>
            </a:endParaRPr>
          </a:p>
        </p:txBody>
      </p:sp>
      <p:sp>
        <p:nvSpPr>
          <p:cNvPr id="112664" name="Text Box 24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16567" y="4797152"/>
            <a:ext cx="3551767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ea typeface="黑体" panose="02010609060101010101" charset="-122"/>
              </a:rPr>
              <a:t>借</a:t>
            </a:r>
            <a:r>
              <a:rPr lang="zh-CN" altLang="en-US" sz="4400">
                <a:solidFill>
                  <a:srgbClr val="FF0000"/>
                </a:solidFill>
                <a:ea typeface="黑体" panose="02010609060101010101" charset="-122"/>
              </a:rPr>
              <a:t>古</a:t>
            </a:r>
            <a:r>
              <a:rPr lang="zh-CN" altLang="en-US" sz="4400">
                <a:ea typeface="黑体" panose="02010609060101010101" charset="-122"/>
              </a:rPr>
              <a:t>抒情</a:t>
            </a:r>
            <a:endParaRPr lang="zh-CN" altLang="en-US" sz="4400">
              <a:ea typeface="黑体" panose="02010609060101010101" charset="-122"/>
            </a:endParaRPr>
          </a:p>
        </p:txBody>
      </p:sp>
      <p:sp>
        <p:nvSpPr>
          <p:cNvPr id="112666" name="AutoShape 26"/>
          <p:cNvSpPr/>
          <p:nvPr>
            <p:custDataLst>
              <p:tags r:id="rId15"/>
            </p:custDataLst>
          </p:nvPr>
        </p:nvSpPr>
        <p:spPr bwMode="auto">
          <a:xfrm>
            <a:off x="6384032" y="908720"/>
            <a:ext cx="192021" cy="2160240"/>
          </a:xfrm>
          <a:prstGeom prst="leftBrace">
            <a:avLst>
              <a:gd name="adj1" fmla="val 91392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67" name="Text Box 27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672065" y="1268760"/>
            <a:ext cx="355176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ea typeface="黑体" panose="02010609060101010101" charset="-122"/>
              </a:rPr>
              <a:t>融情于景</a:t>
            </a:r>
            <a:endParaRPr lang="zh-CN" altLang="en-US" sz="4000">
              <a:ea typeface="黑体" panose="02010609060101010101" charset="-122"/>
            </a:endParaRPr>
          </a:p>
        </p:txBody>
      </p:sp>
      <p:sp>
        <p:nvSpPr>
          <p:cNvPr id="112668" name="Text Box 28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672064" y="1916832"/>
            <a:ext cx="446517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smtClean="0">
                <a:ea typeface="黑体" panose="02010609060101010101" charset="-122"/>
              </a:rPr>
              <a:t>乐（哀）景情</a:t>
            </a:r>
            <a:endParaRPr lang="zh-CN" altLang="en-US" sz="4000">
              <a:ea typeface="黑体" panose="02010609060101010101" charset="-122"/>
            </a:endParaRPr>
          </a:p>
        </p:txBody>
      </p:sp>
      <p:sp>
        <p:nvSpPr>
          <p:cNvPr id="112669" name="Text Box 29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576054" y="2564904"/>
            <a:ext cx="355176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smtClean="0">
                <a:ea typeface="黑体" panose="02010609060101010101" charset="-122"/>
              </a:rPr>
              <a:t>以景结情</a:t>
            </a:r>
            <a:endParaRPr lang="zh-CN" altLang="en-US" sz="4000">
              <a:ea typeface="黑体" panose="02010609060101010101" charset="-122"/>
            </a:endParaRPr>
          </a:p>
        </p:txBody>
      </p:sp>
      <p:sp>
        <p:nvSpPr>
          <p:cNvPr id="112670" name="AutoShape 30"/>
          <p:cNvSpPr/>
          <p:nvPr>
            <p:custDataLst>
              <p:tags r:id="rId19"/>
            </p:custDataLst>
          </p:nvPr>
        </p:nvSpPr>
        <p:spPr bwMode="auto">
          <a:xfrm>
            <a:off x="6480043" y="3284984"/>
            <a:ext cx="192616" cy="1441450"/>
          </a:xfrm>
          <a:prstGeom prst="leftBrace">
            <a:avLst>
              <a:gd name="adj1" fmla="val 83150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72" name="Text Box 32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672065" y="4005064"/>
            <a:ext cx="364701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>
                <a:latin typeface="Times New Roman" panose="02020603050405020304" pitchFamily="18" charset="0"/>
                <a:ea typeface="黑体" panose="02010609060101010101" charset="-122"/>
              </a:rPr>
              <a:t>托物寓理</a:t>
            </a:r>
            <a:r>
              <a:rPr kumimoji="1" lang="zh-CN" altLang="en-US" sz="1800">
                <a:latin typeface="Times New Roman" panose="02020603050405020304" pitchFamily="18" charset="0"/>
              </a:rPr>
              <a:t> </a:t>
            </a:r>
            <a:endParaRPr kumimoji="1"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112673" name="AutoShape 33"/>
          <p:cNvSpPr/>
          <p:nvPr>
            <p:custDataLst>
              <p:tags r:id="rId21"/>
            </p:custDataLst>
          </p:nvPr>
        </p:nvSpPr>
        <p:spPr bwMode="auto">
          <a:xfrm>
            <a:off x="6576053" y="4725144"/>
            <a:ext cx="95251" cy="1223962"/>
          </a:xfrm>
          <a:prstGeom prst="leftBrace">
            <a:avLst>
              <a:gd name="adj1" fmla="val 142777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" name="Text Box 2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311566" y="5895052"/>
            <a:ext cx="3551767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smtClean="0">
                <a:ea typeface="黑体" panose="02010609060101010101" charset="-122"/>
              </a:rPr>
              <a:t>借</a:t>
            </a:r>
            <a:r>
              <a:rPr lang="zh-CN" altLang="en-US" sz="4400" smtClean="0">
                <a:solidFill>
                  <a:srgbClr val="FF0000"/>
                </a:solidFill>
                <a:ea typeface="黑体" panose="02010609060101010101" charset="-122"/>
              </a:rPr>
              <a:t>事</a:t>
            </a:r>
            <a:r>
              <a:rPr lang="zh-CN" altLang="en-US" sz="4400" smtClean="0">
                <a:ea typeface="黑体" panose="02010609060101010101" charset="-122"/>
              </a:rPr>
              <a:t>抒</a:t>
            </a:r>
            <a:r>
              <a:rPr lang="zh-CN" altLang="en-US" sz="4400">
                <a:ea typeface="黑体" panose="02010609060101010101" charset="-122"/>
              </a:rPr>
              <a:t>情</a:t>
            </a:r>
            <a:endParaRPr lang="zh-CN" altLang="en-US" sz="4400"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555009" descr="胡桃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8739" y="538799"/>
            <a:ext cx="9165167" cy="769441"/>
          </a:xfrm>
          <a:prstGeom prst="rect">
            <a:avLst/>
          </a:prstGeom>
          <a:solidFill>
            <a:srgbClr val="FFFFFF"/>
          </a:solidFill>
          <a:ln w="539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Arial" panose="020B0604020202020204"/>
                <a:ea typeface="黑体" panose="02010609060101010101" charset="-122"/>
              </a:rPr>
              <a:t>一、直接抒情</a:t>
            </a:r>
            <a:r>
              <a:rPr lang="en-US" altLang="zh-CN" sz="4400" b="1">
                <a:latin typeface="Arial" panose="020B0604020202020204"/>
                <a:ea typeface="黑体" panose="02010609060101010101" charset="-122"/>
              </a:rPr>
              <a:t>(</a:t>
            </a:r>
            <a:r>
              <a:rPr lang="zh-CN" altLang="en-US" sz="4400" b="1">
                <a:latin typeface="Arial" panose="020B0604020202020204"/>
                <a:ea typeface="黑体" panose="02010609060101010101" charset="-122"/>
              </a:rPr>
              <a:t>直抒胸臆</a:t>
            </a:r>
            <a:r>
              <a:rPr lang="en-US" altLang="zh-CN" sz="4400" b="1">
                <a:latin typeface="Arial" panose="020B0604020202020204"/>
                <a:ea typeface="黑体" panose="02010609060101010101" charset="-122"/>
              </a:rPr>
              <a:t>)</a:t>
            </a:r>
            <a:endParaRPr lang="en-US" altLang="zh-CN" sz="4400" b="1">
              <a:latin typeface="Arial" panose="020B0604020202020204"/>
              <a:ea typeface="黑体" panose="02010609060101010101" charset="-122"/>
            </a:endParaRPr>
          </a:p>
        </p:txBody>
      </p:sp>
      <p:sp>
        <p:nvSpPr>
          <p:cNvPr id="38915" name="矩形 5550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44102" y="1688714"/>
            <a:ext cx="11328400" cy="1261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4000" b="1">
                <a:latin typeface="Arial" panose="020B0604020202020204"/>
                <a:ea typeface="黑体" panose="02010609060101010101" charset="-122"/>
              </a:rPr>
              <a:t>    </a:t>
            </a:r>
            <a:r>
              <a:rPr lang="zh-CN" altLang="en-US" sz="3600" b="1">
                <a:latin typeface="Arial" panose="020B0604020202020204"/>
                <a:ea typeface="黑体" panose="02010609060101010101" charset="-122"/>
              </a:rPr>
              <a:t>作者或作品中的人物，不借助于任何别的手段，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/>
                <a:ea typeface="黑体" panose="02010609060101010101" charset="-122"/>
              </a:rPr>
              <a:t>直接地表白和倾吐自己的思想感情</a:t>
            </a:r>
            <a:r>
              <a:rPr lang="zh-CN" altLang="en-US" sz="3600" b="1">
                <a:latin typeface="Arial" panose="020B0604020202020204"/>
                <a:ea typeface="黑体" panose="02010609060101010101" charset="-122"/>
              </a:rPr>
              <a:t>，以感染读者，引起共鸣。</a:t>
            </a:r>
            <a:r>
              <a:rPr lang="zh-CN" altLang="en-US" sz="3600">
                <a:latin typeface="Arial" panose="020B0604020202020204"/>
              </a:rPr>
              <a:t> </a:t>
            </a:r>
            <a:endParaRPr lang="zh-CN" altLang="en-US" sz="3600">
              <a:latin typeface="Arial" panose="020B0604020202020204"/>
            </a:endParaRPr>
          </a:p>
        </p:txBody>
      </p:sp>
      <p:sp>
        <p:nvSpPr>
          <p:cNvPr id="555013" name="矩形 55501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0435" y="3540760"/>
            <a:ext cx="10735310" cy="18675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/>
            <a:r>
              <a:rPr lang="en-US" altLang="zh-CN" sz="3600" b="1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如“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安能摧眉折腰事权贵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使我不得开心颜”，</a:t>
            </a: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表现了诗人的傲气和不屈</a:t>
            </a:r>
            <a:r>
              <a:rPr lang="en-US" altLang="zh-CN" sz="3600" b="1"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其中当然也流露着对权贵的蔑视。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spcBef>
                <a:spcPct val="20000"/>
              </a:spcBef>
            </a:pP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矩形 55705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12585" y="765176"/>
            <a:ext cx="6047316" cy="3095625"/>
          </a:xfrm>
          <a:prstGeom prst="rect">
            <a:avLst/>
          </a:prstGeom>
          <a:noFill/>
          <a:ln w="476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solidFill>
                  <a:srgbClr val="FF3300"/>
                </a:solidFill>
              </a:rPr>
              <a:t>             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登科后  </a:t>
            </a:r>
            <a:r>
              <a:rPr lang="zh-CN" altLang="en-US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孟郊</a:t>
            </a:r>
            <a:endParaRPr lang="zh-CN" altLang="en-US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 昔日龌龊不足夸，</a:t>
            </a:r>
            <a:endParaRPr lang="zh-CN" altLang="en-US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 今朝放荡思无涯。</a:t>
            </a:r>
            <a:endParaRPr lang="zh-CN" altLang="en-US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 春风得意马蹄疾，</a:t>
            </a:r>
            <a:endParaRPr lang="zh-CN" altLang="en-US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 一日看尽长安花。</a:t>
            </a:r>
            <a:endParaRPr lang="zh-CN" altLang="en-US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57059" name="文本框 55705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4235" y="4097020"/>
            <a:ext cx="11087100" cy="2061210"/>
          </a:xfrm>
          <a:prstGeom prst="rect">
            <a:avLst/>
          </a:prstGeom>
          <a:noFill/>
          <a:ln w="31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FF3300"/>
                </a:solidFill>
                <a:latin typeface="Arial" panose="020B0604020202020204"/>
                <a:ea typeface="华文新魏" panose="02010800040101010101" charset="-122"/>
                <a:cs typeface="华文新魏" panose="02010800040101010101" charset="-122"/>
              </a:rPr>
              <a:t>     </a:t>
            </a:r>
            <a:r>
              <a:rPr lang="zh-CN" altLang="en-US" sz="3200" b="1">
                <a:solidFill>
                  <a:srgbClr val="FF3300"/>
                </a:solidFill>
                <a:latin typeface="Arial" panose="020B0604020202020204"/>
                <a:ea typeface="黑体" panose="02010609060101010101" charset="-122"/>
              </a:rPr>
              <a:t>开头两句直抒胸臆，说以往在生活上的困顿与思想上的局促不安再不值得一提了，今朝金榜题名，郁结的闷气一如风吹云散，心中有说不出的畅快。三、四两句话直接灵活地描绘出诗人神采飞扬的得意之态，抒发他心花怒放的心情。</a:t>
            </a:r>
            <a:endParaRPr lang="zh-CN" altLang="en-US" sz="3200" b="1">
              <a:solidFill>
                <a:srgbClr val="FF3300"/>
              </a:solidFill>
              <a:latin typeface="Arial" panose="020B0604020202020204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文本框 556033" descr="胡桃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4857" y="1180783"/>
            <a:ext cx="5281083" cy="769441"/>
          </a:xfrm>
          <a:prstGeom prst="rect">
            <a:avLst/>
          </a:prstGeom>
          <a:solidFill>
            <a:srgbClr val="FFFFFF"/>
          </a:solidFill>
          <a:ln w="6985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latin typeface="Arial" panose="020B0604020202020204"/>
                <a:ea typeface="黑体" panose="02010609060101010101" charset="-122"/>
              </a:rPr>
              <a:t>1</a:t>
            </a:r>
            <a:r>
              <a:rPr lang="zh-CN" altLang="en-US" sz="4400" b="1">
                <a:latin typeface="Arial" panose="020B0604020202020204"/>
                <a:ea typeface="黑体" panose="02010609060101010101" charset="-122"/>
              </a:rPr>
              <a:t>、借景抒情</a:t>
            </a:r>
            <a:endParaRPr lang="zh-CN" altLang="en-US" sz="4400" b="1">
              <a:latin typeface="Arial" panose="020B0604020202020204"/>
              <a:ea typeface="黑体" panose="02010609060101010101" charset="-122"/>
            </a:endParaRPr>
          </a:p>
        </p:txBody>
      </p:sp>
      <p:sp>
        <p:nvSpPr>
          <p:cNvPr id="39938" name="文本框 556034" descr="胡桃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4434" y="260350"/>
            <a:ext cx="6049433" cy="769441"/>
          </a:xfrm>
          <a:prstGeom prst="rect">
            <a:avLst/>
          </a:prstGeom>
          <a:solidFill>
            <a:srgbClr val="FFFFFF"/>
          </a:solidFill>
          <a:ln w="6985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Arial" panose="020B0604020202020204"/>
                <a:ea typeface="黑体" panose="02010609060101010101" charset="-122"/>
              </a:rPr>
              <a:t>二、间接抒情</a:t>
            </a:r>
            <a:endParaRPr lang="zh-CN" altLang="en-US" sz="4400" b="1">
              <a:latin typeface="Arial" panose="020B0604020202020204"/>
              <a:ea typeface="黑体" panose="02010609060101010101" charset="-122"/>
            </a:endParaRPr>
          </a:p>
        </p:txBody>
      </p:sp>
      <p:sp>
        <p:nvSpPr>
          <p:cNvPr id="39940" name="矩形 55603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4645" y="1945958"/>
            <a:ext cx="1161542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en-US" altLang="zh-CN" sz="3600" b="1">
                <a:latin typeface="Arial" panose="020B0604020202020204"/>
                <a:ea typeface="黑体" panose="02010609060101010101" charset="-122"/>
              </a:rPr>
              <a:t>     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/>
                <a:ea typeface="黑体" panose="02010609060101010101" charset="-122"/>
              </a:rPr>
              <a:t>指作者带着强烈的主观感情去描写客观景物，通过景物来抒情。</a:t>
            </a:r>
            <a:endParaRPr lang="zh-CN" altLang="en-US" sz="3600" b="1">
              <a:solidFill>
                <a:srgbClr val="FF0000"/>
              </a:solidFill>
              <a:latin typeface="Arial" panose="020B0604020202020204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>
            <p:custDataLst>
              <p:tags r:id="rId1"/>
            </p:custDataLst>
          </p:nvPr>
        </p:nvGrpSpPr>
        <p:grpSpPr>
          <a:xfrm>
            <a:off x="1871133" y="1789114"/>
            <a:ext cx="9025467" cy="2917825"/>
            <a:chOff x="0" y="0"/>
            <a:chExt cx="1794" cy="856"/>
          </a:xfrm>
        </p:grpSpPr>
        <p:sp>
          <p:nvSpPr>
            <p:cNvPr id="121860" name="Text Box 4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0" y="10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乐景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8" y="567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乐情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2" name="Text Box 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70" y="567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哀情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3" name="Text Box 7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180" y="0"/>
              <a:ext cx="576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哀景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4" name="Line 8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604" y="327"/>
              <a:ext cx="576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5" name="Line 9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652" y="327"/>
              <a:ext cx="528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6" name="Line 10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268" y="346"/>
              <a:ext cx="0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7" name="Line 11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469" y="346"/>
              <a:ext cx="0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1868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13001" y="304801"/>
            <a:ext cx="5370381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CN" sz="7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1</a:t>
            </a:r>
            <a:r>
              <a:rPr kumimoji="1" lang="zh-CN" altLang="en-US" sz="7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、借景抒情</a:t>
            </a:r>
            <a:endParaRPr kumimoji="1" lang="zh-CN" altLang="en-US" sz="7200" b="1">
              <a:effectLst>
                <a:outerShdw blurRad="38100" dist="38100" dir="2700000" algn="tl">
                  <a:srgbClr val="C0C0C0"/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40964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4770967" y="2519363"/>
            <a:ext cx="3282951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>
            <p:custDataLst>
              <p:tags r:id="rId1"/>
            </p:custDataLst>
          </p:nvPr>
        </p:nvGrpSpPr>
        <p:grpSpPr>
          <a:xfrm>
            <a:off x="1871133" y="1789114"/>
            <a:ext cx="9025467" cy="2917825"/>
            <a:chOff x="0" y="0"/>
            <a:chExt cx="1794" cy="856"/>
          </a:xfrm>
        </p:grpSpPr>
        <p:sp>
          <p:nvSpPr>
            <p:cNvPr id="121860" name="Text Box 4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0" y="10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乐景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8" y="567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乐情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2" name="Text Box 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70" y="567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哀情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3" name="Text Box 7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180" y="0"/>
              <a:ext cx="576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哀景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4" name="Line 8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604" y="327"/>
              <a:ext cx="576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5" name="Line 9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652" y="327"/>
              <a:ext cx="528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6" name="Line 10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268" y="346"/>
              <a:ext cx="0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7" name="Line 11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469" y="346"/>
              <a:ext cx="0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1868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4133" y="88901"/>
            <a:ext cx="11821584" cy="17383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60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  <a:sym typeface="+mn-ea"/>
              </a:rPr>
              <a:t>  以</a:t>
            </a:r>
            <a:r>
              <a:rPr lang="zh-CN" altLang="en-US" sz="6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  <a:sym typeface="+mn-ea"/>
              </a:rPr>
              <a:t>景衬</a:t>
            </a:r>
            <a:r>
              <a:rPr lang="zh-CN" altLang="en-US" sz="60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  <a:sym typeface="+mn-ea"/>
              </a:rPr>
              <a:t>情（反衬）</a:t>
            </a:r>
            <a:endParaRPr lang="zh-CN" altLang="en-US" sz="6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华文新魏" panose="02010800040101010101" charset="-122"/>
              <a:sym typeface="+mn-ea"/>
            </a:endParaRPr>
          </a:p>
          <a:p>
            <a:pPr>
              <a:defRPr/>
            </a:pPr>
            <a:r>
              <a:rPr lang="zh-CN" altLang="en-US" sz="4800" b="1"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  <a:sym typeface="+mn-ea"/>
              </a:rPr>
              <a:t>（乐景衬哀情，哀景衬乐情）</a:t>
            </a:r>
            <a:endParaRPr kumimoji="1" lang="zh-CN" altLang="en-US" sz="4800" b="1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华文新魏" panose="02010800040101010101" charset="-122"/>
              <a:sym typeface="+mn-ea"/>
            </a:endParaRPr>
          </a:p>
        </p:txBody>
      </p:sp>
      <p:pic>
        <p:nvPicPr>
          <p:cNvPr id="40964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7876752" y="2828290"/>
            <a:ext cx="3285067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图片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1799167" y="2882900"/>
            <a:ext cx="3282951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95400" y="1345341"/>
            <a:ext cx="10896600" cy="259763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3600" b="1" noProof="1">
                <a:ea typeface="黑体" panose="02010609060101010101" charset="-122"/>
              </a:rPr>
              <a:t>                </a:t>
            </a:r>
            <a:r>
              <a:rPr lang="zh-CN" altLang="en-US" sz="3600" b="1" noProof="1"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charset="-122"/>
              </a:rPr>
              <a:t>钱塘湖春行</a:t>
            </a:r>
            <a:r>
              <a:rPr lang="zh-CN" altLang="en-US" sz="3600" b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      </a:t>
            </a:r>
            <a:r>
              <a:rPr lang="zh-CN" altLang="en-US" sz="2800" b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白居易 </a:t>
            </a:r>
            <a:r>
              <a:rPr lang="zh-CN" altLang="en-US" sz="2800" b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endParaRPr lang="zh-CN" altLang="en-US" sz="2800" b="1" noProof="1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2800" b="1" noProof="1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楷体" panose="02010600040101010101" pitchFamily="2" charset="-122"/>
              </a:rPr>
              <a:t>   </a:t>
            </a:r>
            <a:r>
              <a:rPr lang="zh-CN" altLang="en-US" sz="28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楷体" panose="02010600040101010101" pitchFamily="2" charset="-122"/>
              </a:rPr>
              <a:t>孤山寺北贾亭西，水面初平云脚低。</a:t>
            </a:r>
            <a:endParaRPr lang="zh-CN" altLang="en-US" sz="2800" b="1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28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楷体" panose="02010600040101010101" pitchFamily="2" charset="-122"/>
              </a:rPr>
              <a:t>   几处早莺争暖树，谁家新燕啄春泥。</a:t>
            </a:r>
            <a:endParaRPr lang="zh-CN" altLang="en-US" sz="2800" b="1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28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楷体" panose="02010600040101010101" pitchFamily="2" charset="-122"/>
              </a:rPr>
              <a:t>   乱花渐欲迷人眼，浅草才能没马蹄。</a:t>
            </a:r>
            <a:endParaRPr lang="zh-CN" altLang="en-US" sz="2800" b="1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2800" b="1" noProof="1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楷体" panose="02010600040101010101" pitchFamily="2" charset="-122"/>
              </a:rPr>
              <a:t>   最爱湖东行不足，绿杨荫里白沙堤。</a:t>
            </a:r>
            <a:endParaRPr lang="zh-CN" altLang="en-US" sz="2800" b="1" noProof="1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楷体" panose="02010600040101010101" pitchFamily="2" charset="-122"/>
            </a:endParaRPr>
          </a:p>
        </p:txBody>
      </p:sp>
      <p:sp>
        <p:nvSpPr>
          <p:cNvPr id="122884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2745" y="4013331"/>
            <a:ext cx="11760200" cy="206210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noProof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b="1" noProof="1">
                <a:solidFill>
                  <a:srgbClr val="0033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赏析：那刚刚披上春天外衣的西湖，生意盎然，在作者的字里行间充满了爱意。“莺争”“燕啄”“绿杨”“白沙”，从动态到色彩，无处不体现诗人对西湖的情有独钟</a:t>
            </a:r>
            <a:r>
              <a:rPr lang="en-US" altLang="zh-CN" sz="3200" b="1" noProof="1">
                <a:solidFill>
                  <a:srgbClr val="0033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——</a:t>
            </a:r>
            <a:r>
              <a:rPr lang="zh-CN" altLang="en-US" sz="3200" b="1" noProof="1">
                <a:solidFill>
                  <a:srgbClr val="0033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乐景 ，借景抒情，抒发了自己对西湖明媚春光的喜爱之情。</a:t>
            </a:r>
            <a:endParaRPr lang="zh-CN" altLang="en-US" sz="3200" b="1" noProof="1">
              <a:solidFill>
                <a:srgbClr val="0033CC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885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4046" y="256336"/>
            <a:ext cx="6815667" cy="644525"/>
          </a:xfrm>
          <a:prstGeom prst="rect">
            <a:avLst/>
          </a:prstGeom>
          <a:noFill/>
          <a:ln w="57150" cap="sq" cmpd="thickThin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zh-CN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1</a:t>
            </a:r>
            <a:r>
              <a:rPr lang="zh-CN" alt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）乐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景写乐情</a:t>
            </a:r>
            <a:endParaRPr lang="zh-CN" alt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95400" y="926466"/>
            <a:ext cx="10896600" cy="34101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</a:t>
            </a:r>
            <a:r>
              <a:rPr lang="zh-CN" altLang="zh-CN" sz="36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柳州榕叶落尽偶题</a:t>
            </a:r>
            <a:endParaRPr lang="zh-CN" altLang="zh-CN" sz="3600" b="1" noProof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zh-CN" sz="32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     </a:t>
            </a:r>
            <a:r>
              <a:rPr lang="en-US" altLang="zh-CN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</a:t>
            </a:r>
            <a:r>
              <a:rPr lang="zh-CN" altLang="zh-CN" sz="32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柳宗元</a:t>
            </a:r>
            <a:endParaRPr lang="zh-CN" altLang="zh-CN" sz="3200" b="1" noProof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  </a:t>
            </a:r>
            <a:r>
              <a:rPr lang="zh-CN" altLang="zh-CN" sz="32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宦情羁思共凄凄，</a:t>
            </a:r>
            <a:endParaRPr lang="zh-CN" altLang="zh-CN" sz="3200" b="1" noProof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  </a:t>
            </a:r>
            <a:r>
              <a:rPr lang="zh-CN" altLang="zh-CN" sz="32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春半如秋意转速。</a:t>
            </a:r>
            <a:endParaRPr lang="zh-CN" altLang="zh-CN" sz="3200" b="1" noProof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  </a:t>
            </a:r>
            <a:r>
              <a:rPr lang="zh-CN" altLang="zh-CN" sz="32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山城过雨百花尽，</a:t>
            </a:r>
            <a:endParaRPr lang="zh-CN" altLang="zh-CN" sz="3200" b="1" noProof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  </a:t>
            </a:r>
            <a:r>
              <a:rPr lang="zh-CN" altLang="zh-CN" sz="3200" b="1" noProof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榕叶满庭莺乱啼。</a:t>
            </a:r>
            <a:endParaRPr lang="zh-CN" altLang="zh-CN" sz="3200" b="1" noProof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884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8135" y="4290060"/>
            <a:ext cx="11381740" cy="23069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200" b="1" noProof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</a:rPr>
              <a:t>    </a:t>
            </a:r>
            <a:r>
              <a:rPr lang="zh-CN" altLang="zh-CN" sz="3600" b="1" noProof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</a:rPr>
              <a:t>赏析：诗人创作此诗时，他身为逐客，远在异乡，独立庭院，百感丛集。诗人在阳春三月见到反常的如秋之景，眼中的花尽叶落之境与心中的凄黯迷惘之情是融会为一的。</a:t>
            </a:r>
            <a:endParaRPr lang="zh-CN" altLang="zh-CN" sz="3600" b="1" noProof="1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华文新魏" panose="02010800040101010101" charset="-122"/>
            </a:endParaRPr>
          </a:p>
        </p:txBody>
      </p:sp>
      <p:sp>
        <p:nvSpPr>
          <p:cNvPr id="122885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212" y="205423"/>
            <a:ext cx="6815667" cy="646331"/>
          </a:xfrm>
          <a:prstGeom prst="rect">
            <a:avLst/>
          </a:prstGeom>
          <a:noFill/>
          <a:ln w="57150" cap="sq" cmpd="thickThin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zh-CN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2</a:t>
            </a:r>
            <a:r>
              <a:rPr lang="zh-CN" alt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）哀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charset="-122"/>
              </a:rPr>
              <a:t>景写哀情 </a:t>
            </a:r>
            <a:endParaRPr lang="zh-CN" alt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矩形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0601" y="1287464"/>
            <a:ext cx="4849284" cy="4283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55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绝句</a:t>
            </a:r>
            <a:endParaRPr lang="en-US" altLang="zh-CN" sz="4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5500"/>
              </a:lnSpc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       杜 甫</a:t>
            </a:r>
            <a:endParaRPr lang="en-US" altLang="zh-CN" sz="36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5500"/>
              </a:lnSpc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江碧鸟逾白</a:t>
            </a:r>
            <a:r>
              <a:rPr lang="en-US" altLang="zh-CN" sz="3600" b="1">
                <a:latin typeface="黑体" panose="02010609060101010101" charset="-122"/>
                <a:ea typeface="黑体" panose="02010609060101010101" charset="-122"/>
              </a:rPr>
              <a:t>,</a:t>
            </a:r>
            <a:endParaRPr lang="en-US" altLang="zh-CN" sz="36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5500"/>
              </a:lnSpc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山青花欲燃。</a:t>
            </a:r>
            <a:endParaRPr lang="en-US" altLang="zh-CN" sz="36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5500"/>
              </a:lnSpc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今春看又过</a:t>
            </a:r>
            <a:r>
              <a:rPr lang="en-US" altLang="zh-CN" sz="3600" b="1">
                <a:latin typeface="黑体" panose="02010609060101010101" charset="-122"/>
                <a:ea typeface="黑体" panose="02010609060101010101" charset="-122"/>
              </a:rPr>
              <a:t>,</a:t>
            </a:r>
            <a:endParaRPr lang="en-US" altLang="zh-CN" sz="36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5500"/>
              </a:lnSpc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何日是归年。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678" name="矩形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35034" y="1628776"/>
            <a:ext cx="6144684" cy="3477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赏析：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全诗抒发了羁旅异乡的感慨</a:t>
            </a:r>
            <a:r>
              <a:rPr lang="en-US" altLang="zh-CN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诗人借清新美好的春光景色的描写</a:t>
            </a:r>
            <a:r>
              <a:rPr lang="en-US" altLang="zh-CN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透露出了思归的感伤</a:t>
            </a:r>
            <a:r>
              <a:rPr lang="en-US" altLang="zh-CN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以乐景写哀情</a:t>
            </a:r>
            <a:r>
              <a:rPr lang="en-US" altLang="zh-CN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别具韵致。 </a:t>
            </a:r>
            <a:endParaRPr lang="zh-CN" altLang="en-US" sz="4000" b="1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6263" name="矩形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44234" y="260350"/>
            <a:ext cx="5753498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54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54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）以</a:t>
            </a:r>
            <a:r>
              <a:rPr lang="zh-CN" altLang="en-US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乐景写哀情 </a:t>
            </a:r>
            <a:endParaRPr lang="zh-CN" altLang="en-US" sz="5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矩形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51617" y="0"/>
            <a:ext cx="60198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54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54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）以</a:t>
            </a:r>
            <a:r>
              <a:rPr lang="zh-CN" altLang="en-US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哀景写乐情</a:t>
            </a:r>
            <a:endParaRPr lang="en-US" altLang="zh-CN" sz="5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9156" name="矩形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" y="1341439"/>
            <a:ext cx="5135033" cy="25533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zh-CN" sz="3200" b="1">
                <a:latin typeface="黑体" panose="02010609060101010101" charset="-122"/>
                <a:ea typeface="黑体" panose="02010609060101010101" charset="-122"/>
              </a:rPr>
              <a:t>塞下曲   李白</a:t>
            </a:r>
            <a:endParaRPr lang="zh-CN" altLang="zh-CN" sz="32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200" b="1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zh-CN" sz="3200" b="1">
                <a:latin typeface="黑体" panose="02010609060101010101" charset="-122"/>
                <a:ea typeface="黑体" panose="02010609060101010101" charset="-122"/>
              </a:rPr>
              <a:t>五月天山雪，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zh-CN" sz="3200" b="1">
                <a:latin typeface="黑体" panose="02010609060101010101" charset="-122"/>
                <a:ea typeface="黑体" panose="02010609060101010101" charset="-122"/>
              </a:rPr>
              <a:t>无花只有寒。</a:t>
            </a:r>
            <a:endParaRPr lang="zh-CN" altLang="zh-CN" sz="32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200" b="1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zh-CN" sz="3200" b="1">
                <a:latin typeface="黑体" panose="02010609060101010101" charset="-122"/>
                <a:ea typeface="黑体" panose="02010609060101010101" charset="-122"/>
              </a:rPr>
              <a:t>笛中闻折柳，春色未曾看。</a:t>
            </a:r>
            <a:endParaRPr lang="zh-CN" altLang="zh-CN" sz="32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zh-CN" sz="3200" b="1">
                <a:latin typeface="黑体" panose="02010609060101010101" charset="-122"/>
                <a:ea typeface="黑体" panose="02010609060101010101" charset="-122"/>
              </a:rPr>
              <a:t> 晓战随金鼓，宵眠抱玉鞍。</a:t>
            </a:r>
            <a:endParaRPr lang="zh-CN" altLang="zh-CN" sz="32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zh-CN" sz="3200" b="1">
                <a:latin typeface="黑体" panose="02010609060101010101" charset="-122"/>
                <a:ea typeface="黑体" panose="02010609060101010101" charset="-122"/>
              </a:rPr>
              <a:t> 愿将腰下剑，直为斩楼兰。</a:t>
            </a:r>
            <a:endParaRPr lang="zh-CN" altLang="zh-CN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19090" y="1383030"/>
            <a:ext cx="6433185" cy="40925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990099"/>
                </a:solidFill>
                <a:latin typeface="黑体" panose="02010609060101010101" charset="-122"/>
                <a:ea typeface="黑体" panose="02010609060101010101" charset="-122"/>
              </a:rPr>
              <a:t>赏析：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前三联写塞下艰苦的环境条件和紧张的战斗生活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，尾联却转到写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将士奋勇杀敌的豪情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，这种豪情也正是全诗的中心。这样，我们感受到的，是不畏艰苦、有着钢铁般意志的将士形象。这里，所谓的</a:t>
            </a:r>
            <a:r>
              <a:rPr lang="en-US" altLang="zh-CN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"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哀</a:t>
            </a:r>
            <a:r>
              <a:rPr lang="en-US" altLang="zh-CN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"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景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，既然是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</a:rPr>
              <a:t>用来反衬豪情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，就全然不是悲哀的了。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28693" y="-219286"/>
            <a:ext cx="12063307" cy="8259233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4800" b="1" smtClean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杜甫的人生经历可以分为四个时期：</a:t>
            </a:r>
            <a:endParaRPr lang="zh-CN" altLang="en-US" sz="4800" b="1" smtClean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b="1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</a:t>
            </a:r>
            <a:r>
              <a:rPr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读书和漫游时期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（三十五岁以前）</a:t>
            </a:r>
            <a:endParaRPr lang="zh-CN" altLang="en-US" sz="32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en-US" altLang="zh-CN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</a:t>
            </a:r>
            <a:r>
              <a:rPr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困居长安时期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（三十五至四十四岁）</a:t>
            </a:r>
            <a:endParaRPr lang="zh-CN" altLang="en-US" sz="32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3．</a:t>
            </a:r>
            <a:r>
              <a:rPr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陷贼和为官时期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（四十五至四十八岁）</a:t>
            </a:r>
            <a:endParaRPr lang="zh-CN" altLang="en-US" sz="32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4．</a:t>
            </a:r>
            <a:r>
              <a:rPr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西南漂泊时期</a:t>
            </a:r>
            <a:r>
              <a:rPr lang="zh-CN" altLang="en-US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（四十九至五十八岁）</a:t>
            </a: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　</a:t>
            </a:r>
            <a:r>
              <a:rPr lang="zh-CN" altLang="en-US" sz="3200" b="1" smtClean="0">
                <a:latin typeface="黑体" panose="02010609060101010101" charset="-122"/>
                <a:ea typeface="黑体" panose="02010609060101010101" charset="-122"/>
              </a:rPr>
              <a:t>　</a:t>
            </a:r>
            <a:endParaRPr lang="zh-CN" altLang="en-US" sz="2100" b="1" smtClean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3004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27381" y="56184"/>
            <a:ext cx="10363200" cy="1143000"/>
          </a:xfrm>
        </p:spPr>
        <p:txBody>
          <a:bodyPr/>
          <a:lstStyle/>
          <a:p>
            <a:pPr eaLnBrk="1" hangingPunct="1"/>
            <a:r>
              <a:rPr lang="en-US" altLang="zh-CN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charset="-122"/>
              </a:rPr>
              <a:t>2</a:t>
            </a:r>
            <a:r>
              <a:rPr lang="zh-CN" altLang="en-US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charset="-122"/>
              </a:rPr>
              <a:t>、触景生情</a:t>
            </a:r>
            <a:endParaRPr lang="zh-CN" altLang="en-US" sz="5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隶书" panose="02010509060101010101" charset="-122"/>
            </a:endParaRPr>
          </a:p>
        </p:txBody>
      </p:sp>
      <p:sp>
        <p:nvSpPr>
          <p:cNvPr id="45058" name="文本占位符 130050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16984" y="1052735"/>
            <a:ext cx="11775016" cy="4960789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zh-CN" b="1">
                <a:latin typeface="黑体" panose="02010609060101010101" charset="-122"/>
                <a:ea typeface="黑体" panose="02010609060101010101" charset="-122"/>
              </a:rPr>
              <a:t>                  </a:t>
            </a:r>
            <a:endParaRPr lang="zh-CN" altLang="en-US" sz="487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 eaLnBrk="1" hangingPunct="1">
              <a:buFontTx/>
              <a:buNone/>
            </a:pPr>
            <a:r>
              <a:rPr lang="zh-CN" altLang="en-US" sz="5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</a:t>
            </a:r>
            <a:r>
              <a:rPr lang="en-US" altLang="zh-CN" sz="51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</a:t>
            </a:r>
            <a:endParaRPr lang="en-US" altLang="zh-CN" sz="51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855" y="1198880"/>
            <a:ext cx="1168336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是指诗人受到眼前景物的触动，引发了联想，从而产生某种感情的抒情方式。与借的区别在于，触往往是无意的，而借是有意的。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      </a:t>
            </a:r>
            <a:r>
              <a:rPr lang="zh-CN" alt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闺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怨</a:t>
            </a:r>
            <a:endParaRPr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algn="ctr" eaLnBrk="1" hangingPunct="1">
              <a:buFontTx/>
              <a:buNone/>
            </a:pP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        </a:t>
            </a:r>
            <a:r>
              <a:rPr lang="zh-CN" alt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王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昌龄</a:t>
            </a:r>
            <a:endParaRPr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algn="ctr" eaLnBrk="1" hangingPunct="1">
              <a:buFontTx/>
              <a:buNone/>
            </a:pP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闺中少妇不知愁，</a:t>
            </a:r>
            <a:endParaRPr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 eaLnBrk="1" hangingPunct="1">
              <a:buFontTx/>
              <a:buNone/>
            </a:pPr>
            <a:r>
              <a:rPr lang="zh-CN" alt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春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日凝妆上翠楼。</a:t>
            </a:r>
            <a:endParaRPr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algn="ctr" eaLnBrk="1" hangingPunct="1">
              <a:buFontTx/>
              <a:buNone/>
            </a:pP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忽见陌头杨柳色，</a:t>
            </a:r>
            <a:endParaRPr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algn="ctr" eaLnBrk="1" hangingPunct="1">
              <a:buFontTx/>
              <a:buNone/>
            </a:pP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悔教夫婿觅封侯。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标题 56627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9633" y="-150813"/>
            <a:ext cx="11923184" cy="1143001"/>
          </a:xfrm>
        </p:spPr>
        <p:txBody>
          <a:bodyPr/>
          <a:lstStyle/>
          <a:p>
            <a:pPr eaLnBrk="1" hangingPunct="1"/>
            <a:r>
              <a:rPr lang="en-US" altLang="zh-CN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、情景交融：</a:t>
            </a:r>
            <a:endParaRPr lang="zh-CN" altLang="en-US" sz="5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845" y="4637405"/>
            <a:ext cx="1170305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寂寞的树，淋漓的雨，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写景也是写情，情景交融，渲染出相思女子的秋思无限，秋愁万端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，离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sym typeface="+mn-ea"/>
              </a:rPr>
              <a:t>情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和景物的描写相互烘托。</a:t>
            </a:r>
            <a:endParaRPr lang="zh-CN" altLang="en-US" sz="3200" b="1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6083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0984" y="1196975"/>
            <a:ext cx="11521016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46084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1981" y="992188"/>
            <a:ext cx="11923184" cy="3538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情景交融既表达情感，又描写景物，相互烘托，没有主次之分，二者几乎合为一体。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                《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更漏子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》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                          温庭筠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        梧桐树，三更雨，不道离情正苦。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        一叶叶，一声声，空阶到天明。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标题 13107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719403" y="1"/>
            <a:ext cx="10972800" cy="866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z="4800" b="1" smtClean="0">
                <a:solidFill>
                  <a:srgbClr val="FF0000"/>
                </a:solidFill>
                <a:ea typeface="隶书" panose="02010509060101010101" charset="-122"/>
                <a:cs typeface="隶书" panose="02010509060101010101" charset="-122"/>
              </a:rPr>
              <a:t>4</a:t>
            </a:r>
            <a:r>
              <a:rPr lang="zh-CN" altLang="en-US" sz="4800" b="1" smtClean="0">
                <a:solidFill>
                  <a:srgbClr val="FF0000"/>
                </a:solidFill>
                <a:ea typeface="隶书" panose="02010509060101010101" charset="-122"/>
                <a:cs typeface="隶书" panose="02010509060101010101" charset="-122"/>
              </a:rPr>
              <a:t>、以景结情</a:t>
            </a:r>
            <a:endParaRPr lang="zh-CN" altLang="en-US" sz="4800" b="1" smtClean="0">
              <a:solidFill>
                <a:srgbClr val="FF0000"/>
              </a:solidFill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39938" name="文本占位符 131074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-143933" y="836713"/>
            <a:ext cx="12335933" cy="1800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b="1" smtClean="0">
                <a:latin typeface="黑体" panose="02010609060101010101" charset="-122"/>
                <a:ea typeface="黑体" panose="02010609060101010101" charset="-122"/>
              </a:rPr>
              <a:t>     </a:t>
            </a:r>
            <a:r>
              <a:rPr lang="zh-CN" altLang="en-US" sz="3200" b="1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是指诗歌在议论或抒情的过程中，戛然而止，转为写景，以写景句结束全诗的一种方法。可以使读者从景物描写中，</a:t>
            </a:r>
            <a:r>
              <a:rPr lang="en-US" sz="3200" b="1" err="1" smtClean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驰骋想象，产生韵味无穷的艺术效果。</a:t>
            </a:r>
            <a:r>
              <a:rPr lang="zh-CN" altLang="en-US" sz="3200" b="1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如：  </a:t>
            </a:r>
            <a:r>
              <a:rPr lang="zh-CN" altLang="en-US" sz="3200" b="1" smtClean="0">
                <a:latin typeface="黑体" panose="02010609060101010101" charset="-122"/>
                <a:ea typeface="黑体" panose="02010609060101010101" charset="-122"/>
              </a:rPr>
              <a:t>     </a:t>
            </a:r>
            <a:endParaRPr lang="en-US" altLang="zh-CN" b="1" smtClean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黑体" panose="02010609060101010101" charset="-122"/>
                <a:ea typeface="黑体" panose="02010609060101010101" charset="-122"/>
              </a:rPr>
              <a:t>                </a:t>
            </a:r>
            <a:endParaRPr lang="zh-CN" altLang="en-US" sz="3600" b="1" smtClean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583988" y="2077478"/>
            <a:ext cx="9025003" cy="16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lnSpc>
                <a:spcPts val="4000"/>
              </a:lnSpc>
              <a:buFontTx/>
              <a:buNone/>
            </a:pPr>
            <a:r>
              <a:rPr lang="zh-CN" altLang="en-US" sz="3200" b="1" smtClean="0">
                <a:latin typeface="黑体" panose="02010609060101010101" charset="-122"/>
                <a:ea typeface="黑体" panose="02010609060101010101" charset="-122"/>
              </a:rPr>
              <a:t>从军行   王昌龄</a:t>
            </a:r>
            <a:endParaRPr lang="zh-CN" altLang="en-US" sz="3200" b="1" smtClean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lnSpc>
                <a:spcPts val="4000"/>
              </a:lnSpc>
              <a:buFontTx/>
              <a:buNone/>
            </a:pPr>
            <a:r>
              <a:rPr lang="zh-CN" altLang="en-US" sz="3200" b="1" smtClean="0">
                <a:latin typeface="黑体" panose="02010609060101010101" charset="-122"/>
                <a:ea typeface="黑体" panose="02010609060101010101" charset="-122"/>
              </a:rPr>
              <a:t>  琵琶起舞换新声，总是关山旧别情。</a:t>
            </a:r>
            <a:endParaRPr lang="zh-CN" altLang="en-US" sz="3200" b="1" smtClean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lnSpc>
                <a:spcPts val="4000"/>
              </a:lnSpc>
              <a:buFontTx/>
              <a:buNone/>
            </a:pPr>
            <a:r>
              <a:rPr lang="zh-CN" altLang="en-US" sz="3200" b="1" smtClean="0">
                <a:latin typeface="黑体" panose="02010609060101010101" charset="-122"/>
                <a:ea typeface="黑体" panose="02010609060101010101" charset="-122"/>
              </a:rPr>
              <a:t>  缭乱边愁听不尽，高高秋月照长城。</a:t>
            </a:r>
            <a:endParaRPr lang="zh-CN" altLang="en-US" sz="3200" b="1" smtClean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3708400"/>
            <a:ext cx="12221210" cy="3192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90000"/>
              </a:lnSpc>
              <a:buFontTx/>
              <a:buNone/>
            </a:pPr>
            <a:r>
              <a:rPr lang="zh-CN" altLang="en-US" b="1">
                <a:sym typeface="+mn-ea"/>
              </a:rPr>
              <a:t> </a:t>
            </a:r>
            <a:r>
              <a:rPr lang="en-US" altLang="zh-CN" b="1">
                <a:sym typeface="+mn-ea"/>
              </a:rPr>
              <a:t>  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诗歌的前三句均是就乐声抒情，说到“边愁”用了“听不尽”三字，那末结句如何以有限的七字尽此“不尽”之情呢</a:t>
            </a:r>
            <a:r>
              <a:rPr 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?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诗人这时轻轻宕开一笔，以景结情。仿佛在军中置酒饮乐之后，忽然出现一个月照长城的莽莽苍苍的景象；古老雄伟的长城绵亘起伏，秋月高照，景象壮阔而悲凉，更加深了诗人的思想感情。此时征戍者内心是浓浓的乡思，还是渴望建功立业？是对现实的忧虑，还是对祖国河山深沉的爱呢？</a:t>
            </a:r>
            <a:r>
              <a:rPr 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……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不得而知，给读者留下了无限的想像空间。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>
            <p:custDataLst>
              <p:tags r:id="rId1"/>
            </p:custDataLst>
          </p:nvPr>
        </p:nvGrpSpPr>
        <p:grpSpPr>
          <a:xfrm>
            <a:off x="1871133" y="1789114"/>
            <a:ext cx="9025467" cy="2917825"/>
            <a:chOff x="0" y="0"/>
            <a:chExt cx="1794" cy="856"/>
          </a:xfrm>
        </p:grpSpPr>
        <p:sp>
          <p:nvSpPr>
            <p:cNvPr id="121860" name="Text Box 4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0" y="10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乐景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1" name="Text Box 5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8" y="567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乐情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2" name="Text Box 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70" y="567"/>
              <a:ext cx="624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哀情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3" name="Text Box 7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180" y="0"/>
              <a:ext cx="576" cy="289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99CC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5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charset="-122"/>
                </a:rPr>
                <a:t>哀景</a:t>
              </a:r>
              <a:endParaRPr lang="zh-CN" altLang="en-US" sz="5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endParaRPr>
            </a:p>
          </p:txBody>
        </p:sp>
        <p:sp>
          <p:nvSpPr>
            <p:cNvPr id="121864" name="Line 8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604" y="327"/>
              <a:ext cx="576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5" name="Line 9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652" y="327"/>
              <a:ext cx="528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6" name="Line 10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268" y="346"/>
              <a:ext cx="0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867" name="Line 11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469" y="346"/>
              <a:ext cx="0" cy="240"/>
            </a:xfrm>
            <a:prstGeom prst="line">
              <a:avLst/>
            </a:prstGeom>
            <a:noFill/>
            <a:ln w="38100" cmpd="dbl">
              <a:solidFill>
                <a:srgbClr val="FF99CC"/>
              </a:solidFill>
              <a:round/>
              <a:headEnd type="oval" w="med" len="med"/>
              <a:tailEnd type="stealth" w="med" len="lg"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1868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4133" y="88901"/>
            <a:ext cx="11821584" cy="1753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6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</a:rPr>
              <a:t>5</a:t>
            </a:r>
            <a:r>
              <a:rPr kumimoji="1" lang="zh-CN" alt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华文新魏" panose="02010800040101010101" charset="-122"/>
              </a:rPr>
              <a:t>、</a:t>
            </a:r>
            <a:r>
              <a:rPr lang="zh-CN" altLang="en-US" sz="6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以景衬情</a:t>
            </a:r>
            <a:endParaRPr lang="zh-CN" altLang="en-US" sz="6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4800" b="1">
                <a:latin typeface="黑体" panose="02010609060101010101" charset="-122"/>
                <a:ea typeface="黑体" panose="02010609060101010101" charset="-122"/>
                <a:sym typeface="+mn-ea"/>
              </a:rPr>
              <a:t>（乐景衬哀情，哀景衬乐情）</a:t>
            </a:r>
            <a:endParaRPr kumimoji="1" lang="zh-CN" altLang="en-US" sz="4800" b="1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华文新魏" panose="02010800040101010101" charset="-122"/>
              <a:sym typeface="+mn-ea"/>
            </a:endParaRPr>
          </a:p>
        </p:txBody>
      </p:sp>
      <p:pic>
        <p:nvPicPr>
          <p:cNvPr id="47108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8155517" y="2882900"/>
            <a:ext cx="3285067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图片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1799167" y="2882900"/>
            <a:ext cx="3282951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文本框 572417" descr="胡桃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2560" y="332740"/>
            <a:ext cx="10140950" cy="922020"/>
          </a:xfrm>
          <a:prstGeom prst="rect">
            <a:avLst/>
          </a:prstGeom>
          <a:solidFill>
            <a:srgbClr val="FFFFFF"/>
          </a:solidFill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三、</a:t>
            </a:r>
            <a:r>
              <a:rPr lang="zh-CN" altLang="en-US" sz="54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借物抒情</a:t>
            </a:r>
            <a:r>
              <a:rPr lang="en-US" altLang="zh-CN" sz="54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——</a:t>
            </a:r>
            <a:r>
              <a:rPr lang="zh-CN" altLang="en-US" sz="48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托物言志</a:t>
            </a:r>
            <a:endParaRPr lang="zh-CN" altLang="en-US" sz="6600" b="1">
              <a:solidFill>
                <a:schemeClr val="accent2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72420" name="矩形 57241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1011" y="1391830"/>
            <a:ext cx="11521017" cy="31700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4000" b="1">
                <a:latin typeface="Arial" panose="020B0604020202020204"/>
                <a:ea typeface="黑体" panose="02010609060101010101" charset="-122"/>
              </a:rPr>
              <a:t>      </a:t>
            </a:r>
            <a:r>
              <a:rPr lang="zh-CN" altLang="en-US" sz="4000" b="1">
                <a:latin typeface="Arial" panose="020B0604020202020204"/>
                <a:ea typeface="黑体" panose="02010609060101010101" charset="-122"/>
              </a:rPr>
              <a:t>是</a:t>
            </a:r>
            <a:r>
              <a:rPr lang="zh-CN" altLang="en-US" sz="4000" b="1">
                <a:solidFill>
                  <a:srgbClr val="FF3300"/>
                </a:solidFill>
                <a:latin typeface="Arial" panose="020B0604020202020204"/>
                <a:ea typeface="黑体" panose="02010609060101010101" charset="-122"/>
              </a:rPr>
              <a:t>通过描写客观事物来表达自己思想感情</a:t>
            </a:r>
            <a:r>
              <a:rPr lang="zh-CN" altLang="en-US" sz="4000" b="1">
                <a:latin typeface="Arial" panose="020B0604020202020204"/>
                <a:ea typeface="黑体" panose="02010609060101010101" charset="-122"/>
              </a:rPr>
              <a:t>。它的特点是，只描写物象，不直接抒情，作者将所要表达的思想感情寄寓在对物象的具体描绘之中，</a:t>
            </a:r>
            <a:r>
              <a:rPr lang="zh-CN" altLang="en-US" sz="4000" b="1">
                <a:solidFill>
                  <a:srgbClr val="FF3300"/>
                </a:solidFill>
                <a:latin typeface="Arial" panose="020B0604020202020204"/>
                <a:ea typeface="黑体" panose="02010609060101010101" charset="-122"/>
              </a:rPr>
              <a:t>通过比喻、拟人、象征</a:t>
            </a:r>
            <a:r>
              <a:rPr lang="zh-CN" altLang="en-US" sz="4000" b="1">
                <a:latin typeface="Arial" panose="020B0604020202020204"/>
                <a:ea typeface="黑体" panose="02010609060101010101" charset="-122"/>
              </a:rPr>
              <a:t>等方式，</a:t>
            </a:r>
            <a:r>
              <a:rPr lang="zh-CN" altLang="en-US" sz="4000" b="1">
                <a:solidFill>
                  <a:srgbClr val="FF3300"/>
                </a:solidFill>
                <a:latin typeface="Arial" panose="020B0604020202020204"/>
                <a:ea typeface="黑体" panose="02010609060101010101" charset="-122"/>
              </a:rPr>
              <a:t>委婉</a:t>
            </a:r>
            <a:r>
              <a:rPr lang="zh-CN" altLang="en-US" sz="4000" b="1">
                <a:latin typeface="Arial" panose="020B0604020202020204"/>
                <a:ea typeface="黑体" panose="02010609060101010101" charset="-122"/>
              </a:rPr>
              <a:t>曲折地表现作者的思想感情。</a:t>
            </a:r>
            <a:r>
              <a:rPr lang="zh-CN" altLang="en-US">
                <a:latin typeface="Arial" panose="020B0604020202020204"/>
              </a:rPr>
              <a:t> </a:t>
            </a:r>
            <a:endParaRPr lang="zh-CN" altLang="en-US"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矩形 57446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667" y="1412876"/>
            <a:ext cx="10847917" cy="1801813"/>
          </a:xfrm>
          <a:prstGeom prst="rect">
            <a:avLst/>
          </a:prstGeom>
          <a:solidFill>
            <a:schemeClr val="bg1"/>
          </a:solidFill>
          <a:ln w="349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b="1"/>
              <a:t>                                 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石灰吟       于谦</a:t>
            </a:r>
            <a:endParaRPr lang="zh-CN" altLang="en-US" sz="3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千锤万凿出深山，烈火焚烧若等闲。</a:t>
            </a:r>
            <a:endParaRPr lang="zh-CN" altLang="en-US" sz="3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粉身碎骨浑不怕，要留清白在人间。</a:t>
            </a:r>
            <a:endParaRPr lang="zh-CN" altLang="en-US" sz="3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698" name="矩形 57446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3618" y="3883373"/>
            <a:ext cx="11618383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3200" b="1">
                <a:solidFill>
                  <a:srgbClr val="CC0099"/>
                </a:solidFill>
                <a:latin typeface="Arial" panose="020B0604020202020204"/>
                <a:ea typeface="黑体" panose="02010609060101010101" charset="-122"/>
              </a:rPr>
              <a:t>诗人托物言志，通过开采石头烧成石灰的过程及结果，抒发了自己不畏艰难困苦的坚贞情操和清正磊落的高洁思想。</a:t>
            </a:r>
            <a:endParaRPr lang="zh-CN" altLang="en-US" sz="3200" b="1">
              <a:solidFill>
                <a:srgbClr val="CC0099"/>
              </a:solidFill>
              <a:latin typeface="Arial" panose="020B0604020202020204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文本占位符 136194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0" y="1371600"/>
            <a:ext cx="12192000" cy="51816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kumimoji="1" lang="zh-CN" altLang="en-US" sz="3200" b="1">
                <a:solidFill>
                  <a:schemeClr val="tx1"/>
                </a:solidFill>
                <a:ea typeface="黑体" panose="02010609060101010101" charset="-122"/>
              </a:rPr>
              <a:t>孟郊的</a:t>
            </a:r>
            <a:r>
              <a:rPr kumimoji="1" lang="en-US" altLang="zh-CN" sz="3200" b="1">
                <a:solidFill>
                  <a:schemeClr val="tx1"/>
                </a:solidFill>
                <a:ea typeface="黑体" panose="02010609060101010101" charset="-122"/>
              </a:rPr>
              <a:t>《</a:t>
            </a:r>
            <a:r>
              <a:rPr kumimoji="1" lang="zh-CN" altLang="en-US" sz="3200" b="1">
                <a:solidFill>
                  <a:schemeClr val="tx1"/>
                </a:solidFill>
                <a:ea typeface="黑体" panose="02010609060101010101" charset="-122"/>
              </a:rPr>
              <a:t>游子吟</a:t>
            </a:r>
            <a:r>
              <a:rPr kumimoji="1" lang="en-US" altLang="zh-CN" sz="3200" b="1">
                <a:solidFill>
                  <a:schemeClr val="tx1"/>
                </a:solidFill>
                <a:ea typeface="黑体" panose="02010609060101010101" charset="-122"/>
              </a:rPr>
              <a:t>》“</a:t>
            </a:r>
            <a:r>
              <a:rPr kumimoji="1" lang="zh-CN" altLang="en-US" sz="3200" b="1">
                <a:solidFill>
                  <a:schemeClr val="tx1"/>
                </a:solidFill>
                <a:ea typeface="黑体" panose="02010609060101010101" charset="-122"/>
              </a:rPr>
              <a:t>慈母手中线，游子身上衣。临行密密缝，意恐迟迟归。谁言寸草心，报得三春晖。”</a:t>
            </a:r>
            <a:endParaRPr kumimoji="1" lang="zh-CN" altLang="en-US" sz="3200" b="1">
              <a:solidFill>
                <a:schemeClr val="tx1"/>
              </a:solidFill>
              <a:ea typeface="黑体" panose="02010609060101010101" charset="-12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kumimoji="1" lang="zh-CN" altLang="en-US" sz="3200" b="1">
                <a:solidFill>
                  <a:schemeClr val="tx1"/>
                </a:solidFill>
                <a:ea typeface="黑体" panose="02010609060101010101" charset="-122"/>
              </a:rPr>
              <a:t>问：这首诗是怎样叙事抒情的？</a:t>
            </a:r>
            <a:endParaRPr kumimoji="1" lang="en-US" altLang="zh-CN" sz="3200" b="1">
              <a:solidFill>
                <a:schemeClr val="tx1"/>
              </a:solidFill>
              <a:ea typeface="黑体" panose="02010609060101010101" charset="-12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kumimoji="1"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华文中宋" panose="02010600040101010101" charset="-122"/>
              </a:rPr>
              <a:t>答：诗的前四句写母爱，是叙事；后两句写子女对母亲的深情，是抒情，两部分结合得紧密完美。</a:t>
            </a:r>
            <a:endParaRPr kumimoji="1" lang="zh-CN" altLang="en-US" sz="3200" b="1">
              <a:solidFill>
                <a:srgbClr val="0000FF"/>
              </a:solidFill>
              <a:latin typeface="Times New Roman" panose="02020603050405020304" pitchFamily="18" charset="0"/>
              <a:ea typeface="华文中宋" panose="02010600040101010101" charset="-122"/>
            </a:endParaRPr>
          </a:p>
          <a:p>
            <a:pPr marL="0" indent="0">
              <a:lnSpc>
                <a:spcPct val="90000"/>
              </a:lnSpc>
              <a:buNone/>
            </a:pPr>
            <a:endParaRPr kumimoji="1" lang="zh-CN" altLang="en-US" sz="3200" b="1">
              <a:ea typeface="黑体" panose="02010609060101010101" charset="-122"/>
            </a:endParaRPr>
          </a:p>
        </p:txBody>
      </p:sp>
      <p:sp>
        <p:nvSpPr>
          <p:cNvPr id="52226" name="文本框 583681" descr="胡桃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3695" y="203201"/>
            <a:ext cx="8178800" cy="1015663"/>
          </a:xfrm>
          <a:prstGeom prst="rect">
            <a:avLst/>
          </a:prstGeom>
          <a:solidFill>
            <a:srgbClr val="FFFFFF"/>
          </a:solidFill>
          <a:ln w="6985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latin typeface="Arial" panose="020B0604020202020204"/>
                <a:ea typeface="黑体" panose="02010609060101010101" charset="-122"/>
              </a:rPr>
              <a:t>四、叙事抒情</a:t>
            </a:r>
            <a:endParaRPr lang="zh-CN" altLang="en-US" sz="6000" b="1">
              <a:solidFill>
                <a:srgbClr val="FF0000"/>
              </a:solidFill>
              <a:latin typeface="Arial" panose="020B0604020202020204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1775" y="1283335"/>
            <a:ext cx="11328400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noProof="1">
                <a:solidFill>
                  <a:srgbClr val="0033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36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咏史诗中常见的表现手法，借历史上的</a:t>
            </a:r>
            <a:r>
              <a:rPr lang="zh-CN" altLang="en-US" sz="3600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古人、古迹、古事</a:t>
            </a:r>
            <a:r>
              <a:rPr lang="zh-CN" altLang="en-US" sz="36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来讽喻当朝</a:t>
            </a:r>
            <a:r>
              <a:rPr lang="zh-CN" altLang="en-US" sz="36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</a:rPr>
              <a:t>。</a:t>
            </a:r>
            <a:endParaRPr lang="zh-CN" altLang="en-US" sz="3600" b="1" noProof="1">
              <a:solidFill>
                <a:srgbClr val="0033CC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107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1042" y="2482216"/>
            <a:ext cx="10945283" cy="17145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zh-CN" sz="3200" b="1" noProof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          </a:t>
            </a:r>
            <a:r>
              <a:rPr lang="zh-CN" altLang="en-US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台    城    </a:t>
            </a:r>
            <a:r>
              <a:rPr lang="zh-CN" altLang="en-US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刘禹锡</a:t>
            </a:r>
            <a:endParaRPr lang="zh-CN" altLang="en-US" sz="3200" b="1" noProof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en-US" altLang="zh-CN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200" b="1" noProof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台</a:t>
            </a:r>
            <a:r>
              <a:rPr lang="zh-CN" altLang="en-US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城六代竞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豪</a:t>
            </a:r>
            <a:r>
              <a:rPr lang="en-US" sz="32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华，结绮临春事最奢。</a:t>
            </a:r>
            <a:endParaRPr lang="en-US" sz="32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en-US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3200" b="1" noProof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万户前门成野草，只缘一曲后庭花。</a:t>
            </a:r>
            <a:endParaRPr lang="zh-CN" altLang="en-US" sz="3200" b="1" noProof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1078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930" y="4300855"/>
            <a:ext cx="12176125" cy="206121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28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zh-CN" sz="32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 b="1" noProof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全诗以台城这一六朝帝王起居临政的地方为题，叙写了六朝纵情作乐的荒淫生活，和野草丛生的凄凉景象形成了鲜明对比，把严肃的历史教训化作了触目惊心的具体形象，寄托了</a:t>
            </a:r>
            <a:r>
              <a:rPr lang="zh-CN" altLang="en-US" sz="3200" b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吊古伤今</a:t>
            </a:r>
            <a:r>
              <a:rPr lang="zh-CN" altLang="en-US" sz="3200" b="1" noProof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的无限感慨。</a:t>
            </a:r>
            <a:endParaRPr lang="zh-CN" altLang="en-US" sz="3200" b="1" noProof="1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4276" name="文本框 580612" descr="胡桃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5255" y="57150"/>
            <a:ext cx="11703685" cy="1014730"/>
          </a:xfrm>
          <a:prstGeom prst="rect">
            <a:avLst/>
          </a:prstGeom>
          <a:solidFill>
            <a:srgbClr val="FFFFFF"/>
          </a:solidFill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五、</a:t>
            </a:r>
            <a:r>
              <a:rPr lang="zh-CN" altLang="en-US" sz="54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借古抒情 </a:t>
            </a:r>
            <a:r>
              <a:rPr lang="zh-CN" altLang="en-US" sz="44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借古讽（喻、鉴、伤）今</a:t>
            </a:r>
            <a:endParaRPr lang="zh-CN" altLang="en-US" sz="44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文本框 58163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10834" y="1163638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</a:pPr>
            <a:endParaRPr lang="zh-CN" altLang="zh-CN"/>
          </a:p>
        </p:txBody>
      </p:sp>
      <p:sp>
        <p:nvSpPr>
          <p:cNvPr id="55298" name="文本框 58163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24000" y="457201"/>
            <a:ext cx="184731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</a:pPr>
            <a:endParaRPr lang="zh-CN" altLang="zh-CN" sz="8000">
              <a:solidFill>
                <a:srgbClr val="FF99CC"/>
              </a:solidFill>
              <a:ea typeface="文鼎火柴体"/>
              <a:cs typeface="文鼎火柴体"/>
            </a:endParaRPr>
          </a:p>
        </p:txBody>
      </p:sp>
      <p:sp>
        <p:nvSpPr>
          <p:cNvPr id="581636" name="矩形 58163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1801" y="3500439"/>
            <a:ext cx="11368617" cy="208672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>
                <a:schemeClr val="bg1"/>
              </a:buClr>
            </a:pPr>
            <a:r>
              <a:rPr lang="en-US" altLang="zh-CN" sz="3600" b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    </a:t>
            </a:r>
            <a:r>
              <a:rPr lang="zh-CN" altLang="en-US" sz="3600" b="1">
                <a:solidFill>
                  <a:srgbClr val="CC0000"/>
                </a:solidFill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这是一首借古讽今的怀古诗。作者通过赞颂楚霸王项羽的英雄气概，谴责了宋王朝仓皇南逃、不思北上的行为；简洁而有意味，颇显豪气。</a:t>
            </a:r>
            <a:endParaRPr lang="zh-CN" altLang="en-US" sz="3600" b="1">
              <a:solidFill>
                <a:srgbClr val="CC0000"/>
              </a:solidFill>
              <a:latin typeface="黑体" panose="02010609060101010101" charset="-122"/>
              <a:ea typeface="黑体" panose="02010609060101010101" charset="-122"/>
              <a:cs typeface="华文中宋" panose="02010600040101010101" charset="-122"/>
            </a:endParaRPr>
          </a:p>
        </p:txBody>
      </p:sp>
      <p:sp>
        <p:nvSpPr>
          <p:cNvPr id="55300" name="矩形 58163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90651" y="692151"/>
            <a:ext cx="10043583" cy="243143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44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       </a:t>
            </a:r>
            <a:r>
              <a:rPr lang="zh-CN" altLang="en-US" sz="40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绝句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        李清照 </a:t>
            </a:r>
            <a:endParaRPr lang="zh-CN" altLang="en-US" sz="6600" b="1">
              <a:solidFill>
                <a:srgbClr val="FFFF00"/>
              </a:solidFill>
              <a:latin typeface="黑体" panose="02010609060101010101" charset="-122"/>
              <a:ea typeface="黑体" panose="02010609060101010101" charset="-122"/>
              <a:cs typeface="华文中宋" panose="02010600040101010101" charset="-122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生当作人杰，死亦为鬼雄。</a:t>
            </a:r>
            <a:endParaRPr lang="zh-CN" altLang="en-US" sz="3600" b="1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cs typeface="华文中宋" panose="02010600040101010101" charset="-122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华文中宋" panose="02010600040101010101" charset="-122"/>
              </a:rPr>
              <a:t>至今思项羽，不肯过江东。</a:t>
            </a:r>
            <a:endParaRPr lang="zh-CN" altLang="en-US" sz="3600" b="1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5" name="文本框 59187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9185" y="1196976"/>
            <a:ext cx="11713633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latinLnBrk="0"/>
            <a:r>
              <a:rPr lang="zh-CN" altLang="en-US" sz="3200" b="1" smtClean="0">
                <a:solidFill>
                  <a:srgbClr val="FF3300"/>
                </a:solidFill>
              </a:rPr>
              <a:t>用典，也叫“用事”，</a:t>
            </a:r>
            <a:r>
              <a:rPr lang="zh-CN" altLang="en-US" sz="3200" b="1" smtClean="0"/>
              <a:t>指在诗歌的语言中直接或间接地援用前人</a:t>
            </a:r>
            <a:r>
              <a:rPr lang="zh-CN" altLang="en-US" sz="3200" b="1" smtClean="0">
                <a:solidFill>
                  <a:srgbClr val="0000FF"/>
                </a:solidFill>
              </a:rPr>
              <a:t>诗文名句、神话传说、历史故事等典故</a:t>
            </a:r>
            <a:r>
              <a:rPr lang="zh-CN" altLang="en-US" sz="3200" b="1" smtClean="0"/>
              <a:t>，使诗歌的意蕴更加丰富、含蓄、深刻。</a:t>
            </a:r>
            <a:endParaRPr lang="zh-CN" altLang="en-US" sz="3200" b="1" smtClean="0"/>
          </a:p>
          <a:p>
            <a:pPr latinLnBrk="0"/>
            <a:r>
              <a:rPr lang="zh-CN" altLang="en-US" sz="3200" b="1" smtClean="0"/>
              <a:t>常见的古代诗词用典有四个种类：</a:t>
            </a:r>
            <a:endParaRPr lang="zh-CN" altLang="en-US" sz="3200" b="1"/>
          </a:p>
        </p:txBody>
      </p:sp>
      <p:sp>
        <p:nvSpPr>
          <p:cNvPr id="57346" name="文本框 577538" descr="胡桃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9095" y="320040"/>
            <a:ext cx="4493260" cy="706755"/>
          </a:xfrm>
          <a:prstGeom prst="rect">
            <a:avLst/>
          </a:prstGeom>
          <a:solidFill>
            <a:srgbClr val="FFFFFF"/>
          </a:solidFill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六、</a:t>
            </a:r>
            <a:r>
              <a:rPr lang="zh-CN" altLang="en-US" sz="40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用</a:t>
            </a:r>
            <a:r>
              <a:rPr lang="zh-CN" altLang="en-US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典抒情</a:t>
            </a:r>
            <a:endParaRPr lang="zh-CN" altLang="en-US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0" y="3429000"/>
            <a:ext cx="119526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altLang="zh-CN" sz="3200" b="1" smtClean="0">
                <a:solidFill>
                  <a:srgbClr val="FF0000"/>
                </a:solidFill>
              </a:rPr>
              <a:t>1.</a:t>
            </a:r>
            <a:r>
              <a:rPr lang="zh-CN" altLang="en-US" sz="3200" b="1" smtClean="0">
                <a:solidFill>
                  <a:srgbClr val="FF0000"/>
                </a:solidFill>
              </a:rPr>
              <a:t>引用历史事件的典故。</a:t>
            </a:r>
            <a:r>
              <a:rPr lang="zh-CN" altLang="en-US" sz="3200" b="1" smtClean="0"/>
              <a:t>如杜甫</a:t>
            </a:r>
            <a:r>
              <a:rPr lang="en-US" altLang="zh-CN" sz="3200" b="1" smtClean="0"/>
              <a:t>《</a:t>
            </a:r>
            <a:r>
              <a:rPr lang="zh-CN" altLang="en-US" sz="3200" b="1" smtClean="0"/>
              <a:t>北征</a:t>
            </a:r>
            <a:r>
              <a:rPr lang="en-US" altLang="zh-CN" sz="3200" b="1" smtClean="0"/>
              <a:t>》</a:t>
            </a:r>
            <a:r>
              <a:rPr lang="zh-CN" altLang="en-US" sz="3200" b="1" smtClean="0"/>
              <a:t>的诗句   </a:t>
            </a:r>
            <a:endParaRPr lang="en-US" altLang="zh-CN" sz="3200" b="1" smtClean="0"/>
          </a:p>
          <a:p>
            <a:pPr latinLnBrk="0"/>
            <a:r>
              <a:rPr lang="en-US" altLang="zh-CN" sz="3200" b="1" smtClean="0"/>
              <a:t>              </a:t>
            </a:r>
            <a:r>
              <a:rPr lang="zh-CN" altLang="en-US" sz="3200" b="1" smtClean="0"/>
              <a:t>不闻夏殷衰，中自诛褒妲。</a:t>
            </a:r>
            <a:endParaRPr lang="en-US" altLang="zh-CN" sz="3200" b="1" smtClean="0"/>
          </a:p>
          <a:p>
            <a:pPr latinLnBrk="0"/>
            <a:r>
              <a:rPr lang="zh-CN" altLang="en-US" sz="3200" b="1" smtClean="0"/>
              <a:t>              周汉获再兴，宣光果明哲 </a:t>
            </a:r>
            <a:r>
              <a:rPr lang="zh-CN" altLang="en-US" sz="3200" smtClean="0"/>
              <a:t>  </a:t>
            </a:r>
            <a:br>
              <a:rPr lang="zh-CN" altLang="en-US" smtClean="0"/>
            </a:br>
            <a:endParaRPr lang="zh-CN" altLang="en-US"/>
          </a:p>
        </p:txBody>
      </p:sp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0" y="5059680"/>
            <a:ext cx="12033885" cy="144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atinLnBrk="0"/>
            <a:r>
              <a:rPr lang="zh-CN" altLang="en-US" sz="2800" b="1" smtClean="0"/>
              <a:t>         用了夏桀宠爱妹喜，殷纣王宠爱妲己，周幽王宠爱褒姒导致三个朝代相继亡国的故事，来反比唐玄宗处置杨贵妃，寄托了诗人对中兴唐朝的期望。</a:t>
            </a:r>
            <a:r>
              <a:rPr lang="zh-CN" altLang="en-US" sz="3200" b="1" smtClean="0"/>
              <a:t> </a:t>
            </a:r>
            <a:endParaRPr lang="en-US" altLang="zh-CN" sz="3200" b="1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4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2039" y="2482203"/>
            <a:ext cx="8849034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073" name="Rectangle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-635" y="-317"/>
            <a:ext cx="12192635" cy="6492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812800" algn="just">
              <a:lnSpc>
                <a:spcPct val="100000"/>
              </a:lnSpc>
              <a:spcBef>
                <a:spcPct val="0"/>
              </a:spcBef>
              <a:buNone/>
            </a:pPr>
            <a:r>
              <a:rPr kumimoji="0" lang="zh-CN" altLang="zh-CN" sz="3200" b="1" i="0" u="none" strike="noStrike" cap="none" normalizeH="0" baseline="0" smtClean="0">
                <a:latin typeface="楷体" panose="02010609060101010101" pitchFamily="49" charset="-122"/>
                <a:ea typeface="楷体" panose="02010609060101010101" pitchFamily="49" charset="-122"/>
              </a:rPr>
              <a:t>唐肃宗上元二年（761）春天，杜甫五十岁时，在成都草堂所作。杜甫在历尽颠沛流离之后，终于结束了长期漂泊的生涯，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在友人严武的帮助下，在成都西郊的浣花溪畔建了一所草堂，暂时定居下来</a:t>
            </a:r>
            <a:r>
              <a:rPr kumimoji="0" lang="zh-CN" altLang="zh-CN" sz="3200" b="1" i="0" u="none" strike="noStrike" cap="none" normalizeH="0" baseline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因为有友人的接济，杜甫一家人的生活比较安定，充满了生活乐趣（“老妻画纸为棋局， 稚子敲针作钓钩”）。</a:t>
            </a:r>
            <a:r>
              <a:rPr kumimoji="0" lang="zh-CN" altLang="zh-CN" sz="3200" b="1" i="0" u="none" strike="noStrike" cap="none" normalizeH="0" baseline="0" smtClean="0">
                <a:latin typeface="楷体" panose="02010609060101010101" pitchFamily="49" charset="-122"/>
                <a:ea typeface="楷体" panose="02010609060101010101" pitchFamily="49" charset="-122"/>
              </a:rPr>
              <a:t>在诗人久经离乱，安居草堂后不久，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春意盎然的一天，</a:t>
            </a:r>
            <a:r>
              <a:rPr kumimoji="0" lang="zh-CN" altLang="zh-CN" sz="3200" b="1" i="0" u="none" strike="noStrike" cap="none" normalizeH="0" baseline="0" smtClean="0">
                <a:latin typeface="楷体" panose="02010609060101010101" pitchFamily="49" charset="-122"/>
                <a:ea typeface="楷体" panose="02010609060101010101" pitchFamily="49" charset="-122"/>
              </a:rPr>
              <a:t>客人崔明府来访，诗人心情高兴，于是创作了这首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欢快明丽</a:t>
            </a:r>
            <a:r>
              <a:rPr kumimoji="0" lang="zh-CN" altLang="zh-CN" sz="3200" b="1" i="0" u="none" strike="noStrike" cap="none" normalizeH="0" baseline="0" smtClean="0">
                <a:latin typeface="楷体" panose="02010609060101010101" pitchFamily="49" charset="-122"/>
                <a:ea typeface="楷体" panose="02010609060101010101" pitchFamily="49" charset="-122"/>
              </a:rPr>
              <a:t>诗。</a:t>
            </a:r>
            <a:endParaRPr kumimoji="0" lang="zh-CN" altLang="zh-CN" sz="3200" b="1" i="0" u="none" strike="noStrike" cap="none" normalizeH="0" baseline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355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作者自注：</a:t>
            </a:r>
            <a:r>
              <a:rPr lang="en-US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喜崔明府相过</a:t>
            </a:r>
            <a:r>
              <a:rPr lang="en-US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，可见诗题中的</a:t>
            </a:r>
            <a:r>
              <a:rPr lang="en-US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客</a:t>
            </a:r>
            <a:r>
              <a:rPr lang="en-US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，即指崔明府。其具体情况不详，杜甫母亲姓崔，有人认为，这位客人可能是他的母姓亲戚。</a:t>
            </a:r>
            <a:endParaRPr lang="zh-CN" altLang="zh-CN" sz="32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355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en-US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明府</a:t>
            </a:r>
            <a:r>
              <a:rPr lang="en-US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是唐人对县令的尊称。</a:t>
            </a:r>
            <a:endParaRPr lang="zh-CN" altLang="zh-CN" sz="32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355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en-US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过</a:t>
            </a:r>
            <a:r>
              <a:rPr lang="en-US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，即探望、相访。</a:t>
            </a:r>
            <a:endParaRPr lang="en-US" altLang="zh-CN" sz="32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355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en-US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“喜”</a:t>
            </a:r>
            <a:r>
              <a:rPr lang="zh-CN" altLang="en-US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表明喜悦之情。</a:t>
            </a:r>
            <a:endParaRPr kumimoji="0" lang="zh-CN" altLang="zh-CN" sz="3200" b="1" i="0" u="none" strike="noStrike" cap="none" normalizeH="0" baseline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矩形 36865"/>
          <p:cNvSpPr>
            <a:spLocks noRot="1"/>
          </p:cNvSpPr>
          <p:nvPr>
            <p:custDataLst>
              <p:tags r:id="rId1"/>
            </p:custDataLst>
          </p:nvPr>
        </p:nvSpPr>
        <p:spPr bwMode="auto">
          <a:xfrm>
            <a:off x="402236" y="567140"/>
            <a:ext cx="11387667" cy="160020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王维的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《</a:t>
            </a: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山居秋暝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》</a:t>
            </a: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：“空山新雨后，天气晚来秋。明月松间照，清泉石上流。竹喧归浣女，莲动下渔舟。随意春芳歇，王孙自可留。”</a:t>
            </a:r>
            <a:endParaRPr lang="zh-CN" altLang="en-US" sz="3600" b="1">
              <a:solidFill>
                <a:schemeClr val="tx1"/>
              </a:solidFill>
              <a:latin typeface="Arial" panose="020B0604020202020204"/>
              <a:ea typeface="黑体" panose="02010609060101010101" charset="-122"/>
            </a:endParaRPr>
          </a:p>
        </p:txBody>
      </p:sp>
      <p:sp>
        <p:nvSpPr>
          <p:cNvPr id="36868" name="文本框 3686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5600" y="2767579"/>
            <a:ext cx="11480800" cy="230695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尾联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/>
                <a:ea typeface="黑体" panose="02010609060101010101" charset="-122"/>
              </a:rPr>
              <a:t>化用王孙典故</a:t>
            </a: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，本来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《</a:t>
            </a: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楚辞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•</a:t>
            </a: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招隐士</a:t>
            </a:r>
            <a:r>
              <a:rPr lang="en-US" altLang="zh-CN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》</a:t>
            </a:r>
            <a:r>
              <a:rPr lang="zh-CN" altLang="en-US" sz="3600" b="1">
                <a:solidFill>
                  <a:schemeClr val="tx1"/>
                </a:solidFill>
                <a:latin typeface="Arial" panose="020B0604020202020204"/>
                <a:ea typeface="黑体" panose="02010609060101010101" charset="-122"/>
              </a:rPr>
              <a:t>说：“王孙兮归来，山中兮不可久留！”诗人的体会恰好相反，他觉得“山中”比“朝中”好，洁净纯朴，可以远离官场而洁身自好，所以就决然归隐了。</a:t>
            </a:r>
            <a:endParaRPr lang="zh-CN" altLang="en-US" sz="3600" b="1">
              <a:solidFill>
                <a:schemeClr val="tx1"/>
              </a:solidFill>
              <a:latin typeface="Arial" panose="020B0604020202020204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-184666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Box 4"/>
          <p:cNvSpPr txBox="1"/>
          <p:nvPr>
            <p:custDataLst>
              <p:tags r:id="rId2"/>
            </p:custDataLst>
          </p:nvPr>
        </p:nvSpPr>
        <p:spPr>
          <a:xfrm>
            <a:off x="86921" y="317341"/>
            <a:ext cx="11748256" cy="304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600"/>
              </a:lnSpc>
            </a:pPr>
            <a:r>
              <a:rPr lang="zh-CN" altLang="zh-CN" sz="3200" b="1" smtClean="0">
                <a:solidFill>
                  <a:srgbClr val="FF0000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2.引用历史人物的典故 </a:t>
            </a:r>
            <a:r>
              <a:rPr lang="zh-CN" altLang="en-US" sz="3200" b="1" smtClean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如苏轼的《江城子·密州出猎》： </a:t>
            </a:r>
            <a:endParaRPr lang="zh-CN" altLang="zh-CN" sz="3200" b="1" smtClean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eaLnBrk="0" hangingPunct="0">
              <a:lnSpc>
                <a:spcPts val="4600"/>
              </a:lnSpc>
            </a:pPr>
            <a:r>
              <a:rPr lang="en-US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        </a:t>
            </a:r>
            <a:r>
              <a:rPr lang="zh-CN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老夫聊发少年狂。左牵黄，右擎苍；锦帽貂裘，千骑卷平冈；为报倾城随太守，亲射虎，看孙郎。 </a:t>
            </a:r>
            <a:endParaRPr lang="zh-CN" altLang="zh-CN" sz="3200" b="1" smtClean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eaLnBrk="0" hangingPunct="0">
              <a:lnSpc>
                <a:spcPts val="4600"/>
              </a:lnSpc>
            </a:pPr>
            <a:r>
              <a:rPr lang="en-US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       </a:t>
            </a:r>
            <a:r>
              <a:rPr lang="zh-CN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酒酣胸胆尚开张。鬓微霜，又何妨。</a:t>
            </a:r>
            <a:r>
              <a:rPr lang="zh-CN" altLang="zh-CN" sz="3200" b="1" u="sng" smtClean="0">
                <a:solidFill>
                  <a:srgbClr val="0000F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持节云中，何日遣冯唐。</a:t>
            </a:r>
            <a:r>
              <a:rPr lang="zh-CN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会挽雕弓如满月，西北望，射天狼。 </a:t>
            </a:r>
            <a:endParaRPr lang="zh-CN" altLang="zh-CN" sz="3200" b="1" smtClean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184785" y="3640455"/>
            <a:ext cx="11713845" cy="20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      </a:t>
            </a:r>
            <a:r>
              <a:rPr lang="zh-CN" altLang="zh-CN" sz="32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词的下阕直接引用《史记·冯唐列传》中的故事，诗人意在以魏尚自况，希望有一个像冯唐那样识才敢谏之人，为自己在宋神宗面前保荐，派人将自己召回，委以重任。作者在词中用冯唐故事，表达了自己希望驰骋疆场、以身许国的豪情壮志。 </a:t>
            </a:r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>
            <p:custDataLst>
              <p:tags r:id="rId1"/>
            </p:custDataLst>
          </p:nvPr>
        </p:nvSpPr>
        <p:spPr>
          <a:xfrm>
            <a:off x="1199456" y="2276873"/>
            <a:ext cx="1036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2230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" y="-184666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TextBox 11"/>
          <p:cNvSpPr txBox="1"/>
          <p:nvPr>
            <p:custDataLst>
              <p:tags r:id="rId3"/>
            </p:custDataLst>
          </p:nvPr>
        </p:nvSpPr>
        <p:spPr>
          <a:xfrm>
            <a:off x="441064" y="188640"/>
            <a:ext cx="1199164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zh-CN" sz="28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3.</a:t>
            </a:r>
            <a:r>
              <a:rPr lang="zh-CN" altLang="zh-CN" sz="2800" b="1" smtClean="0">
                <a:solidFill>
                  <a:srgbClr val="FF0000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引用传说故事的典故 </a:t>
            </a:r>
            <a:r>
              <a:rPr lang="zh-CN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，</a:t>
            </a:r>
            <a:r>
              <a:rPr lang="zh-CN" altLang="zh-CN" sz="28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诗人创作引用最多的是传说、神话中的典故，并借此来表现多样的事物，抒发复杂的思想感情。如刘禹锡《酬乐天扬州初逢席上见赠》</a:t>
            </a:r>
            <a:endParaRPr lang="en-US" altLang="zh-CN" sz="2800" b="1" smtClean="0">
              <a:solidFill>
                <a:srgbClr val="1F1F1F"/>
              </a:solidFill>
              <a:latin typeface="Arial" panose="020B0604020202020204" pitchFamily="34" charset="0"/>
              <a:ea typeface="XinGothic-SinaWeibo"/>
              <a:cs typeface="宋体" panose="02010600030101010101" pitchFamily="2" charset="-122"/>
            </a:endParaRPr>
          </a:p>
          <a:p>
            <a:pPr lvl="0" algn="ctr"/>
            <a:r>
              <a:rPr lang="zh-CN" altLang="en-US" sz="2800" b="1" smtClean="0"/>
              <a:t>     巴山楚水凄凉地，二十三年弃置身。</a:t>
            </a:r>
            <a:br>
              <a:rPr lang="zh-CN" altLang="en-US" sz="2800" b="1" smtClean="0"/>
            </a:br>
            <a:r>
              <a:rPr lang="zh-CN" altLang="en-US" sz="2800" b="1" smtClean="0"/>
              <a:t>    </a:t>
            </a:r>
            <a:r>
              <a:rPr lang="zh-CN" altLang="en-US" sz="2800" b="1" u="sng" smtClean="0">
                <a:solidFill>
                  <a:srgbClr val="0000FF"/>
                </a:solidFill>
              </a:rPr>
              <a:t>怀旧空吟闻笛赋，到乡翻似烂柯人。</a:t>
            </a:r>
            <a:br>
              <a:rPr lang="zh-CN" altLang="en-US" sz="2800" b="1" smtClean="0"/>
            </a:br>
            <a:r>
              <a:rPr lang="zh-CN" altLang="en-US" sz="2800" b="1" smtClean="0"/>
              <a:t>    沉舟侧畔千帆过，病树前头万木春。</a:t>
            </a:r>
            <a:br>
              <a:rPr lang="zh-CN" altLang="en-US" sz="2800" b="1" smtClean="0"/>
            </a:br>
            <a:r>
              <a:rPr lang="zh-CN" altLang="en-US" sz="2800" b="1" smtClean="0"/>
              <a:t>    今日听君歌一曲，暂凭杯酒长精神。</a:t>
            </a:r>
            <a:endParaRPr lang="en-US" altLang="zh-CN" sz="2800" b="1" smtClean="0"/>
          </a:p>
        </p:txBody>
      </p:sp>
      <p:sp>
        <p:nvSpPr>
          <p:cNvPr id="13" name="TextBox 12"/>
          <p:cNvSpPr txBox="1"/>
          <p:nvPr>
            <p:custDataLst>
              <p:tags r:id="rId4"/>
            </p:custDataLst>
          </p:nvPr>
        </p:nvSpPr>
        <p:spPr>
          <a:xfrm>
            <a:off x="0" y="3296285"/>
            <a:ext cx="12192000" cy="369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vl="0"/>
            <a:r>
              <a:rPr lang="zh-CN" altLang="zh-CN" sz="2600" b="1" smtClean="0">
                <a:solidFill>
                  <a:srgbClr val="FF3300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前句</a:t>
            </a:r>
            <a:r>
              <a:rPr lang="zh-CN" altLang="zh-CN" sz="26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引用了晋人向秀思念嵇康故事。据《晋书·向秀传》记载：向秀与嵇康友善，嵇康因不满司马氏代魏而被杀。后来向秀经过嵇康的旧居，听到邻人吹笛，不胜感慨，于是作了一篇《思旧赋》。</a:t>
            </a:r>
            <a:r>
              <a:rPr lang="zh-CN" altLang="zh-CN" sz="2600" b="1" smtClean="0">
                <a:solidFill>
                  <a:srgbClr val="FF3300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后句</a:t>
            </a:r>
            <a:r>
              <a:rPr lang="zh-CN" altLang="zh-CN" sz="26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也引用了一个传说故事，据《述异记》载：晋人王质入山砍柴，遇到两个童子下棋，便停下来观看。一局棋末终，手中斧柄已腐烂了。回到乡里，世上已过百年，同年代的人都已死去。原来山上碰见的是两位仙人。</a:t>
            </a:r>
            <a:endParaRPr lang="en-US" altLang="zh-CN" sz="2600" b="1" smtClean="0">
              <a:solidFill>
                <a:srgbClr val="1F1F1F"/>
              </a:solidFill>
              <a:latin typeface="Arial" panose="020B0604020202020204" pitchFamily="34" charset="0"/>
              <a:ea typeface="XinGothic-SinaWeibo"/>
              <a:cs typeface="宋体" panose="02010600030101010101" pitchFamily="2" charset="-122"/>
            </a:endParaRPr>
          </a:p>
          <a:p>
            <a:pPr lvl="0"/>
            <a:r>
              <a:rPr lang="zh-CN" altLang="zh-CN" sz="2600" b="1" smtClean="0">
                <a:solidFill>
                  <a:srgbClr val="0000F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诗人引用这两个故事</a:t>
            </a:r>
            <a:r>
              <a:rPr lang="zh-CN" altLang="zh-CN" sz="2600" b="1" smtClean="0">
                <a:solidFill>
                  <a:srgbClr val="1F1F1F"/>
                </a:solidFill>
                <a:latin typeface="Arial" panose="020B0604020202020204" pitchFamily="34" charset="0"/>
                <a:ea typeface="XinGothic-SinaWeibo"/>
                <a:cs typeface="宋体" panose="02010600030101010101" pitchFamily="2" charset="-122"/>
              </a:rPr>
              <a:t>，一方面表示对已故的旧友柳宗元等人的深切怀念，同时也表达了自己被贬二十三年归来后，看到事物变迁，内心所产生的隔世之感。这是引用传说故事典故的范例。 </a:t>
            </a:r>
            <a:endParaRPr lang="zh-CN" altLang="zh-CN" sz="4000" smtClean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517" y="98078"/>
            <a:ext cx="1084920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zh-CN" sz="3600" b="1" smtClean="0">
                <a:solidFill>
                  <a:srgbClr val="FF0000"/>
                </a:solidFill>
                <a:latin typeface="+mn-ea"/>
                <a:ea typeface="+mn-ea"/>
                <a:cs typeface="宋体" panose="02010600030101010101" pitchFamily="2" charset="-122"/>
              </a:rPr>
              <a:t>4.引用前人诗文 </a:t>
            </a:r>
            <a:r>
              <a:rPr lang="zh-CN" altLang="en-US" sz="1050" b="1" smtClean="0">
                <a:solidFill>
                  <a:srgbClr val="FF0000"/>
                </a:solidFill>
                <a:latin typeface="+mn-ea"/>
                <a:ea typeface="+mn-ea"/>
                <a:cs typeface="宋体" panose="02010600030101010101" pitchFamily="2" charset="-122"/>
              </a:rPr>
              <a:t>。</a:t>
            </a:r>
            <a:r>
              <a:rPr lang="zh-CN" altLang="zh-CN" sz="3600" b="1" smtClean="0">
                <a:solidFill>
                  <a:srgbClr val="1F1F1F"/>
                </a:solidFill>
                <a:latin typeface="+mn-ea"/>
                <a:ea typeface="+mn-ea"/>
                <a:cs typeface="宋体" panose="02010600030101010101" pitchFamily="2" charset="-122"/>
              </a:rPr>
              <a:t>如曹操的《短歌行》</a:t>
            </a:r>
            <a:r>
              <a:rPr lang="en-US" altLang="zh-CN" sz="3600" b="1" smtClean="0">
                <a:solidFill>
                  <a:srgbClr val="1F1F1F"/>
                </a:solidFill>
                <a:latin typeface="+mn-ea"/>
                <a:ea typeface="+mn-ea"/>
                <a:cs typeface="宋体" panose="02010600030101010101" pitchFamily="2" charset="-122"/>
              </a:rPr>
              <a:t>     </a:t>
            </a:r>
            <a:endParaRPr lang="en-US" altLang="zh-CN" sz="3600" b="1" smtClean="0">
              <a:solidFill>
                <a:srgbClr val="1F1F1F"/>
              </a:solidFill>
              <a:latin typeface="+mn-ea"/>
              <a:ea typeface="+mn-ea"/>
              <a:cs typeface="宋体" panose="02010600030101010101" pitchFamily="2" charset="-122"/>
            </a:endParaRPr>
          </a:p>
          <a:p>
            <a:pPr>
              <a:lnSpc>
                <a:spcPts val="4200"/>
              </a:lnSpc>
            </a:pPr>
            <a:r>
              <a:rPr lang="en-US" altLang="zh-CN" sz="3600" b="1" smtClean="0">
                <a:solidFill>
                  <a:srgbClr val="1F1F1F"/>
                </a:solidFill>
                <a:latin typeface="+mn-ea"/>
                <a:ea typeface="+mn-ea"/>
                <a:cs typeface="宋体" panose="02010600030101010101" pitchFamily="2" charset="-122"/>
              </a:rPr>
              <a:t>    </a:t>
            </a:r>
            <a:r>
              <a:rPr lang="zh-CN" altLang="zh-CN" sz="3600" b="1" smtClean="0">
                <a:solidFill>
                  <a:srgbClr val="1F1F1F"/>
                </a:solidFill>
                <a:latin typeface="+mn-ea"/>
                <a:ea typeface="+mn-ea"/>
                <a:cs typeface="宋体" panose="02010600030101010101" pitchFamily="2" charset="-122"/>
              </a:rPr>
              <a:t>“青青子衿，悠悠我心。</a:t>
            </a:r>
            <a:endParaRPr lang="en-US" altLang="zh-CN" sz="3600" b="1" smtClean="0">
              <a:solidFill>
                <a:srgbClr val="1F1F1F"/>
              </a:solidFill>
              <a:latin typeface="+mn-ea"/>
              <a:ea typeface="+mn-ea"/>
              <a:cs typeface="宋体" panose="02010600030101010101" pitchFamily="2" charset="-122"/>
            </a:endParaRPr>
          </a:p>
          <a:p>
            <a:pPr>
              <a:lnSpc>
                <a:spcPts val="4200"/>
              </a:lnSpc>
            </a:pPr>
            <a:r>
              <a:rPr lang="en-US" altLang="zh-CN" sz="3600" b="1" smtClean="0">
                <a:solidFill>
                  <a:srgbClr val="1F1F1F"/>
                </a:solidFill>
                <a:latin typeface="+mn-ea"/>
                <a:ea typeface="+mn-ea"/>
                <a:cs typeface="宋体" panose="02010600030101010101" pitchFamily="2" charset="-122"/>
              </a:rPr>
              <a:t>      </a:t>
            </a:r>
            <a:r>
              <a:rPr lang="zh-CN" altLang="zh-CN" sz="3600" b="1" smtClean="0">
                <a:solidFill>
                  <a:srgbClr val="1F1F1F"/>
                </a:solidFill>
                <a:latin typeface="+mn-ea"/>
                <a:ea typeface="+mn-ea"/>
                <a:cs typeface="宋体" panose="02010600030101010101" pitchFamily="2" charset="-122"/>
              </a:rPr>
              <a:t>但为君故，沉吟至今。”</a:t>
            </a:r>
            <a:endParaRPr lang="en-US" altLang="zh-CN" sz="3600" b="1" smtClean="0">
              <a:solidFill>
                <a:srgbClr val="1F1F1F"/>
              </a:solidFill>
              <a:latin typeface="+mn-ea"/>
              <a:ea typeface="+mn-ea"/>
              <a:cs typeface="宋体" panose="02010600030101010101" pitchFamily="2" charset="-122"/>
            </a:endParaRPr>
          </a:p>
        </p:txBody>
      </p:sp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83820" y="1873885"/>
            <a:ext cx="12108180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zh-CN" sz="3600" b="1" smtClean="0">
                <a:solidFill>
                  <a:srgbClr val="1F1F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诗的前两句直接援引《诗经·郑风·子衿》中“青青子衿，悠悠我心，纵不我往，子宁不嗣音”中的前两句。</a:t>
            </a:r>
            <a:endParaRPr lang="zh-CN" altLang="zh-CN" sz="3600" b="1" smtClean="0">
              <a:solidFill>
                <a:srgbClr val="1F1F1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7345" name="Rectangle 3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83820" y="3042285"/>
            <a:ext cx="12192000" cy="32689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如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“过春风十里，尽荠麦青青”（姜夔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扬州慢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）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00000"/>
              </a:lnSpc>
              <a:buFontTx/>
              <a:buNone/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“春风十里”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引用杜牧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赠别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（娉娉袅袅十三余，豆蔻梢头二月初。春风十里扬州路，卷上珠帘总不如。）里的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诗句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表现往日扬州十里长街的繁荣景况；“尽荠麦青青”，写词人今日所见的凄凉情形。这两幅对比鲜明的图景寄寓着词人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昔盛今衰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的感慨。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312420" y="866140"/>
            <a:ext cx="1125537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理解用典：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   首先要熟悉典故来源；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   其次要</a:t>
            </a:r>
            <a:r>
              <a:rPr lang="zh-CN" altLang="en-US" sz="36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理解典故与作者的关系（或是自比，或是对比衬托）。</a:t>
            </a: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在此基础上，才可能理解作者</a:t>
            </a:r>
            <a:r>
              <a:rPr lang="zh-CN" altLang="en-US" sz="36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借典故表达了什么情意</a:t>
            </a: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889375" y="1597660"/>
            <a:ext cx="44138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典题再现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163695" y="2230755"/>
            <a:ext cx="41128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文本框 82947"/>
          <p:cNvSpPr txBox="1"/>
          <p:nvPr>
            <p:custDataLst>
              <p:tags r:id="rId1"/>
            </p:custDataLst>
          </p:nvPr>
        </p:nvSpPr>
        <p:spPr>
          <a:xfrm>
            <a:off x="1774825" y="280988"/>
            <a:ext cx="2520950" cy="645160"/>
          </a:xfrm>
          <a:prstGeom prst="rect">
            <a:avLst/>
          </a:prstGeom>
          <a:solidFill>
            <a:srgbClr val="66CC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Times New Roman" panose="02020603050405020304" pitchFamily="18" charset="0"/>
              </a:rPr>
              <a:t>比较阅读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82949" name="矩形 82948"/>
          <p:cNvSpPr/>
          <p:nvPr>
            <p:custDataLst>
              <p:tags r:id="rId2"/>
            </p:custDataLst>
          </p:nvPr>
        </p:nvSpPr>
        <p:spPr>
          <a:xfrm>
            <a:off x="1919288" y="1412875"/>
            <a:ext cx="8243887" cy="45231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4400" b="1">
                <a:latin typeface="Arial" panose="020B0604020202020204" pitchFamily="34" charset="0"/>
                <a:ea typeface="华文楷体" panose="02010600040101010101" pitchFamily="2" charset="-122"/>
              </a:rPr>
              <a:t>宾      至</a:t>
            </a:r>
            <a:endParaRPr lang="zh-CN" altLang="en-US" sz="4400" b="1"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 algn="ctr"/>
            <a:r>
              <a:rPr lang="zh-CN" altLang="en-US" sz="2800" b="1">
                <a:latin typeface="Arial" panose="020B0604020202020204" pitchFamily="34" charset="0"/>
              </a:rPr>
              <a:t>                     杜    甫</a:t>
            </a:r>
            <a:endParaRPr lang="zh-CN" altLang="en-US" sz="2800" b="1">
              <a:latin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Arial" panose="020B0604020202020204" pitchFamily="34" charset="0"/>
                <a:ea typeface="隶书" panose="02010509060101010101" charset="-122"/>
              </a:rPr>
              <a:t> 幽栖地僻经过少，老病人扶再拜难。</a:t>
            </a:r>
            <a:endParaRPr lang="zh-CN" altLang="en-US" sz="3600" b="1">
              <a:latin typeface="Arial" panose="020B0604020202020204" pitchFamily="34" charset="0"/>
              <a:ea typeface="隶书" panose="020105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Arial" panose="020B0604020202020204" pitchFamily="34" charset="0"/>
                <a:ea typeface="隶书" panose="02010509060101010101" charset="-122"/>
              </a:rPr>
              <a:t> 岂有文章惊海内，漫劳车马驻江干。</a:t>
            </a:r>
            <a:endParaRPr lang="zh-CN" altLang="en-US" sz="3600" b="1">
              <a:latin typeface="Arial" panose="020B0604020202020204" pitchFamily="34" charset="0"/>
              <a:ea typeface="隶书" panose="020105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Arial" panose="020B0604020202020204" pitchFamily="34" charset="0"/>
                <a:ea typeface="隶书" panose="02010509060101010101" charset="-122"/>
              </a:rPr>
              <a:t> 竟日淹留佳客坐，百年粗粝腐儒餐。</a:t>
            </a:r>
            <a:endParaRPr lang="zh-CN" altLang="en-US" sz="3600" b="1">
              <a:latin typeface="Arial" panose="020B0604020202020204" pitchFamily="34" charset="0"/>
              <a:ea typeface="隶书" panose="020105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Arial" panose="020B0604020202020204" pitchFamily="34" charset="0"/>
                <a:ea typeface="隶书" panose="02010509060101010101" charset="-122"/>
              </a:rPr>
              <a:t> 不嫌野外无供给，乘兴还来看药栏。</a:t>
            </a:r>
            <a:endParaRPr lang="zh-CN" altLang="en-US" sz="3600" b="1">
              <a:latin typeface="Arial" panose="020B0604020202020204" pitchFamily="34" charset="0"/>
              <a:ea typeface="隶书" panose="020105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文本框 83972"/>
          <p:cNvSpPr txBox="1"/>
          <p:nvPr>
            <p:custDataLst>
              <p:tags r:id="rId1"/>
            </p:custDataLst>
          </p:nvPr>
        </p:nvSpPr>
        <p:spPr>
          <a:xfrm>
            <a:off x="2135188" y="1196975"/>
            <a:ext cx="18732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再拜：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74" name="文本框 83973"/>
          <p:cNvSpPr txBox="1"/>
          <p:nvPr>
            <p:custDataLst>
              <p:tags r:id="rId2"/>
            </p:custDataLst>
          </p:nvPr>
        </p:nvSpPr>
        <p:spPr>
          <a:xfrm>
            <a:off x="3287713" y="1196975"/>
            <a:ext cx="53292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</a:rPr>
              <a:t>拜两拜，古人表示恭敬的礼节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75" name="文本框 83974"/>
          <p:cNvSpPr txBox="1"/>
          <p:nvPr>
            <p:custDataLst>
              <p:tags r:id="rId3"/>
            </p:custDataLst>
          </p:nvPr>
        </p:nvSpPr>
        <p:spPr>
          <a:xfrm>
            <a:off x="2135188" y="1916113"/>
            <a:ext cx="18002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江干：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76" name="文本框 83975"/>
          <p:cNvSpPr txBox="1"/>
          <p:nvPr>
            <p:custDataLst>
              <p:tags r:id="rId4"/>
            </p:custDataLst>
          </p:nvPr>
        </p:nvSpPr>
        <p:spPr>
          <a:xfrm>
            <a:off x="3359150" y="1895475"/>
            <a:ext cx="25209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 err="1">
                <a:latin typeface="楷体_GB2312" pitchFamily="49" charset="-122"/>
                <a:ea typeface="楷体_GB2312" pitchFamily="49" charset="-122"/>
              </a:rPr>
              <a:t>g</a:t>
            </a:r>
            <a:r>
              <a:rPr lang="en-US" altLang="en-US" sz="2800" b="1" err="1">
                <a:latin typeface="楷体_GB2312" pitchFamily="49" charset="-122"/>
                <a:ea typeface="楷体_GB2312" pitchFamily="49" charset="-122"/>
              </a:rPr>
              <a:t>ā</a:t>
            </a:r>
            <a:r>
              <a:rPr lang="en-US" altLang="zh-CN" sz="2800" b="1" err="1">
                <a:latin typeface="楷体_GB2312" pitchFamily="49" charset="-122"/>
                <a:ea typeface="楷体_GB2312" pitchFamily="49" charset="-122"/>
              </a:rPr>
              <a:t>n </a:t>
            </a:r>
            <a:r>
              <a:rPr lang="zh-CN" altLang="en-US" sz="2800" b="1">
                <a:latin typeface="Arial" panose="020B0604020202020204" pitchFamily="34" charset="0"/>
              </a:rPr>
              <a:t>江边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77" name="文本框 83976"/>
          <p:cNvSpPr txBox="1"/>
          <p:nvPr>
            <p:custDataLst>
              <p:tags r:id="rId5"/>
            </p:custDataLst>
          </p:nvPr>
        </p:nvSpPr>
        <p:spPr>
          <a:xfrm>
            <a:off x="2135188" y="2636838"/>
            <a:ext cx="18732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淹留：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78" name="文本框 83977"/>
          <p:cNvSpPr txBox="1"/>
          <p:nvPr>
            <p:custDataLst>
              <p:tags r:id="rId6"/>
            </p:custDataLst>
          </p:nvPr>
        </p:nvSpPr>
        <p:spPr>
          <a:xfrm>
            <a:off x="3359150" y="2636838"/>
            <a:ext cx="23050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</a:rPr>
              <a:t>长期逗留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79" name="文本框 83978"/>
          <p:cNvSpPr txBox="1"/>
          <p:nvPr>
            <p:custDataLst>
              <p:tags r:id="rId7"/>
            </p:custDataLst>
          </p:nvPr>
        </p:nvSpPr>
        <p:spPr>
          <a:xfrm>
            <a:off x="2135188" y="3357563"/>
            <a:ext cx="16573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粝：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80" name="文本框 83979"/>
          <p:cNvSpPr txBox="1"/>
          <p:nvPr>
            <p:custDataLst>
              <p:tags r:id="rId8"/>
            </p:custDataLst>
          </p:nvPr>
        </p:nvSpPr>
        <p:spPr>
          <a:xfrm>
            <a:off x="2855913" y="3357563"/>
            <a:ext cx="22320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2800" b="1" err="1">
                <a:latin typeface="楷体_GB2312" pitchFamily="49" charset="-122"/>
                <a:ea typeface="楷体_GB2312" pitchFamily="49" charset="-122"/>
              </a:rPr>
              <a:t>lì </a:t>
            </a:r>
            <a:r>
              <a:rPr lang="zh-CN" altLang="en-US" sz="2800" b="1">
                <a:latin typeface="Arial" panose="020B0604020202020204" pitchFamily="34" charset="0"/>
              </a:rPr>
              <a:t>糙米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81" name="文本框 83980"/>
          <p:cNvSpPr txBox="1"/>
          <p:nvPr>
            <p:custDataLst>
              <p:tags r:id="rId9"/>
            </p:custDataLst>
          </p:nvPr>
        </p:nvSpPr>
        <p:spPr>
          <a:xfrm>
            <a:off x="2135188" y="4149725"/>
            <a:ext cx="18002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腐儒：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82" name="文本框 83981"/>
          <p:cNvSpPr txBox="1"/>
          <p:nvPr>
            <p:custDataLst>
              <p:tags r:id="rId10"/>
            </p:custDataLst>
          </p:nvPr>
        </p:nvSpPr>
        <p:spPr>
          <a:xfrm>
            <a:off x="3359150" y="4149725"/>
            <a:ext cx="43211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</a:rPr>
              <a:t>迂腐不明事理的读书人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83" name="文本框 83982"/>
          <p:cNvSpPr txBox="1"/>
          <p:nvPr>
            <p:custDataLst>
              <p:tags r:id="rId11"/>
            </p:custDataLst>
          </p:nvPr>
        </p:nvSpPr>
        <p:spPr>
          <a:xfrm>
            <a:off x="2135505" y="4941253"/>
            <a:ext cx="18716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供给：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84" name="文本框 83983"/>
          <p:cNvSpPr txBox="1"/>
          <p:nvPr>
            <p:custDataLst>
              <p:tags r:id="rId12"/>
            </p:custDataLst>
          </p:nvPr>
        </p:nvSpPr>
        <p:spPr>
          <a:xfrm>
            <a:off x="3431858" y="4941888"/>
            <a:ext cx="24479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</a:rPr>
              <a:t> </a:t>
            </a:r>
            <a:r>
              <a:rPr lang="en-US" altLang="zh-CN" sz="2800" b="1" err="1">
                <a:latin typeface="楷体_GB2312" pitchFamily="49" charset="-122"/>
                <a:ea typeface="楷体_GB2312" pitchFamily="49" charset="-122"/>
              </a:rPr>
              <a:t>jǐ </a:t>
            </a:r>
            <a:r>
              <a:rPr lang="zh-CN" altLang="en-US" sz="2800" b="1">
                <a:latin typeface="Arial" panose="020B0604020202020204" pitchFamily="34" charset="0"/>
              </a:rPr>
              <a:t>指酒肴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85" name="文本框 83984"/>
          <p:cNvSpPr txBox="1"/>
          <p:nvPr>
            <p:custDataLst>
              <p:tags r:id="rId13"/>
            </p:custDataLst>
          </p:nvPr>
        </p:nvSpPr>
        <p:spPr>
          <a:xfrm>
            <a:off x="2136775" y="5662295"/>
            <a:ext cx="16557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药栏：</a:t>
            </a:r>
            <a:endParaRPr lang="zh-CN" altLang="en-US" sz="2800" b="1">
              <a:solidFill>
                <a:srgbClr val="0066FF"/>
              </a:solidFill>
              <a:latin typeface="Arial" panose="020B0604020202020204" pitchFamily="34" charset="0"/>
            </a:endParaRPr>
          </a:p>
        </p:txBody>
      </p:sp>
      <p:sp>
        <p:nvSpPr>
          <p:cNvPr id="83986" name="文本框 83985"/>
          <p:cNvSpPr txBox="1"/>
          <p:nvPr>
            <p:custDataLst>
              <p:tags r:id="rId14"/>
            </p:custDataLst>
          </p:nvPr>
        </p:nvSpPr>
        <p:spPr>
          <a:xfrm>
            <a:off x="3525520" y="5662295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</a:rPr>
              <a:t>花圃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  <p:sp>
        <p:nvSpPr>
          <p:cNvPr id="83987" name="文本框 83986"/>
          <p:cNvSpPr txBox="1"/>
          <p:nvPr>
            <p:custDataLst>
              <p:tags r:id="rId15"/>
            </p:custDataLst>
          </p:nvPr>
        </p:nvSpPr>
        <p:spPr>
          <a:xfrm>
            <a:off x="4820920" y="5662295"/>
            <a:ext cx="280828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FF"/>
                </a:solidFill>
                <a:latin typeface="Arial" panose="020B0604020202020204" pitchFamily="34" charset="0"/>
              </a:rPr>
              <a:t>看药栏：</a:t>
            </a:r>
            <a:r>
              <a:rPr lang="zh-CN" altLang="en-US" sz="2800" b="1">
                <a:latin typeface="Arial" panose="020B0604020202020204" pitchFamily="34" charset="0"/>
              </a:rPr>
              <a:t>看花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文本框 84993"/>
          <p:cNvSpPr txBox="1"/>
          <p:nvPr>
            <p:custDataLst>
              <p:tags r:id="rId1"/>
            </p:custDataLst>
          </p:nvPr>
        </p:nvSpPr>
        <p:spPr>
          <a:xfrm>
            <a:off x="2782888" y="1944688"/>
            <a:ext cx="7416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>
                <a:latin typeface="Times New Roman" panose="02020603050405020304" pitchFamily="18" charset="0"/>
                <a:ea typeface="华文行楷" panose="02010800040101010101" pitchFamily="2" charset="-122"/>
              </a:rPr>
              <a:t>少</a:t>
            </a:r>
            <a:endParaRPr lang="zh-CN" altLang="en-US" sz="440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84995" name="文本框 84994"/>
          <p:cNvSpPr txBox="1"/>
          <p:nvPr>
            <p:custDataLst>
              <p:tags r:id="rId2"/>
            </p:custDataLst>
          </p:nvPr>
        </p:nvSpPr>
        <p:spPr>
          <a:xfrm>
            <a:off x="2782888" y="3429000"/>
            <a:ext cx="7416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>
                <a:latin typeface="Times New Roman" panose="02020603050405020304" pitchFamily="18" charset="0"/>
                <a:ea typeface="华文行楷" panose="02010800040101010101" pitchFamily="2" charset="-122"/>
              </a:rPr>
              <a:t>难</a:t>
            </a:r>
            <a:endParaRPr lang="zh-CN" altLang="en-US" sz="440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84996" name="文本框 84995"/>
          <p:cNvSpPr txBox="1"/>
          <p:nvPr>
            <p:custDataLst>
              <p:tags r:id="rId3"/>
            </p:custDataLst>
          </p:nvPr>
        </p:nvSpPr>
        <p:spPr>
          <a:xfrm>
            <a:off x="4440238" y="1916113"/>
            <a:ext cx="540067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Times New Roman" panose="02020603050405020304" pitchFamily="18" charset="0"/>
              </a:rPr>
              <a:t>居幽地僻，少有人访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84997" name="文本框 84996"/>
          <p:cNvSpPr txBox="1"/>
          <p:nvPr>
            <p:custDataLst>
              <p:tags r:id="rId4"/>
            </p:custDataLst>
          </p:nvPr>
        </p:nvSpPr>
        <p:spPr>
          <a:xfrm>
            <a:off x="4440238" y="3357563"/>
            <a:ext cx="53276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Times New Roman" panose="02020603050405020304" pitchFamily="18" charset="0"/>
              </a:rPr>
              <a:t>恭迎贵宾，行礼艰难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84998" name="文本框 84997"/>
          <p:cNvSpPr txBox="1"/>
          <p:nvPr>
            <p:custDataLst>
              <p:tags r:id="rId5"/>
            </p:custDataLst>
          </p:nvPr>
        </p:nvSpPr>
        <p:spPr>
          <a:xfrm>
            <a:off x="4367213" y="5013325"/>
            <a:ext cx="384429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800" b="1">
                <a:latin typeface="Times New Roman" panose="02020603050405020304" pitchFamily="18" charset="0"/>
                <a:ea typeface="华文行楷" panose="02010800040101010101" pitchFamily="2" charset="-122"/>
              </a:rPr>
              <a:t>不胜应酬之苦</a:t>
            </a:r>
            <a:endParaRPr lang="zh-CN" altLang="en-US" sz="4800" b="1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24100" y="897890"/>
            <a:ext cx="38944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Times New Roman" panose="02020603050405020304" pitchFamily="18" charset="0"/>
              </a:rPr>
              <a:t>首联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文本框 86017"/>
          <p:cNvSpPr txBox="1"/>
          <p:nvPr>
            <p:custDataLst>
              <p:tags r:id="rId1"/>
            </p:custDataLst>
          </p:nvPr>
        </p:nvSpPr>
        <p:spPr>
          <a:xfrm>
            <a:off x="2279650" y="2205038"/>
            <a:ext cx="130175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 b="1">
                <a:latin typeface="Times New Roman" panose="02020603050405020304" pitchFamily="18" charset="0"/>
                <a:ea typeface="华文行楷" panose="02010800040101010101" pitchFamily="2" charset="-122"/>
              </a:rPr>
              <a:t>岂有</a:t>
            </a:r>
            <a:endParaRPr lang="zh-CN" altLang="en-US" sz="4400" b="1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86019" name="文本框 86018"/>
          <p:cNvSpPr txBox="1"/>
          <p:nvPr>
            <p:custDataLst>
              <p:tags r:id="rId2"/>
            </p:custDataLst>
          </p:nvPr>
        </p:nvSpPr>
        <p:spPr>
          <a:xfrm>
            <a:off x="2279650" y="4581525"/>
            <a:ext cx="130175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 b="1">
                <a:latin typeface="Times New Roman" panose="02020603050405020304" pitchFamily="18" charset="0"/>
                <a:ea typeface="华文行楷" panose="02010800040101010101" pitchFamily="2" charset="-122"/>
              </a:rPr>
              <a:t>漫劳</a:t>
            </a:r>
            <a:endParaRPr lang="zh-CN" altLang="en-US" sz="4400" b="1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86020" name="文本框 86019"/>
          <p:cNvSpPr txBox="1"/>
          <p:nvPr>
            <p:custDataLst>
              <p:tags r:id="rId3"/>
            </p:custDataLst>
          </p:nvPr>
        </p:nvSpPr>
        <p:spPr>
          <a:xfrm>
            <a:off x="6572250" y="3284538"/>
            <a:ext cx="2980055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 b="1">
                <a:latin typeface="Times New Roman" panose="02020603050405020304" pitchFamily="18" charset="0"/>
                <a:ea typeface="华文行楷" panose="02010800040101010101" pitchFamily="2" charset="-122"/>
              </a:rPr>
              <a:t>惊讶、冷淡</a:t>
            </a:r>
            <a:endParaRPr lang="zh-CN" altLang="en-US" sz="4400" b="1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86021" name="文本框 86020"/>
          <p:cNvSpPr txBox="1"/>
          <p:nvPr>
            <p:custDataLst>
              <p:tags r:id="rId4"/>
            </p:custDataLst>
          </p:nvPr>
        </p:nvSpPr>
        <p:spPr>
          <a:xfrm>
            <a:off x="3863975" y="2205038"/>
            <a:ext cx="33845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Times New Roman" panose="02020603050405020304" pitchFamily="18" charset="0"/>
              </a:rPr>
              <a:t>我岂有文名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86022" name="文本框 86021"/>
          <p:cNvSpPr txBox="1"/>
          <p:nvPr>
            <p:custDataLst>
              <p:tags r:id="rId5"/>
            </p:custDataLst>
          </p:nvPr>
        </p:nvSpPr>
        <p:spPr>
          <a:xfrm>
            <a:off x="3886200" y="4595813"/>
            <a:ext cx="33623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Times New Roman" panose="02020603050405020304" pitchFamily="18" charset="0"/>
              </a:rPr>
              <a:t>您徒劳过访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86023" name="右箭头 86022"/>
          <p:cNvSpPr/>
          <p:nvPr>
            <p:custDataLst>
              <p:tags r:id="rId6"/>
            </p:custDataLst>
          </p:nvPr>
        </p:nvSpPr>
        <p:spPr>
          <a:xfrm>
            <a:off x="4572000" y="3505200"/>
            <a:ext cx="1676400" cy="381000"/>
          </a:xfrm>
          <a:prstGeom prst="rightArrow">
            <a:avLst>
              <a:gd name="adj1" fmla="val 50000"/>
              <a:gd name="adj2" fmla="val 110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4100" y="897890"/>
            <a:ext cx="38944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Times New Roman" panose="02020603050405020304" pitchFamily="18" charset="0"/>
              </a:rPr>
              <a:t>颔联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>
            <p:custDataLst>
              <p:tags r:id="rId1"/>
            </p:custDataLst>
          </p:nvPr>
        </p:nvSpPr>
        <p:spPr>
          <a:xfrm>
            <a:off x="335360" y="26558"/>
            <a:ext cx="1349081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zh-CN" altLang="en-US" sz="43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首联</a:t>
            </a:r>
            <a:endParaRPr lang="zh-CN" altLang="en-US" sz="43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662854" y="1"/>
            <a:ext cx="9280313" cy="77808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kumimoji="1" lang="zh-CN" altLang="en-US" sz="43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舍南舍北皆春水，但见群鸥日日来。</a:t>
            </a:r>
            <a:endParaRPr kumimoji="1" lang="zh-CN" altLang="en-US" sz="4300" b="1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8529" y="778087"/>
            <a:ext cx="12113260" cy="6029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首联</a:t>
            </a:r>
            <a:r>
              <a:rPr lang="zh-CN" altLang="en-US" sz="32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借景抒情，情景交融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。诗人从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户外的景色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着笔，描绘了诗人的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居住环境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en-US" altLang="zh-CN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由于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连日的春雨导致春水漫漫，屋前屋后都被春水缭绕，“皆”字写出春江水势涨溢的情景，给人以江波浩渺、茫茫一片之感。在这一片汪洋之上，一群鸥鸟翩然而至，在水面上嬉戏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3200" b="1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这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两句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景物描写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描绘出草堂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环境的清幽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景色的秀丽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，而鸥鸟在古人笔下常常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作为与世无争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、没有心机的隐者的伴侣。它们“日日”到来，既点出环境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清幽僻静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，也为作者的生活增添了隐逸的色彩，流露出诗人闲逸生活的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孤寂之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感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     </a:t>
            </a:r>
            <a:endParaRPr lang="en-US" altLang="zh-CN" sz="3200" b="1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“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但见”一词略带讽意，不见来人只见群鸥。由于作者当时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无权无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势，闲逸在江村中，又逢春雨连绵、道路阻隔，寻常之人实难光顾，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真可谓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世态炎凉。这也为后文崔明府的到来巧妙地作了铺垫。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kumimoji="1" lang="zh-CN" altLang="en-US" sz="32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文本框 87041"/>
          <p:cNvSpPr txBox="1"/>
          <p:nvPr>
            <p:custDataLst>
              <p:tags r:id="rId1"/>
            </p:custDataLst>
          </p:nvPr>
        </p:nvSpPr>
        <p:spPr>
          <a:xfrm>
            <a:off x="3200400" y="3117850"/>
            <a:ext cx="34004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charset="-122"/>
              </a:rPr>
              <a:t>淹留竟日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87043" name="文本框 87042"/>
          <p:cNvSpPr txBox="1"/>
          <p:nvPr>
            <p:custDataLst>
              <p:tags r:id="rId2"/>
            </p:custDataLst>
          </p:nvPr>
        </p:nvSpPr>
        <p:spPr>
          <a:xfrm>
            <a:off x="3143250" y="4611688"/>
            <a:ext cx="35290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Times New Roman" panose="02020603050405020304" pitchFamily="18" charset="0"/>
                <a:ea typeface="隶书" panose="02010509060101010101" charset="-122"/>
              </a:rPr>
              <a:t>粗粝腐儒餐</a:t>
            </a:r>
            <a:endParaRPr lang="zh-CN" altLang="en-US" sz="4000" b="1">
              <a:latin typeface="Times New Roman" panose="02020603050405020304" pitchFamily="18" charset="0"/>
              <a:ea typeface="隶书" panose="02010509060101010101" charset="-122"/>
            </a:endParaRPr>
          </a:p>
        </p:txBody>
      </p:sp>
      <p:sp>
        <p:nvSpPr>
          <p:cNvPr id="87044" name="文本框 87043"/>
          <p:cNvSpPr txBox="1"/>
          <p:nvPr>
            <p:custDataLst>
              <p:tags r:id="rId3"/>
            </p:custDataLst>
          </p:nvPr>
        </p:nvSpPr>
        <p:spPr>
          <a:xfrm>
            <a:off x="7171055" y="2852738"/>
            <a:ext cx="798195" cy="273685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r>
              <a:rPr lang="zh-CN" altLang="en-US" sz="4000" b="1">
                <a:latin typeface="Times New Roman" panose="02020603050405020304" pitchFamily="18" charset="0"/>
              </a:rPr>
              <a:t>客套尽礼数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  <p:sp>
        <p:nvSpPr>
          <p:cNvPr id="87045" name="文本框 87044"/>
          <p:cNvSpPr txBox="1"/>
          <p:nvPr>
            <p:custDataLst>
              <p:tags r:id="rId4"/>
            </p:custDataLst>
          </p:nvPr>
        </p:nvSpPr>
        <p:spPr>
          <a:xfrm>
            <a:off x="1919288" y="1916113"/>
            <a:ext cx="79216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</a:rPr>
              <a:t>描写的是什么？诗人与客的关系如何？</a:t>
            </a:r>
            <a:endParaRPr lang="zh-CN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87046" name="文本框 87045"/>
          <p:cNvSpPr txBox="1"/>
          <p:nvPr>
            <p:custDataLst>
              <p:tags r:id="rId5"/>
            </p:custDataLst>
          </p:nvPr>
        </p:nvSpPr>
        <p:spPr>
          <a:xfrm>
            <a:off x="2566988" y="5805488"/>
            <a:ext cx="5761037" cy="768350"/>
          </a:xfrm>
          <a:prstGeom prst="rect">
            <a:avLst/>
          </a:prstGeom>
          <a:solidFill>
            <a:srgbClr val="66CC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>
                <a:latin typeface="Times New Roman" panose="02020603050405020304" pitchFamily="18" charset="0"/>
                <a:ea typeface="华文新魏" panose="02010800040101010101" charset="-122"/>
              </a:rPr>
              <a:t>冷淡、无奈、不悦</a:t>
            </a:r>
            <a:endParaRPr lang="zh-CN" altLang="en-US" sz="4400" b="1">
              <a:latin typeface="Times New Roman" panose="02020603050405020304" pitchFamily="18" charset="0"/>
              <a:ea typeface="华文新魏" panose="02010800040101010101" charset="-122"/>
            </a:endParaRPr>
          </a:p>
        </p:txBody>
      </p:sp>
      <p:sp>
        <p:nvSpPr>
          <p:cNvPr id="87048" name="文本框 87047"/>
          <p:cNvSpPr txBox="1"/>
          <p:nvPr>
            <p:custDataLst>
              <p:tags r:id="rId6"/>
            </p:custDataLst>
          </p:nvPr>
        </p:nvSpPr>
        <p:spPr>
          <a:xfrm>
            <a:off x="1989138" y="2997200"/>
            <a:ext cx="736600" cy="192278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r>
              <a:rPr lang="zh-CN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款待之事</a:t>
            </a:r>
            <a:endParaRPr lang="zh-CN" altLang="en-US" sz="3600" b="1">
              <a:solidFill>
                <a:srgbClr val="660066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24100" y="897890"/>
            <a:ext cx="38944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Times New Roman" panose="02020603050405020304" pitchFamily="18" charset="0"/>
              </a:rPr>
              <a:t>颈联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矩形 88066"/>
          <p:cNvSpPr/>
          <p:nvPr>
            <p:custDataLst>
              <p:tags r:id="rId1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zh-CN" altLang="en-US" sz="3200">
              <a:solidFill>
                <a:srgbClr val="9999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8" name="文本框 88067"/>
          <p:cNvSpPr txBox="1"/>
          <p:nvPr>
            <p:custDataLst>
              <p:tags r:id="rId2"/>
            </p:custDataLst>
          </p:nvPr>
        </p:nvSpPr>
        <p:spPr>
          <a:xfrm>
            <a:off x="1847850" y="1844675"/>
            <a:ext cx="81375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</a:rPr>
              <a:t>不嫌野外无供给，乘兴还来看药栏。何意？</a:t>
            </a:r>
            <a:endParaRPr lang="zh-CN" altLang="en-US" sz="3200" b="1">
              <a:latin typeface="Arial" panose="020B0604020202020204" pitchFamily="34" charset="0"/>
            </a:endParaRPr>
          </a:p>
        </p:txBody>
      </p:sp>
      <p:sp>
        <p:nvSpPr>
          <p:cNvPr id="88070" name="矩形 88069"/>
          <p:cNvSpPr/>
          <p:nvPr>
            <p:custDataLst>
              <p:tags r:id="rId3"/>
            </p:custDataLst>
          </p:nvPr>
        </p:nvSpPr>
        <p:spPr>
          <a:xfrm>
            <a:off x="1919288" y="3141663"/>
            <a:ext cx="8351837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华文楷体" panose="02010600040101010101" pitchFamily="2" charset="-122"/>
              </a:rPr>
              <a:t>答：</a:t>
            </a:r>
            <a:r>
              <a:rPr lang="zh-CN" altLang="en-US" sz="3200" b="1">
                <a:latin typeface="Arial" panose="020B0604020202020204" pitchFamily="34" charset="0"/>
                <a:ea typeface="华文楷体" panose="02010600040101010101" pitchFamily="2" charset="-122"/>
              </a:rPr>
              <a:t>如果不嫌“野外”“供给”菲薄，还望“乘兴”再“来看”花。</a:t>
            </a:r>
            <a:endParaRPr lang="zh-CN" altLang="en-US" sz="3200" b="1"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endParaRPr lang="zh-CN" altLang="en-US" sz="3200" b="1">
              <a:latin typeface="Arial" panose="020B0604020202020204" pitchFamily="34" charset="0"/>
              <a:ea typeface="华文楷体" panose="02010600040101010101" pitchFamily="2" charset="-122"/>
            </a:endParaRPr>
          </a:p>
        </p:txBody>
      </p:sp>
      <p:sp>
        <p:nvSpPr>
          <p:cNvPr id="88071" name="文本框 88070"/>
          <p:cNvSpPr txBox="1"/>
          <p:nvPr>
            <p:custDataLst>
              <p:tags r:id="rId4"/>
            </p:custDataLst>
          </p:nvPr>
        </p:nvSpPr>
        <p:spPr>
          <a:xfrm>
            <a:off x="2063115" y="4710430"/>
            <a:ext cx="7706360" cy="768350"/>
          </a:xfrm>
          <a:prstGeom prst="rect">
            <a:avLst/>
          </a:prstGeom>
          <a:solidFill>
            <a:srgbClr val="66CCFF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>
                <a:latin typeface="Arial" panose="020B0604020202020204" pitchFamily="34" charset="0"/>
                <a:ea typeface="华文新魏" panose="02010800040101010101" charset="-122"/>
              </a:rPr>
              <a:t>客套应酬之语，含送客之意</a:t>
            </a:r>
            <a:endParaRPr lang="zh-CN" altLang="en-US" sz="4400" b="1">
              <a:latin typeface="Arial" panose="020B0604020202020204" pitchFamily="34" charset="0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24100" y="897890"/>
            <a:ext cx="38944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Times New Roman" panose="02020603050405020304" pitchFamily="18" charset="0"/>
              </a:rPr>
              <a:t>尾联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文本框 89091"/>
          <p:cNvSpPr txBox="1"/>
          <p:nvPr>
            <p:custDataLst>
              <p:tags r:id="rId1"/>
            </p:custDataLst>
          </p:nvPr>
        </p:nvSpPr>
        <p:spPr>
          <a:xfrm>
            <a:off x="2495550" y="1700213"/>
            <a:ext cx="13684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3600" b="1"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89093" name="文本框 89092"/>
          <p:cNvSpPr txBox="1"/>
          <p:nvPr>
            <p:custDataLst>
              <p:tags r:id="rId2"/>
            </p:custDataLst>
          </p:nvPr>
        </p:nvSpPr>
        <p:spPr>
          <a:xfrm>
            <a:off x="3575050" y="2205038"/>
            <a:ext cx="25923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全情投入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9094" name="文本框 89093"/>
          <p:cNvSpPr txBox="1"/>
          <p:nvPr>
            <p:custDataLst>
              <p:tags r:id="rId3"/>
            </p:custDataLst>
          </p:nvPr>
        </p:nvSpPr>
        <p:spPr>
          <a:xfrm>
            <a:off x="3575050" y="3573463"/>
            <a:ext cx="23749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charset="-122"/>
              </a:rPr>
              <a:t>纯属客套</a:t>
            </a:r>
            <a:endParaRPr lang="zh-CN" altLang="en-US" sz="3600" b="1"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89095" name="文本框 89094">
            <a:hlinkClick r:id="" action="ppaction://noaction"/>
          </p:cNvPr>
          <p:cNvSpPr txBox="1"/>
          <p:nvPr>
            <p:custDataLst>
              <p:tags r:id="rId4"/>
            </p:custDataLst>
          </p:nvPr>
        </p:nvSpPr>
        <p:spPr>
          <a:xfrm>
            <a:off x="1919288" y="3573463"/>
            <a:ext cx="1582737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chemeClr val="accent2"/>
                </a:solidFill>
                <a:latin typeface="华文中宋" panose="02010600040101010101" charset="-122"/>
                <a:ea typeface="华文中宋" panose="02010600040101010101" charset="-122"/>
              </a:rPr>
              <a:t>宾至</a:t>
            </a: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3600" b="1">
              <a:solidFill>
                <a:schemeClr val="hlin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9096" name="文本框 89095"/>
          <p:cNvSpPr txBox="1"/>
          <p:nvPr>
            <p:custDataLst>
              <p:tags r:id="rId5"/>
            </p:custDataLst>
          </p:nvPr>
        </p:nvSpPr>
        <p:spPr>
          <a:xfrm>
            <a:off x="6024563" y="2205038"/>
            <a:ext cx="14398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热烈 </a:t>
            </a:r>
            <a:endParaRPr lang="zh-CN" altLang="en-US" sz="3600" b="1">
              <a:solidFill>
                <a:srgbClr val="FF006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9097" name="文本框 89096"/>
          <p:cNvSpPr txBox="1"/>
          <p:nvPr>
            <p:custDataLst>
              <p:tags r:id="rId6"/>
            </p:custDataLst>
          </p:nvPr>
        </p:nvSpPr>
        <p:spPr>
          <a:xfrm>
            <a:off x="1919288" y="2205038"/>
            <a:ext cx="1223962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中宋" panose="02010600040101010101" charset="-122"/>
              </a:rPr>
              <a:t>客至</a:t>
            </a:r>
            <a:endParaRPr lang="zh-CN" altLang="en-US" sz="4000" b="1">
              <a:solidFill>
                <a:srgbClr val="FF0066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中宋" panose="02010600040101010101" charset="-122"/>
            </a:endParaRPr>
          </a:p>
        </p:txBody>
      </p:sp>
      <p:sp>
        <p:nvSpPr>
          <p:cNvPr id="89098" name="文本框 89097"/>
          <p:cNvSpPr txBox="1"/>
          <p:nvPr>
            <p:custDataLst>
              <p:tags r:id="rId7"/>
            </p:custDataLst>
          </p:nvPr>
        </p:nvSpPr>
        <p:spPr>
          <a:xfrm>
            <a:off x="6024563" y="3573463"/>
            <a:ext cx="18716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rPr>
              <a:t>冷淡</a:t>
            </a:r>
            <a:endParaRPr lang="zh-CN" altLang="en-US" sz="3600" b="1">
              <a:solidFill>
                <a:schemeClr val="accent2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89099" name="文本框 89098"/>
          <p:cNvSpPr txBox="1"/>
          <p:nvPr>
            <p:custDataLst>
              <p:tags r:id="rId8"/>
            </p:custDataLst>
          </p:nvPr>
        </p:nvSpPr>
        <p:spPr>
          <a:xfrm>
            <a:off x="7824788" y="2205038"/>
            <a:ext cx="20891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charset="-122"/>
              </a:rPr>
              <a:t>亲之</a:t>
            </a:r>
            <a:endParaRPr lang="zh-CN" altLang="en-US" sz="3600" b="1"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89100" name="文本框 89099"/>
          <p:cNvSpPr txBox="1"/>
          <p:nvPr>
            <p:custDataLst>
              <p:tags r:id="rId9"/>
            </p:custDataLst>
          </p:nvPr>
        </p:nvSpPr>
        <p:spPr>
          <a:xfrm>
            <a:off x="7824788" y="3573463"/>
            <a:ext cx="18716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Arial" panose="020B0604020202020204" pitchFamily="34" charset="0"/>
                <a:ea typeface="黑体" panose="02010609060101010101" charset="-122"/>
              </a:rPr>
              <a:t>敬之</a:t>
            </a:r>
            <a:endParaRPr lang="zh-CN" altLang="en-US" sz="3600" b="1"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89101" name="文本框 89100"/>
          <p:cNvSpPr txBox="1"/>
          <p:nvPr>
            <p:custDataLst>
              <p:tags r:id="rId10"/>
            </p:custDataLst>
          </p:nvPr>
        </p:nvSpPr>
        <p:spPr>
          <a:xfrm>
            <a:off x="1703388" y="476250"/>
            <a:ext cx="6337300" cy="706755"/>
          </a:xfrm>
          <a:prstGeom prst="rect">
            <a:avLst/>
          </a:prstGeom>
          <a:solidFill>
            <a:schemeClr val="bg2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Arial" panose="020B0604020202020204" pitchFamily="34" charset="0"/>
                <a:ea typeface="华文新魏" panose="02010800040101010101" charset="-122"/>
              </a:rPr>
              <a:t>比而观之，各见其用意所在</a:t>
            </a:r>
            <a:endParaRPr lang="zh-CN" altLang="en-US" sz="4000" b="1">
              <a:latin typeface="Arial" panose="020B0604020202020204" pitchFamily="34" charset="0"/>
              <a:ea typeface="华文新魏" panose="02010800040101010101" charset="-122"/>
            </a:endParaRPr>
          </a:p>
        </p:txBody>
      </p:sp>
      <p:sp>
        <p:nvSpPr>
          <p:cNvPr id="89102" name="矩形 89101"/>
          <p:cNvSpPr/>
          <p:nvPr>
            <p:custDataLst>
              <p:tags r:id="rId11"/>
            </p:custDataLst>
          </p:nvPr>
        </p:nvSpPr>
        <p:spPr>
          <a:xfrm>
            <a:off x="1980565" y="5098733"/>
            <a:ext cx="6795135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000" b="1">
                <a:solidFill>
                  <a:srgbClr val="0033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新魏" panose="02010800040101010101" charset="-122"/>
              </a:rPr>
              <a:t>客是相知之客，宾是贵介之宾</a:t>
            </a:r>
            <a:endParaRPr lang="zh-CN" altLang="en-US" sz="4000" b="1">
              <a:solidFill>
                <a:srgbClr val="0033CC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4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2039" y="2482203"/>
            <a:ext cx="8849034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0481" name="Rectangle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8711" y="469614"/>
            <a:ext cx="11194026" cy="40309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lang="en-US" altLang="zh-CN" sz="3200" b="1" smtClean="0">
                <a:solidFill>
                  <a:srgbClr val="00B0F0"/>
                </a:solidFill>
                <a:sym typeface="+mn-ea"/>
              </a:rPr>
              <a:t>  </a:t>
            </a:r>
            <a:endParaRPr lang="en-US" altLang="zh-CN" sz="3200" b="1" smtClean="0">
              <a:solidFill>
                <a:srgbClr val="00B0F0"/>
              </a:solidFill>
              <a:sym typeface="+mn-ea"/>
            </a:endParaRPr>
          </a:p>
          <a:p>
            <a:pPr algn="ctr"/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有</a:t>
            </a:r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客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杜甫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患气经时久，临江卜宅新。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喧卑方避俗，疏快颇宜人。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有客过茅宇，呼儿正葛巾。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自锄稀菜甲</a:t>
            </a:r>
            <a:r>
              <a:rPr lang="zh-CN" altLang="zh-CN" sz="3200" baseline="30000" smtClean="0">
                <a:latin typeface="楷体" panose="02010609060101010101" pitchFamily="49" charset="-122"/>
                <a:ea typeface="楷体" panose="02010609060101010101" pitchFamily="49" charset="-122"/>
              </a:rPr>
              <a:t>①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，小摘为情亲。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【注】①甲，指草木初生。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2948" name="文本框 82947"/>
          <p:cNvSpPr txBox="1"/>
          <p:nvPr>
            <p:custDataLst>
              <p:tags r:id="rId7"/>
            </p:custDataLst>
          </p:nvPr>
        </p:nvSpPr>
        <p:spPr>
          <a:xfrm>
            <a:off x="659130" y="635318"/>
            <a:ext cx="2520950" cy="64516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66CC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zh-CN" altLang="zh-CN" sz="3600" smtClean="0">
                <a:solidFill>
                  <a:schemeClr val="tx1"/>
                </a:solidFill>
                <a:sym typeface="+mn-ea"/>
              </a:rPr>
              <a:t>拓展延伸</a:t>
            </a:r>
            <a:endParaRPr lang="zh-CN" altLang="zh-CN" sz="360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4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2039" y="2482203"/>
            <a:ext cx="8849034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0481" name="Rectangle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0943" y="748798"/>
            <a:ext cx="11194026" cy="47999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1.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下列对这首诗的理解与赏析，不正确的一项是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A.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诗人从自己的身体状况写起，顺理成章写到自己江边新居的宜人环境，表现喜悦之情。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B.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“避俗”点明诗人择居此地的深层原因，一“颇”字则将内心情感表达得淋漓尽致。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C.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颈联中，访客对诗人小儿子衣冠不整的瞋怪极富生活情趣，体现出主客关系亲密无间。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D.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诗人以日常生活情景入诗，在如话家常般的叙事之中融入丰富的情感，语言清新自然。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9820777" y="530631"/>
            <a:ext cx="4860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smtClean="0">
                <a:solidFill>
                  <a:srgbClr val="FF0000"/>
                </a:solidFill>
              </a:rPr>
              <a:t>C</a:t>
            </a:r>
            <a:endParaRPr lang="zh-CN" altLang="en-US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4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2039" y="2482203"/>
            <a:ext cx="8849034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4000" smtClean="0"/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0481" name="Rectangle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2956" y="704555"/>
            <a:ext cx="11194026" cy="47999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2.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诗人虽“患气经时久”，却充满了对生活的热爱之情。请结合全诗进行简要分析。</a:t>
            </a:r>
            <a:endParaRPr lang="en-US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①不以病体为碍，建造新宅，体现了作者对美好生活的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追求和向往。</a:t>
            </a:r>
            <a:endParaRPr lang="zh-CN" altLang="zh-CN" sz="3200" b="1" smtClean="0">
              <a:solidFill>
                <a:srgbClr val="00B0F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②临江而居，躲避世俗的纷扰，诗人在清静的环境中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自得其乐，精神愉快。</a:t>
            </a:r>
            <a:endParaRPr lang="zh-CN" altLang="zh-CN" sz="3200" b="1" smtClean="0">
              <a:solidFill>
                <a:srgbClr val="00B0F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③让孩子帮自己整理头巾，亲自采摘蔬菜招待客人，体现了诗人有客来访时的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欣喜与款待的热情</a:t>
            </a:r>
            <a:r>
              <a:rPr lang="zh-CN" altLang="zh-CN" sz="320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32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-6773" y="165101"/>
            <a:ext cx="12138660" cy="6436360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11000"/>
              </a:lnSpc>
            </a:pP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《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客至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一诗写诗人“草堂”清幽的居住环境的诗句是“</a:t>
            </a:r>
            <a:r>
              <a:rPr lang="zh-CN" altLang="en-US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”。</a:t>
            </a:r>
            <a:endParaRPr lang="zh-CN" altLang="en-US" sz="37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1000"/>
              </a:lnSpc>
            </a:pP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《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客至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中表现寂寞之中嘉客临门而喜出望外的句子是 “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”。</a:t>
            </a:r>
            <a:endParaRPr lang="zh-CN" altLang="en-US" sz="37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1000"/>
              </a:lnSpc>
            </a:pP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《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客至</a:t>
            </a: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中写招待寒酸简单但却满蕴真情的句子是“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”。</a:t>
            </a:r>
            <a:endParaRPr lang="zh-CN" altLang="en-US" sz="37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1000"/>
              </a:lnSpc>
            </a:pP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《客至》中与陶渊明“园日涉以成趣，门虽设而常关”意趣相似的诗句是“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”。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altLang="en-US" sz="37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1000"/>
              </a:lnSpc>
            </a:pPr>
            <a:r>
              <a:rPr lang="en-US" altLang="zh-CN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、《客至》中与陶渊明“过门更相呼，有酒斟酌之”意趣相似的诗句是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en-US" altLang="zh-CN" sz="37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</a:t>
            </a:r>
            <a:r>
              <a:rPr lang="zh-CN" altLang="en-US" sz="37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”。</a:t>
            </a:r>
            <a:endParaRPr lang="zh-CN" altLang="en-US" sz="37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199727" y="836507"/>
            <a:ext cx="7374467" cy="695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zh-CN" altLang="en-US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舍南舍北皆春水</a:t>
            </a:r>
            <a:r>
              <a:rPr lang="en-US" altLang="zh-CN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但见群鸥日日来</a:t>
            </a:r>
            <a:endParaRPr lang="zh-CN" altLang="en-US" sz="37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295400" y="2085340"/>
            <a:ext cx="7587827" cy="695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花径不曾缘客扫</a:t>
            </a:r>
            <a:r>
              <a:rPr lang="en-US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蓬门今始为君开</a:t>
            </a:r>
            <a:endParaRPr sz="37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27473" y="3332480"/>
            <a:ext cx="7374467" cy="695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盘飧市远无兼味</a:t>
            </a:r>
            <a:r>
              <a:rPr lang="en-US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樽酒家贫只旧醅</a:t>
            </a:r>
            <a:endParaRPr sz="37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175760" y="4581313"/>
            <a:ext cx="7374467" cy="695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花径不曾缘客扫</a:t>
            </a:r>
            <a:r>
              <a:rPr lang="en-US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蓬门今始为君开</a:t>
            </a:r>
            <a:endParaRPr sz="37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887893" y="5830147"/>
            <a:ext cx="7374467" cy="6959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肯与邻翁相对饮</a:t>
            </a:r>
            <a:r>
              <a:rPr lang="en-US" sz="37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37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隔篱呼取尽余杯</a:t>
            </a:r>
            <a:endParaRPr sz="37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275590" y="1083310"/>
            <a:ext cx="116719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首联描绘了草堂环境的清幽，景色的秀丽，</a:t>
            </a:r>
            <a:r>
              <a:rPr lang="zh-CN" altLang="en-US" sz="2800" b="1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点明时令、地点和环境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275590" y="1707515"/>
            <a:ext cx="1167320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“皆”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字写出</a:t>
            </a:r>
            <a:r>
              <a:rPr lang="zh-CN" altLang="en-US" sz="2800" b="1" u="sng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春江水势涨溢的情景，给人以江波浩渺、茫茫一片之感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。</a:t>
            </a:r>
            <a:r>
              <a:rPr lang="zh-CN" altLang="zh-CN" sz="280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u="sng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皆春水”把绿水缭绕、春意荡漾的环境表现得秀丽可爱。</a:t>
            </a:r>
            <a:endParaRPr lang="zh-CN" altLang="en-US" sz="2800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275590" y="2825115"/>
            <a:ext cx="1079119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鸥鸟性好猜疑，如人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有心机，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便不肯亲近，在古人笔下常常是</a:t>
            </a:r>
            <a:r>
              <a:rPr lang="zh-CN" altLang="en-US" sz="2800" b="1" u="sng">
                <a:latin typeface="黑体" panose="02010609060101010101" charset="-122"/>
                <a:ea typeface="黑体" panose="02010609060101010101" charset="-122"/>
              </a:rPr>
              <a:t>与世无争、没有心机的隐者的伴侣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。因此“群鸥日日来”。</a:t>
            </a:r>
            <a:endParaRPr lang="zh-CN" altLang="en-US" sz="2800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353060" y="3860800"/>
            <a:ext cx="1019492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eaLnBrk="0" fontAlgn="auto" hangingPunct="0">
              <a:lnSpc>
                <a:spcPct val="100000"/>
              </a:lnSpc>
            </a:pPr>
            <a:r>
              <a:rPr lang="zh-CN" alt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“日日”来的是群鸥，点明环境清幽僻静。</a:t>
            </a:r>
            <a:endParaRPr lang="zh-CN" altLang="zh-CN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609600" algn="just" eaLnBrk="0" fontAlgn="auto" hangingPunct="0">
              <a:lnSpc>
                <a:spcPct val="100000"/>
              </a:lnSpc>
            </a:pPr>
            <a:r>
              <a:rPr lang="zh-CN" alt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“但见”含弦外之音，说明作者生活的单调，无其他访者。</a:t>
            </a:r>
            <a:endParaRPr lang="zh-CN" altLang="zh-CN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4895850"/>
            <a:ext cx="1115314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不仅</a:t>
            </a:r>
            <a:r>
              <a:rPr lang="zh-CN" altLang="en-US" sz="2800" b="1" u="sng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点出环境的清幽僻静，也写出诗人远离世间的</a:t>
            </a:r>
            <a:r>
              <a:rPr lang="zh-CN" altLang="en-US" sz="2800" b="1" u="sng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真率忘俗</a:t>
            </a:r>
            <a:r>
              <a:rPr lang="zh-CN" altLang="en-US" sz="2800" b="1" u="sng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；同时也说明：亲友云散，交游冷落，只见群鸥，不见其他来访者，</a:t>
            </a:r>
            <a:r>
              <a:rPr lang="zh-CN" altLang="en-US" sz="2800" b="1" u="sng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闲逸</a:t>
            </a:r>
            <a:r>
              <a:rPr lang="zh-CN" altLang="en-US" sz="2800" b="1" u="sng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的生活不免有一丝</a:t>
            </a:r>
            <a:r>
              <a:rPr lang="zh-CN" altLang="en-US" sz="2800" b="1" u="sng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单调、寂寞</a:t>
            </a:r>
            <a:r>
              <a:rPr lang="zh-CN" altLang="en-US" sz="2800" b="1" u="sng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11334750" y="2825115"/>
            <a:ext cx="613410" cy="355917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zh-CN" sz="2800">
                <a:solidFill>
                  <a:srgbClr val="C00000"/>
                </a:solidFill>
                <a:latin typeface="微软雅黑" panose="020B0503020204020204" pitchFamily="34" charset="-122"/>
                <a:sym typeface="+mn-ea"/>
              </a:rPr>
              <a:t>借景抒情，情景交融</a:t>
            </a:r>
            <a:endParaRPr lang="zh-CN" altLang="zh-CN" sz="2800">
              <a:solidFill>
                <a:srgbClr val="C00000"/>
              </a:solidFill>
              <a:latin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69570" y="236220"/>
            <a:ext cx="62357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杜甫的</a:t>
            </a: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白鸥</a:t>
            </a: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情结</a:t>
            </a:r>
            <a:endParaRPr lang="zh-CN" altLang="en-US" sz="4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69570" y="1134745"/>
            <a:ext cx="8993206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/>
              <a:t>飘飘何所似，天地一沙鸥。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《旅夜书怀》杜甫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世事已黄发，残生随白鸥。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《去蜀》杜甫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空外一鸷鸟，河间双白鸥。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《独立》杜甫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相亲相近水中鸥。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《江村》杜甫</a:t>
            </a:r>
            <a:endParaRPr lang="zh-CN" altLang="en-US" b="1"/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3355" y="4003040"/>
            <a:ext cx="118795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问君能有几多愁？恰似一江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春水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向东流。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                    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《虞美人·春花秋月何时了》李煜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73354" y="5206365"/>
            <a:ext cx="10675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试上超然台上望，半壕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春水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一城花。《望江南﹒超然台作》苏轼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>
            <p:custDataLst>
              <p:tags r:id="rId1"/>
            </p:custDataLst>
          </p:nvPr>
        </p:nvSpPr>
        <p:spPr>
          <a:xfrm>
            <a:off x="352294" y="-12389"/>
            <a:ext cx="1349081" cy="784826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zh-CN" altLang="en-US" sz="43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颔联</a:t>
            </a:r>
            <a:endParaRPr lang="zh-CN" altLang="en-US" sz="4300" b="1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71980" y="1"/>
            <a:ext cx="9054253" cy="77808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kumimoji="1" lang="zh-CN" altLang="en-US" sz="43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花径不曾缘客扫，蓬门今始为君开。</a:t>
            </a:r>
            <a:endParaRPr kumimoji="1" lang="zh-CN" altLang="en-US" sz="37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0" y="680085"/>
            <a:ext cx="12192635" cy="701484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fontAlgn="auto">
              <a:lnSpc>
                <a:spcPct val="100000"/>
              </a:lnSpc>
            </a:pPr>
            <a:r>
              <a:rPr kumimoji="1" lang="zh-CN" altLang="en-US" sz="32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kumimoji="1" lang="zh-CN" altLang="en-US" sz="3200" b="1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1"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颔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联运用</a:t>
            </a:r>
            <a:r>
              <a:rPr kumimoji="1"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互文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，作者把笔触转向庭院，从户外的景色转到</a:t>
            </a:r>
            <a:r>
              <a:rPr kumimoji="1"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院中的情景</a:t>
            </a:r>
            <a:r>
              <a:rPr kumimoji="1"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1" lang="zh-CN" altLang="en-US" sz="3200" b="1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1" lang="en-US" altLang="zh-CN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1"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上句延承首联语意，继续渲染无客来访的些许孤寂。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花径不扫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，蓬门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常关，可以想见杜甫平日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的疏懒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闲澹以及往时门庭的冷落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、来客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的稀少。至于特别点出一向懒扫的花径今日亦不曾缘客而扫，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旨在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说明主客之间的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不拘礼数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，正可见出二人关系的</a:t>
            </a:r>
            <a:r>
              <a:rPr lang="zh-CN" altLang="en-US" sz="3200" b="1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密切。</a:t>
            </a:r>
            <a:endParaRPr lang="zh-CN" altLang="en-US" sz="3200" b="1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下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句陡然转换话题，强调欢迎崔</a:t>
            </a:r>
            <a:r>
              <a:rPr kumimoji="1"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县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令前来的十分欣喜，扣合题目。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冷落的荒村，佳客骤至，划破了幽居的岑寂，不仅使草堂有蓬荜生辉之感，而且也给村居带来空谷足音之喜。诗人以互通款曲的语气，表达</a:t>
            </a:r>
            <a:r>
              <a:rPr kumimoji="1" sz="32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“客”至的喜悦</a:t>
            </a:r>
            <a:r>
              <a:rPr kumimoji="1" sz="3200" b="1" err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，也曲透出诗人久未会客的寂寞心情。</a:t>
            </a:r>
            <a:endParaRPr kumimoji="1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00000"/>
              </a:lnSpc>
            </a:pPr>
            <a:r>
              <a:rPr kumimoji="1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这两句诗在行文上属对自然，一气贯穿；在内容上则前后对照，态度鲜明。上句写得越奇峭冷隽，下句越能表现出感情的真挚强烈。</a:t>
            </a:r>
            <a:endParaRPr kumimoji="1" sz="32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endParaRPr lang="zh-CN" altLang="en-US" sz="32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kumimoji="1" lang="zh-CN" altLang="en-US" sz="32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14935" y="892175"/>
            <a:ext cx="11838305" cy="9874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“缘客扫”，为了客人而打扫，古人常以扫径表示欢迎客人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8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“蓬门”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，用蓬草编成的门，茅屋的门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客至的意外惊喜</a:t>
            </a:r>
            <a:endParaRPr lang="zh-CN" altLang="zh-CN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endParaRPr lang="zh-CN" altLang="zh-CN" sz="17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14935" y="2378075"/>
            <a:ext cx="188531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ctr" eaLnBrk="0" fontAlgn="auto" hangingPunct="0">
              <a:lnSpc>
                <a:spcPct val="100000"/>
              </a:lnSpc>
            </a:pPr>
            <a:r>
              <a:rPr lang="zh-CN" altLang="en-US" sz="2800" b="1" smtClean="0">
                <a:solidFill>
                  <a:srgbClr val="C00000"/>
                </a:solidFill>
                <a:sym typeface="+mn-ea"/>
              </a:rPr>
              <a:t>对仗</a:t>
            </a:r>
            <a:endParaRPr lang="zh-CN" altLang="en-US" sz="2800" b="1" smtClean="0">
              <a:solidFill>
                <a:srgbClr val="C00000"/>
              </a:solidFill>
              <a:sym typeface="+mn-ea"/>
            </a:endParaRPr>
          </a:p>
          <a:p>
            <a:pPr indent="609600" algn="ctr" eaLnBrk="0" fontAlgn="auto" hangingPunct="0">
              <a:lnSpc>
                <a:spcPct val="100000"/>
              </a:lnSpc>
            </a:pPr>
            <a:r>
              <a:rPr lang="zh-CN" altLang="en-US" sz="2800" b="1" smtClean="0">
                <a:solidFill>
                  <a:srgbClr val="C00000"/>
                </a:solidFill>
              </a:rPr>
              <a:t>互文</a:t>
            </a:r>
            <a:endParaRPr lang="zh-CN" altLang="zh-CN" sz="280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91770" y="3653155"/>
            <a:ext cx="1187513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eaLnBrk="0" hangingPunct="0"/>
            <a:r>
              <a:rPr lang="en-US" altLang="zh-CN" sz="2800" b="1">
                <a:sym typeface="+mn-ea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前句不仅说客不常来，还有主人不轻易请客意，今日“君”来，更见两人交情之深厚，使后面的酣畅欢快有了着落。后句的“今始为”又使前句之意显得更为真切。</a:t>
            </a:r>
            <a:endParaRPr lang="zh-CN" altLang="zh-CN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2000250" y="2162810"/>
            <a:ext cx="1006729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由外转内，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从户外的景色转到院中的情景，引出“客至”，用与客人谈话的口吻，</a:t>
            </a:r>
            <a:r>
              <a:rPr lang="zh-CN" altLang="en-US" sz="2800" b="1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增强了生活实感，表现了诗人喜客之至，待客之诚</a:t>
            </a:r>
            <a:endParaRPr lang="zh-CN" altLang="en-US" sz="2800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08330" y="5243830"/>
            <a:ext cx="111429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“不曾</a:t>
            </a:r>
            <a:r>
              <a:rPr lang="zh-CN" altLang="en-US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”“</a:t>
            </a:r>
            <a:r>
              <a:rPr lang="zh-CN" altLang="zh-CN" sz="32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今始”，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寂寞之中，佳客临门，一向闲适恬淡的主人不由得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喜出望外</a:t>
            </a:r>
            <a:r>
              <a:rPr lang="zh-CN" altLang="zh-CN" sz="3200" b="1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。体现“空谷足音之喜”。</a:t>
            </a:r>
            <a:endParaRPr lang="zh-CN" altLang="en-US" sz="3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9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9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819"/>
</p:tagLst>
</file>

<file path=ppt/tags/tag101.xml><?xml version="1.0" encoding="utf-8"?>
<p:tagLst xmlns:p="http://schemas.openxmlformats.org/presentationml/2006/main">
  <p:tag name="AS_UNIQUEID" val="820"/>
</p:tagLst>
</file>

<file path=ppt/tags/tag102.xml><?xml version="1.0" encoding="utf-8"?>
<p:tagLst xmlns:p="http://schemas.openxmlformats.org/presentationml/2006/main">
  <p:tag name="AS_UNIQUEID" val="821"/>
</p:tagLst>
</file>

<file path=ppt/tags/tag103.xml><?xml version="1.0" encoding="utf-8"?>
<p:tagLst xmlns:p="http://schemas.openxmlformats.org/presentationml/2006/main">
  <p:tag name="AS_UNIQUEID" val="627"/>
</p:tagLst>
</file>

<file path=ppt/tags/tag104.xml><?xml version="1.0" encoding="utf-8"?>
<p:tagLst xmlns:p="http://schemas.openxmlformats.org/presentationml/2006/main">
  <p:tag name="AS_UNIQUEID" val="628"/>
</p:tagLst>
</file>

<file path=ppt/tags/tag105.xml><?xml version="1.0" encoding="utf-8"?>
<p:tagLst xmlns:p="http://schemas.openxmlformats.org/presentationml/2006/main">
  <p:tag name="AS_UNIQUEID" val="629"/>
</p:tagLst>
</file>

<file path=ppt/tags/tag106.xml><?xml version="1.0" encoding="utf-8"?>
<p:tagLst xmlns:p="http://schemas.openxmlformats.org/presentationml/2006/main">
  <p:tag name="AS_UNIQUEID" val="631"/>
</p:tagLst>
</file>

<file path=ppt/tags/tag107.xml><?xml version="1.0" encoding="utf-8"?>
<p:tagLst xmlns:p="http://schemas.openxmlformats.org/presentationml/2006/main">
  <p:tag name="AS_UNIQUEID" val="789"/>
</p:tagLst>
</file>

<file path=ppt/tags/tag108.xml><?xml version="1.0" encoding="utf-8"?>
<p:tagLst xmlns:p="http://schemas.openxmlformats.org/presentationml/2006/main">
  <p:tag name="AS_UNIQUEID" val="791"/>
</p:tagLst>
</file>

<file path=ppt/tags/tag109.xml><?xml version="1.0" encoding="utf-8"?>
<p:tagLst xmlns:p="http://schemas.openxmlformats.org/presentationml/2006/main">
  <p:tag name="AS_UNIQUEID" val="792"/>
</p:tagLst>
</file>

<file path=ppt/tags/tag11.xml><?xml version="1.0" encoding="utf-8"?>
<p:tagLst xmlns:p="http://schemas.openxmlformats.org/presentationml/2006/main">
  <p:tag name="AS_UNIQUEID" val="9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AS_UNIQUEID" val="850"/>
</p:tagLst>
</file>

<file path=ppt/tags/tag111.xml><?xml version="1.0" encoding="utf-8"?>
<p:tagLst xmlns:p="http://schemas.openxmlformats.org/presentationml/2006/main">
  <p:tag name="AS_UNIQUEID" val="851"/>
</p:tagLst>
</file>

<file path=ppt/tags/tag112.xml><?xml version="1.0" encoding="utf-8"?>
<p:tagLst xmlns:p="http://schemas.openxmlformats.org/presentationml/2006/main">
  <p:tag name="AS_UNIQUEID" val="852"/>
</p:tagLst>
</file>

<file path=ppt/tags/tag113.xml><?xml version="1.0" encoding="utf-8"?>
<p:tagLst xmlns:p="http://schemas.openxmlformats.org/presentationml/2006/main">
  <p:tag name="AS_UNIQUEID" val="843"/>
</p:tagLst>
</file>

<file path=ppt/tags/tag114.xml><?xml version="1.0" encoding="utf-8"?>
<p:tagLst xmlns:p="http://schemas.openxmlformats.org/presentationml/2006/main">
  <p:tag name="AS_UNIQUEID" val="844"/>
</p:tagLst>
</file>

<file path=ppt/tags/tag115.xml><?xml version="1.0" encoding="utf-8"?>
<p:tagLst xmlns:p="http://schemas.openxmlformats.org/presentationml/2006/main">
  <p:tag name="AS_UNIQUEID" val="845"/>
</p:tagLst>
</file>

<file path=ppt/tags/tag116.xml><?xml version="1.0" encoding="utf-8"?>
<p:tagLst xmlns:p="http://schemas.openxmlformats.org/presentationml/2006/main">
  <p:tag name="AS_UNIQUEID" val="634"/>
</p:tagLst>
</file>

<file path=ppt/tags/tag117.xml><?xml version="1.0" encoding="utf-8"?>
<p:tagLst xmlns:p="http://schemas.openxmlformats.org/presentationml/2006/main">
  <p:tag name="AS_UNIQUEID" val="636"/>
</p:tagLst>
</file>

<file path=ppt/tags/tag118.xml><?xml version="1.0" encoding="utf-8"?>
<p:tagLst xmlns:p="http://schemas.openxmlformats.org/presentationml/2006/main">
  <p:tag name="AS_UNIQUEID" val="802"/>
</p:tagLst>
</file>

<file path=ppt/tags/tag119.xml><?xml version="1.0" encoding="utf-8"?>
<p:tagLst xmlns:p="http://schemas.openxmlformats.org/presentationml/2006/main">
  <p:tag name="AS_UNIQUEID" val="798"/>
</p:tagLst>
</file>

<file path=ppt/tags/tag12.xml><?xml version="1.0" encoding="utf-8"?>
<p:tagLst xmlns:p="http://schemas.openxmlformats.org/presentationml/2006/main">
  <p:tag name="AS_UNIQUEID" val="9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874"/>
</p:tagLst>
</file>

<file path=ppt/tags/tag121.xml><?xml version="1.0" encoding="utf-8"?>
<p:tagLst xmlns:p="http://schemas.openxmlformats.org/presentationml/2006/main">
  <p:tag name="AS_UNIQUEID" val="875"/>
</p:tagLst>
</file>

<file path=ppt/tags/tag122.xml><?xml version="1.0" encoding="utf-8"?>
<p:tagLst xmlns:p="http://schemas.openxmlformats.org/presentationml/2006/main">
  <p:tag name="AS_UNIQUEID" val="876"/>
</p:tagLst>
</file>

<file path=ppt/tags/tag123.xml><?xml version="1.0" encoding="utf-8"?>
<p:tagLst xmlns:p="http://schemas.openxmlformats.org/presentationml/2006/main">
  <p:tag name="AS_UNIQUEID" val="867"/>
</p:tagLst>
</file>

<file path=ppt/tags/tag124.xml><?xml version="1.0" encoding="utf-8"?>
<p:tagLst xmlns:p="http://schemas.openxmlformats.org/presentationml/2006/main">
  <p:tag name="AS_UNIQUEID" val="868"/>
</p:tagLst>
</file>

<file path=ppt/tags/tag125.xml><?xml version="1.0" encoding="utf-8"?>
<p:tagLst xmlns:p="http://schemas.openxmlformats.org/presentationml/2006/main">
  <p:tag name="AS_UNIQUEID" val="869"/>
</p:tagLst>
</file>

<file path=ppt/tags/tag126.xml><?xml version="1.0" encoding="utf-8"?>
<p:tagLst xmlns:p="http://schemas.openxmlformats.org/presentationml/2006/main">
  <p:tag name="AS_UNIQUEID" val="644"/>
</p:tagLst>
</file>

<file path=ppt/tags/tag127.xml><?xml version="1.0" encoding="utf-8"?>
<p:tagLst xmlns:p="http://schemas.openxmlformats.org/presentationml/2006/main">
  <p:tag name="AS_UNIQUEID" val="645"/>
</p:tagLst>
</file>

<file path=ppt/tags/tag128.xml><?xml version="1.0" encoding="utf-8"?>
<p:tagLst xmlns:p="http://schemas.openxmlformats.org/presentationml/2006/main">
  <p:tag name="AS_UNIQUEID" val="811"/>
</p:tagLst>
</file>

<file path=ppt/tags/tag129.xml><?xml version="1.0" encoding="utf-8"?>
<p:tagLst xmlns:p="http://schemas.openxmlformats.org/presentationml/2006/main">
  <p:tag name="AS_UNIQUEID" val="812"/>
</p:tagLst>
</file>

<file path=ppt/tags/tag13.xml><?xml version="1.0" encoding="utf-8"?>
<p:tagLst xmlns:p="http://schemas.openxmlformats.org/presentationml/2006/main">
  <p:tag name="AS_UNIQUEID" val="9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900"/>
</p:tagLst>
</file>

<file path=ppt/tags/tag131.xml><?xml version="1.0" encoding="utf-8"?>
<p:tagLst xmlns:p="http://schemas.openxmlformats.org/presentationml/2006/main">
  <p:tag name="AS_UNIQUEID" val="48"/>
</p:tagLst>
</file>

<file path=ppt/tags/tag132.xml><?xml version="1.0" encoding="utf-8"?>
<p:tagLst xmlns:p="http://schemas.openxmlformats.org/presentationml/2006/main">
  <p:tag name="AS_UNIQUEID" val="49"/>
</p:tagLst>
</file>

<file path=ppt/tags/tag133.xml><?xml version="1.0" encoding="utf-8"?>
<p:tagLst xmlns:p="http://schemas.openxmlformats.org/presentationml/2006/main">
  <p:tag name="AS_UNIQUEID" val="458"/>
</p:tagLst>
</file>

<file path=ppt/tags/tag134.xml><?xml version="1.0" encoding="utf-8"?>
<p:tagLst xmlns:p="http://schemas.openxmlformats.org/presentationml/2006/main">
  <p:tag name="AS_UNIQUEID" val="459"/>
</p:tagLst>
</file>

<file path=ppt/tags/tag135.xml><?xml version="1.0" encoding="utf-8"?>
<p:tagLst xmlns:p="http://schemas.openxmlformats.org/presentationml/2006/main">
  <p:tag name="AS_UNIQUEID" val="460"/>
</p:tagLst>
</file>

<file path=ppt/tags/tag136.xml><?xml version="1.0" encoding="utf-8"?>
<p:tagLst xmlns:p="http://schemas.openxmlformats.org/presentationml/2006/main">
  <p:tag name="AS_UNIQUEID" val="461"/>
</p:tagLst>
</file>

<file path=ppt/tags/tag137.xml><?xml version="1.0" encoding="utf-8"?>
<p:tagLst xmlns:p="http://schemas.openxmlformats.org/presentationml/2006/main">
  <p:tag name="AS_UNIQUEID" val="431"/>
</p:tagLst>
</file>

<file path=ppt/tags/tag138.xml><?xml version="1.0" encoding="utf-8"?>
<p:tagLst xmlns:p="http://schemas.openxmlformats.org/presentationml/2006/main">
  <p:tag name="AS_UNIQUEID" val="815"/>
</p:tagLst>
</file>

<file path=ppt/tags/tag139.xml><?xml version="1.0" encoding="utf-8"?>
<p:tagLst xmlns:p="http://schemas.openxmlformats.org/presentationml/2006/main">
  <p:tag name="AS_UNIQUEID" val="921"/>
</p:tagLst>
</file>

<file path=ppt/tags/tag14.xml><?xml version="1.0" encoding="utf-8"?>
<p:tagLst xmlns:p="http://schemas.openxmlformats.org/presentationml/2006/main">
  <p:tag name="AS_UNIQUEID" val="9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916"/>
</p:tagLst>
</file>

<file path=ppt/tags/tag141.xml><?xml version="1.0" encoding="utf-8"?>
<p:tagLst xmlns:p="http://schemas.openxmlformats.org/presentationml/2006/main">
  <p:tag name="AS_UNIQUEID" val="917"/>
</p:tagLst>
</file>

<file path=ppt/tags/tag142.xml><?xml version="1.0" encoding="utf-8"?>
<p:tagLst xmlns:p="http://schemas.openxmlformats.org/presentationml/2006/main">
  <p:tag name="AS_UNIQUEID" val="918"/>
</p:tagLst>
</file>

<file path=ppt/tags/tag143.xml><?xml version="1.0" encoding="utf-8"?>
<p:tagLst xmlns:p="http://schemas.openxmlformats.org/presentationml/2006/main">
  <p:tag name="AS_UNIQUEID" val="1126"/>
</p:tagLst>
</file>

<file path=ppt/tags/tag144.xml><?xml version="1.0" encoding="utf-8"?>
<p:tagLst xmlns:p="http://schemas.openxmlformats.org/presentationml/2006/main">
  <p:tag name="AS_UNIQUEID" val="1128"/>
</p:tagLst>
</file>

<file path=ppt/tags/tag145.xml><?xml version="1.0" encoding="utf-8"?>
<p:tagLst xmlns:p="http://schemas.openxmlformats.org/presentationml/2006/main">
  <p:tag name="AS_UNIQUEID" val="1130"/>
</p:tagLst>
</file>

<file path=ppt/tags/tag146.xml><?xml version="1.0" encoding="utf-8"?>
<p:tagLst xmlns:p="http://schemas.openxmlformats.org/presentationml/2006/main">
  <p:tag name="AS_UNIQUEID" val="1131"/>
</p:tagLst>
</file>

<file path=ppt/tags/tag147.xml><?xml version="1.0" encoding="utf-8"?>
<p:tagLst xmlns:p="http://schemas.openxmlformats.org/presentationml/2006/main">
  <p:tag name="AS_UNIQUEID" val="1132"/>
</p:tagLst>
</file>

<file path=ppt/tags/tag148.xml><?xml version="1.0" encoding="utf-8"?>
<p:tagLst xmlns:p="http://schemas.openxmlformats.org/presentationml/2006/main">
  <p:tag name="AS_UNIQUEID" val="1133"/>
</p:tagLst>
</file>

<file path=ppt/tags/tag149.xml><?xml version="1.0" encoding="utf-8"?>
<p:tagLst xmlns:p="http://schemas.openxmlformats.org/presentationml/2006/main">
  <p:tag name="AS_UNIQUEID" val="1134"/>
</p:tagLst>
</file>

<file path=ppt/tags/tag15.xml><?xml version="1.0" encoding="utf-8"?>
<p:tagLst xmlns:p="http://schemas.openxmlformats.org/presentationml/2006/main">
  <p:tag name="AS_UNIQUEID" val="9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1135"/>
</p:tagLst>
</file>

<file path=ppt/tags/tag151.xml><?xml version="1.0" encoding="utf-8"?>
<p:tagLst xmlns:p="http://schemas.openxmlformats.org/presentationml/2006/main">
  <p:tag name="AS_UNIQUEID" val="1136"/>
</p:tagLst>
</file>

<file path=ppt/tags/tag152.xml><?xml version="1.0" encoding="utf-8"?>
<p:tagLst xmlns:p="http://schemas.openxmlformats.org/presentationml/2006/main">
  <p:tag name="AS_UNIQUEID" val="1137"/>
</p:tagLst>
</file>

<file path=ppt/tags/tag153.xml><?xml version="1.0" encoding="utf-8"?>
<p:tagLst xmlns:p="http://schemas.openxmlformats.org/presentationml/2006/main">
  <p:tag name="AS_UNIQUEID" val="1138"/>
</p:tagLst>
</file>

<file path=ppt/tags/tag154.xml><?xml version="1.0" encoding="utf-8"?>
<p:tagLst xmlns:p="http://schemas.openxmlformats.org/presentationml/2006/main">
  <p:tag name="AS_UNIQUEID" val="1139"/>
</p:tagLst>
</file>

<file path=ppt/tags/tag155.xml><?xml version="1.0" encoding="utf-8"?>
<p:tagLst xmlns:p="http://schemas.openxmlformats.org/presentationml/2006/main">
  <p:tag name="AS_UNIQUEID" val="1140"/>
</p:tagLst>
</file>

<file path=ppt/tags/tag156.xml><?xml version="1.0" encoding="utf-8"?>
<p:tagLst xmlns:p="http://schemas.openxmlformats.org/presentationml/2006/main">
  <p:tag name="AS_UNIQUEID" val="1141"/>
</p:tagLst>
</file>

<file path=ppt/tags/tag157.xml><?xml version="1.0" encoding="utf-8"?>
<p:tagLst xmlns:p="http://schemas.openxmlformats.org/presentationml/2006/main">
  <p:tag name="AS_UNIQUEID" val="1142"/>
</p:tagLst>
</file>

<file path=ppt/tags/tag158.xml><?xml version="1.0" encoding="utf-8"?>
<p:tagLst xmlns:p="http://schemas.openxmlformats.org/presentationml/2006/main">
  <p:tag name="AS_UNIQUEID" val="1143"/>
</p:tagLst>
</file>

<file path=ppt/tags/tag159.xml><?xml version="1.0" encoding="utf-8"?>
<p:tagLst xmlns:p="http://schemas.openxmlformats.org/presentationml/2006/main">
  <p:tag name="AS_UNIQUEID" val="1144"/>
</p:tagLst>
</file>

<file path=ppt/tags/tag16.xml><?xml version="1.0" encoding="utf-8"?>
<p:tagLst xmlns:p="http://schemas.openxmlformats.org/presentationml/2006/main">
  <p:tag name="AS_UNIQUEID" val="9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1145"/>
</p:tagLst>
</file>

<file path=ppt/tags/tag161.xml><?xml version="1.0" encoding="utf-8"?>
<p:tagLst xmlns:p="http://schemas.openxmlformats.org/presentationml/2006/main">
  <p:tag name="AS_UNIQUEID" val="1146"/>
</p:tagLst>
</file>

<file path=ppt/tags/tag162.xml><?xml version="1.0" encoding="utf-8"?>
<p:tagLst xmlns:p="http://schemas.openxmlformats.org/presentationml/2006/main">
  <p:tag name="AS_UNIQUEID" val="1147"/>
</p:tagLst>
</file>

<file path=ppt/tags/tag163.xml><?xml version="1.0" encoding="utf-8"?>
<p:tagLst xmlns:p="http://schemas.openxmlformats.org/presentationml/2006/main">
  <p:tag name="AS_UNIQUEID" val="1148"/>
</p:tagLst>
</file>

<file path=ppt/tags/tag164.xml><?xml version="1.0" encoding="utf-8"?>
<p:tagLst xmlns:p="http://schemas.openxmlformats.org/presentationml/2006/main">
  <p:tag name="AS_UNIQUEID" val="1149"/>
</p:tagLst>
</file>

<file path=ppt/tags/tag165.xml><?xml version="1.0" encoding="utf-8"?>
<p:tagLst xmlns:p="http://schemas.openxmlformats.org/presentationml/2006/main">
  <p:tag name="AS_UNIQUEID" val="1150"/>
</p:tagLst>
</file>

<file path=ppt/tags/tag166.xml><?xml version="1.0" encoding="utf-8"?>
<p:tagLst xmlns:p="http://schemas.openxmlformats.org/presentationml/2006/main">
  <p:tag name="AS_UNIQUEID" val="1151"/>
</p:tagLst>
</file>

<file path=ppt/tags/tag167.xml><?xml version="1.0" encoding="utf-8"?>
<p:tagLst xmlns:p="http://schemas.openxmlformats.org/presentationml/2006/main">
  <p:tag name="AS_UNIQUEID" val="1157"/>
</p:tagLst>
</file>

<file path=ppt/tags/tag168.xml><?xml version="1.0" encoding="utf-8"?>
<p:tagLst xmlns:p="http://schemas.openxmlformats.org/presentationml/2006/main">
  <p:tag name="AS_UNIQUEID" val="1159"/>
</p:tagLst>
</file>

<file path=ppt/tags/tag169.xml><?xml version="1.0" encoding="utf-8"?>
<p:tagLst xmlns:p="http://schemas.openxmlformats.org/presentationml/2006/main">
  <p:tag name="AS_UNIQUEID" val="1160"/>
</p:tagLst>
</file>

<file path=ppt/tags/tag17.xml><?xml version="1.0" encoding="utf-8"?>
<p:tagLst xmlns:p="http://schemas.openxmlformats.org/presentationml/2006/main">
  <p:tag name="AS_UNIQUEID" val="9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1163"/>
</p:tagLst>
</file>

<file path=ppt/tags/tag171.xml><?xml version="1.0" encoding="utf-8"?>
<p:tagLst xmlns:p="http://schemas.openxmlformats.org/presentationml/2006/main">
  <p:tag name="AS_UNIQUEID" val="1164"/>
</p:tagLst>
</file>

<file path=ppt/tags/tag172.xml><?xml version="1.0" encoding="utf-8"?>
<p:tagLst xmlns:p="http://schemas.openxmlformats.org/presentationml/2006/main">
  <p:tag name="AS_UNIQUEID" val="1167"/>
</p:tagLst>
</file>

<file path=ppt/tags/tag173.xml><?xml version="1.0" encoding="utf-8"?>
<p:tagLst xmlns:p="http://schemas.openxmlformats.org/presentationml/2006/main">
  <p:tag name="AS_UNIQUEID" val="1168"/>
</p:tagLst>
</file>

<file path=ppt/tags/tag174.xml><?xml version="1.0" encoding="utf-8"?>
<p:tagLst xmlns:p="http://schemas.openxmlformats.org/presentationml/2006/main">
  <p:tag name="AS_UNIQUEID" val="1170"/>
</p:tagLst>
</file>

<file path=ppt/tags/tag175.xml><?xml version="1.0" encoding="utf-8"?>
<p:tagLst xmlns:p="http://schemas.openxmlformats.org/presentationml/2006/main">
  <p:tag name="AS_UNIQUEID" val="1174"/>
</p:tagLst>
</file>

<file path=ppt/tags/tag176.xml><?xml version="1.0" encoding="utf-8"?>
<p:tagLst xmlns:p="http://schemas.openxmlformats.org/presentationml/2006/main">
  <p:tag name="AS_UNIQUEID" val="1175"/>
</p:tagLst>
</file>

<file path=ppt/tags/tag177.xml><?xml version="1.0" encoding="utf-8"?>
<p:tagLst xmlns:p="http://schemas.openxmlformats.org/presentationml/2006/main">
  <p:tag name="AS_UNIQUEID" val="1176"/>
</p:tagLst>
</file>

<file path=ppt/tags/tag178.xml><?xml version="1.0" encoding="utf-8"?>
<p:tagLst xmlns:p="http://schemas.openxmlformats.org/presentationml/2006/main">
  <p:tag name="AS_UNIQUEID" val="1177"/>
</p:tagLst>
</file>

<file path=ppt/tags/tag179.xml><?xml version="1.0" encoding="utf-8"?>
<p:tagLst xmlns:p="http://schemas.openxmlformats.org/presentationml/2006/main">
  <p:tag name="AS_UNIQUEID" val="1178"/>
</p:tagLst>
</file>

<file path=ppt/tags/tag18.xml><?xml version="1.0" encoding="utf-8"?>
<p:tagLst xmlns:p="http://schemas.openxmlformats.org/presentationml/2006/main">
  <p:tag name="AS_UNIQUEID" val="9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AS_UNIQUEID" val="1179"/>
</p:tagLst>
</file>

<file path=ppt/tags/tag181.xml><?xml version="1.0" encoding="utf-8"?>
<p:tagLst xmlns:p="http://schemas.openxmlformats.org/presentationml/2006/main">
  <p:tag name="AS_UNIQUEID" val="1180"/>
</p:tagLst>
</file>

<file path=ppt/tags/tag182.xml><?xml version="1.0" encoding="utf-8"?>
<p:tagLst xmlns:p="http://schemas.openxmlformats.org/presentationml/2006/main">
  <p:tag name="AS_UNIQUEID" val="1181"/>
</p:tagLst>
</file>

<file path=ppt/tags/tag183.xml><?xml version="1.0" encoding="utf-8"?>
<p:tagLst xmlns:p="http://schemas.openxmlformats.org/presentationml/2006/main">
  <p:tag name="AS_UNIQUEID" val="1182"/>
</p:tagLst>
</file>

<file path=ppt/tags/tag184.xml><?xml version="1.0" encoding="utf-8"?>
<p:tagLst xmlns:p="http://schemas.openxmlformats.org/presentationml/2006/main">
  <p:tag name="AS_UNIQUEID" val="1183"/>
</p:tagLst>
</file>

<file path=ppt/tags/tag185.xml><?xml version="1.0" encoding="utf-8"?>
<p:tagLst xmlns:p="http://schemas.openxmlformats.org/presentationml/2006/main">
  <p:tag name="AS_UNIQUEID" val="1184"/>
</p:tagLst>
</file>

<file path=ppt/tags/tag186.xml><?xml version="1.0" encoding="utf-8"?>
<p:tagLst xmlns:p="http://schemas.openxmlformats.org/presentationml/2006/main">
  <p:tag name="AS_UNIQUEID" val="1187"/>
</p:tagLst>
</file>

<file path=ppt/tags/tag187.xml><?xml version="1.0" encoding="utf-8"?>
<p:tagLst xmlns:p="http://schemas.openxmlformats.org/presentationml/2006/main">
  <p:tag name="AS_UNIQUEID" val="1188"/>
</p:tagLst>
</file>

<file path=ppt/tags/tag188.xml><?xml version="1.0" encoding="utf-8"?>
<p:tagLst xmlns:p="http://schemas.openxmlformats.org/presentationml/2006/main">
  <p:tag name="AS_UNIQUEID" val="1189"/>
</p:tagLst>
</file>

<file path=ppt/tags/tag189.xml><?xml version="1.0" encoding="utf-8"?>
<p:tagLst xmlns:p="http://schemas.openxmlformats.org/presentationml/2006/main">
  <p:tag name="AS_UNIQUEID" val="1190"/>
</p:tagLst>
</file>

<file path=ppt/tags/tag19.xml><?xml version="1.0" encoding="utf-8"?>
<p:tagLst xmlns:p="http://schemas.openxmlformats.org/presentationml/2006/main">
  <p:tag name="AS_UNIQUEID" val="9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AS_UNIQUEID" val="1191"/>
</p:tagLst>
</file>

<file path=ppt/tags/tag191.xml><?xml version="1.0" encoding="utf-8"?>
<p:tagLst xmlns:p="http://schemas.openxmlformats.org/presentationml/2006/main">
  <p:tag name="AS_UNIQUEID" val="1192"/>
</p:tagLst>
</file>

<file path=ppt/tags/tag192.xml><?xml version="1.0" encoding="utf-8"?>
<p:tagLst xmlns:p="http://schemas.openxmlformats.org/presentationml/2006/main">
  <p:tag name="AS_UNIQUEID" val="1193"/>
</p:tagLst>
</file>

<file path=ppt/tags/tag193.xml><?xml version="1.0" encoding="utf-8"?>
<p:tagLst xmlns:p="http://schemas.openxmlformats.org/presentationml/2006/main">
  <p:tag name="AS_UNIQUEID" val="1194"/>
</p:tagLst>
</file>

<file path=ppt/tags/tag194.xml><?xml version="1.0" encoding="utf-8"?>
<p:tagLst xmlns:p="http://schemas.openxmlformats.org/presentationml/2006/main">
  <p:tag name="AS_UNIQUEID" val="1195"/>
</p:tagLst>
</file>

<file path=ppt/tags/tag195.xml><?xml version="1.0" encoding="utf-8"?>
<p:tagLst xmlns:p="http://schemas.openxmlformats.org/presentationml/2006/main">
  <p:tag name="AS_UNIQUEID" val="1196"/>
</p:tagLst>
</file>

<file path=ppt/tags/tag196.xml><?xml version="1.0" encoding="utf-8"?>
<p:tagLst xmlns:p="http://schemas.openxmlformats.org/presentationml/2006/main">
  <p:tag name="AS_UNIQUEID" val="1197"/>
</p:tagLst>
</file>

<file path=ppt/tags/tag197.xml><?xml version="1.0" encoding="utf-8"?>
<p:tagLst xmlns:p="http://schemas.openxmlformats.org/presentationml/2006/main">
  <p:tag name="AS_UNIQUEID" val="1198"/>
</p:tagLst>
</file>

<file path=ppt/tags/tag198.xml><?xml version="1.0" encoding="utf-8"?>
<p:tagLst xmlns:p="http://schemas.openxmlformats.org/presentationml/2006/main">
  <p:tag name="AS_UNIQUEID" val="1200"/>
</p:tagLst>
</file>

<file path=ppt/tags/tag199.xml><?xml version="1.0" encoding="utf-8"?>
<p:tagLst xmlns:p="http://schemas.openxmlformats.org/presentationml/2006/main">
  <p:tag name="AS_UNIQUEID" val="1201"/>
</p:tagLst>
</file>

<file path=ppt/tags/tag2.xml><?xml version="1.0" encoding="utf-8"?>
<p:tagLst xmlns:p="http://schemas.openxmlformats.org/presentationml/2006/main">
  <p:tag name="AS_UNIQUEID" val="9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9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1202"/>
</p:tagLst>
</file>

<file path=ppt/tags/tag201.xml><?xml version="1.0" encoding="utf-8"?>
<p:tagLst xmlns:p="http://schemas.openxmlformats.org/presentationml/2006/main">
  <p:tag name="AS_UNIQUEID" val="1204"/>
</p:tagLst>
</file>

<file path=ppt/tags/tag202.xml><?xml version="1.0" encoding="utf-8"?>
<p:tagLst xmlns:p="http://schemas.openxmlformats.org/presentationml/2006/main">
  <p:tag name="AS_UNIQUEID" val="1205"/>
</p:tagLst>
</file>

<file path=ppt/tags/tag203.xml><?xml version="1.0" encoding="utf-8"?>
<p:tagLst xmlns:p="http://schemas.openxmlformats.org/presentationml/2006/main">
  <p:tag name="AS_UNIQUEID" val="1206"/>
</p:tagLst>
</file>

<file path=ppt/tags/tag204.xml><?xml version="1.0" encoding="utf-8"?>
<p:tagLst xmlns:p="http://schemas.openxmlformats.org/presentationml/2006/main">
  <p:tag name="AS_UNIQUEID" val="1211"/>
</p:tagLst>
</file>

<file path=ppt/tags/tag205.xml><?xml version="1.0" encoding="utf-8"?>
<p:tagLst xmlns:p="http://schemas.openxmlformats.org/presentationml/2006/main">
  <p:tag name="AS_UNIQUEID" val="1212"/>
</p:tagLst>
</file>

<file path=ppt/tags/tag206.xml><?xml version="1.0" encoding="utf-8"?>
<p:tagLst xmlns:p="http://schemas.openxmlformats.org/presentationml/2006/main">
  <p:tag name="AS_UNIQUEID" val="1213"/>
</p:tagLst>
</file>

<file path=ppt/tags/tag207.xml><?xml version="1.0" encoding="utf-8"?>
<p:tagLst xmlns:p="http://schemas.openxmlformats.org/presentationml/2006/main">
  <p:tag name="AS_UNIQUEID" val="1217"/>
</p:tagLst>
</file>

<file path=ppt/tags/tag208.xml><?xml version="1.0" encoding="utf-8"?>
<p:tagLst xmlns:p="http://schemas.openxmlformats.org/presentationml/2006/main">
  <p:tag name="AS_UNIQUEID" val="1218"/>
</p:tagLst>
</file>

<file path=ppt/tags/tag209.xml><?xml version="1.0" encoding="utf-8"?>
<p:tagLst xmlns:p="http://schemas.openxmlformats.org/presentationml/2006/main">
  <p:tag name="AS_UNIQUEID" val="1219"/>
</p:tagLst>
</file>

<file path=ppt/tags/tag21.xml><?xml version="1.0" encoding="utf-8"?>
<p:tagLst xmlns:p="http://schemas.openxmlformats.org/presentationml/2006/main">
  <p:tag name="AS_UNIQUEID" val="10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1227"/>
</p:tagLst>
</file>

<file path=ppt/tags/tag211.xml><?xml version="1.0" encoding="utf-8"?>
<p:tagLst xmlns:p="http://schemas.openxmlformats.org/presentationml/2006/main">
  <p:tag name="AS_UNIQUEID" val="1228"/>
</p:tagLst>
</file>

<file path=ppt/tags/tag212.xml><?xml version="1.0" encoding="utf-8"?>
<p:tagLst xmlns:p="http://schemas.openxmlformats.org/presentationml/2006/main">
  <p:tag name="AS_UNIQUEID" val="1231"/>
</p:tagLst>
</file>

<file path=ppt/tags/tag213.xml><?xml version="1.0" encoding="utf-8"?>
<p:tagLst xmlns:p="http://schemas.openxmlformats.org/presentationml/2006/main">
  <p:tag name="AS_UNIQUEID" val="1232"/>
</p:tagLst>
</file>

<file path=ppt/tags/tag214.xml><?xml version="1.0" encoding="utf-8"?>
<p:tagLst xmlns:p="http://schemas.openxmlformats.org/presentationml/2006/main">
  <p:tag name="AS_UNIQUEID" val="1233"/>
</p:tagLst>
</file>

<file path=ppt/tags/tag215.xml><?xml version="1.0" encoding="utf-8"?>
<p:tagLst xmlns:p="http://schemas.openxmlformats.org/presentationml/2006/main">
  <p:tag name="AS_UNIQUEID" val="1234"/>
</p:tagLst>
</file>

<file path=ppt/tags/tag216.xml><?xml version="1.0" encoding="utf-8"?>
<p:tagLst xmlns:p="http://schemas.openxmlformats.org/presentationml/2006/main">
  <p:tag name="AS_UNIQUEID" val="1236"/>
</p:tagLst>
</file>

<file path=ppt/tags/tag217.xml><?xml version="1.0" encoding="utf-8"?>
<p:tagLst xmlns:p="http://schemas.openxmlformats.org/presentationml/2006/main">
  <p:tag name="AS_UNIQUEID" val="1237"/>
</p:tagLst>
</file>

<file path=ppt/tags/tag218.xml><?xml version="1.0" encoding="utf-8"?>
<p:tagLst xmlns:p="http://schemas.openxmlformats.org/presentationml/2006/main">
  <p:tag name="AS_UNIQUEID" val="1238"/>
</p:tagLst>
</file>

<file path=ppt/tags/tag219.xml><?xml version="1.0" encoding="utf-8"?>
<p:tagLst xmlns:p="http://schemas.openxmlformats.org/presentationml/2006/main">
  <p:tag name="AS_UNIQUEID" val="1246"/>
</p:tagLst>
</file>

<file path=ppt/tags/tag22.xml><?xml version="1.0" encoding="utf-8"?>
<p:tagLst xmlns:p="http://schemas.openxmlformats.org/presentationml/2006/main">
  <p:tag name="AS_UNIQUEID" val="10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AS_UNIQUEID" val="1247"/>
</p:tagLst>
</file>

<file path=ppt/tags/tag221.xml><?xml version="1.0" encoding="utf-8"?>
<p:tagLst xmlns:p="http://schemas.openxmlformats.org/presentationml/2006/main">
  <p:tag name="AS_UNIQUEID" val="1248"/>
</p:tagLst>
</file>

<file path=ppt/tags/tag222.xml><?xml version="1.0" encoding="utf-8"?>
<p:tagLst xmlns:p="http://schemas.openxmlformats.org/presentationml/2006/main">
  <p:tag name="AS_UNIQUEID" val="1249"/>
</p:tagLst>
</file>

<file path=ppt/tags/tag223.xml><?xml version="1.0" encoding="utf-8"?>
<p:tagLst xmlns:p="http://schemas.openxmlformats.org/presentationml/2006/main">
  <p:tag name="AS_UNIQUEID" val="1250"/>
</p:tagLst>
</file>

<file path=ppt/tags/tag224.xml><?xml version="1.0" encoding="utf-8"?>
<p:tagLst xmlns:p="http://schemas.openxmlformats.org/presentationml/2006/main">
  <p:tag name="AS_UNIQUEID" val="1251"/>
</p:tagLst>
</file>

<file path=ppt/tags/tag225.xml><?xml version="1.0" encoding="utf-8"?>
<p:tagLst xmlns:p="http://schemas.openxmlformats.org/presentationml/2006/main">
  <p:tag name="AS_UNIQUEID" val="1252"/>
</p:tagLst>
</file>

<file path=ppt/tags/tag226.xml><?xml version="1.0" encoding="utf-8"?>
<p:tagLst xmlns:p="http://schemas.openxmlformats.org/presentationml/2006/main">
  <p:tag name="AS_UNIQUEID" val="1253"/>
</p:tagLst>
</file>

<file path=ppt/tags/tag227.xml><?xml version="1.0" encoding="utf-8"?>
<p:tagLst xmlns:p="http://schemas.openxmlformats.org/presentationml/2006/main">
  <p:tag name="AS_UNIQUEID" val="1254"/>
</p:tagLst>
</file>

<file path=ppt/tags/tag228.xml><?xml version="1.0" encoding="utf-8"?>
<p:tagLst xmlns:p="http://schemas.openxmlformats.org/presentationml/2006/main">
  <p:tag name="AS_UNIQUEID" val="1255"/>
</p:tagLst>
</file>

<file path=ppt/tags/tag229.xml><?xml version="1.0" encoding="utf-8"?>
<p:tagLst xmlns:p="http://schemas.openxmlformats.org/presentationml/2006/main">
  <p:tag name="AS_UNIQUEID" val="1256"/>
</p:tagLst>
</file>

<file path=ppt/tags/tag23.xml><?xml version="1.0" encoding="utf-8"?>
<p:tagLst xmlns:p="http://schemas.openxmlformats.org/presentationml/2006/main">
  <p:tag name="AS_UNIQUEID" val="10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AS_UNIQUEID" val="1257"/>
</p:tagLst>
</file>

<file path=ppt/tags/tag231.xml><?xml version="1.0" encoding="utf-8"?>
<p:tagLst xmlns:p="http://schemas.openxmlformats.org/presentationml/2006/main">
  <p:tag name="AS_UNIQUEID" val="1262"/>
</p:tagLst>
</file>

<file path=ppt/tags/tag232.xml><?xml version="1.0" encoding="utf-8"?>
<p:tagLst xmlns:p="http://schemas.openxmlformats.org/presentationml/2006/main">
  <p:tag name="AS_UNIQUEID" val="1263"/>
</p:tagLst>
</file>

<file path=ppt/tags/tag233.xml><?xml version="1.0" encoding="utf-8"?>
<p:tagLst xmlns:p="http://schemas.openxmlformats.org/presentationml/2006/main">
  <p:tag name="AS_UNIQUEID" val="1266"/>
</p:tagLst>
</file>

<file path=ppt/tags/tag234.xml><?xml version="1.0" encoding="utf-8"?>
<p:tagLst xmlns:p="http://schemas.openxmlformats.org/presentationml/2006/main">
  <p:tag name="AS_UNIQUEID" val="1267"/>
</p:tagLst>
</file>

<file path=ppt/tags/tag235.xml><?xml version="1.0" encoding="utf-8"?>
<p:tagLst xmlns:p="http://schemas.openxmlformats.org/presentationml/2006/main">
  <p:tag name="AS_UNIQUEID" val="1270"/>
</p:tagLst>
</file>

<file path=ppt/tags/tag236.xml><?xml version="1.0" encoding="utf-8"?>
<p:tagLst xmlns:p="http://schemas.openxmlformats.org/presentationml/2006/main">
  <p:tag name="AS_UNIQUEID" val="1271"/>
</p:tagLst>
</file>

<file path=ppt/tags/tag237.xml><?xml version="1.0" encoding="utf-8"?>
<p:tagLst xmlns:p="http://schemas.openxmlformats.org/presentationml/2006/main">
  <p:tag name="AS_UNIQUEID" val="1274"/>
</p:tagLst>
</file>

<file path=ppt/tags/tag238.xml><?xml version="1.0" encoding="utf-8"?>
<p:tagLst xmlns:p="http://schemas.openxmlformats.org/presentationml/2006/main">
  <p:tag name="AS_UNIQUEID" val="1275"/>
</p:tagLst>
</file>

<file path=ppt/tags/tag239.xml><?xml version="1.0" encoding="utf-8"?>
<p:tagLst xmlns:p="http://schemas.openxmlformats.org/presentationml/2006/main">
  <p:tag name="AS_UNIQUEID" val="1276"/>
</p:tagLst>
</file>

<file path=ppt/tags/tag24.xml><?xml version="1.0" encoding="utf-8"?>
<p:tagLst xmlns:p="http://schemas.openxmlformats.org/presentationml/2006/main">
  <p:tag name="AS_UNIQUEID" val="10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AS_UNIQUEID" val="1277"/>
</p:tagLst>
</file>

<file path=ppt/tags/tag241.xml><?xml version="1.0" encoding="utf-8"?>
<p:tagLst xmlns:p="http://schemas.openxmlformats.org/presentationml/2006/main">
  <p:tag name="AS_UNIQUEID" val="1280"/>
</p:tagLst>
</file>

<file path=ppt/tags/tag242.xml><?xml version="1.0" encoding="utf-8"?>
<p:tagLst xmlns:p="http://schemas.openxmlformats.org/presentationml/2006/main">
  <p:tag name="AS_UNIQUEID" val="1281"/>
</p:tagLst>
</file>

<file path=ppt/tags/tag243.xml><?xml version="1.0" encoding="utf-8"?>
<p:tagLst xmlns:p="http://schemas.openxmlformats.org/presentationml/2006/main">
  <p:tag name="AS_UNIQUEID" val="1282"/>
</p:tagLst>
</file>

<file path=ppt/tags/tag244.xml><?xml version="1.0" encoding="utf-8"?>
<p:tagLst xmlns:p="http://schemas.openxmlformats.org/presentationml/2006/main">
  <p:tag name="AS_UNIQUEID" val="1283"/>
</p:tagLst>
</file>

<file path=ppt/tags/tag245.xml><?xml version="1.0" encoding="utf-8"?>
<p:tagLst xmlns:p="http://schemas.openxmlformats.org/presentationml/2006/main">
  <p:tag name="AS_UNIQUEID" val="1297"/>
</p:tagLst>
</file>

<file path=ppt/tags/tag246.xml><?xml version="1.0" encoding="utf-8"?>
<p:tagLst xmlns:p="http://schemas.openxmlformats.org/presentationml/2006/main">
  <p:tag name="AS_UNIQUEID" val="1298"/>
</p:tagLst>
</file>

<file path=ppt/tags/tag247.xml><?xml version="1.0" encoding="utf-8"?>
<p:tagLst xmlns:p="http://schemas.openxmlformats.org/presentationml/2006/main">
  <p:tag name="AS_UNIQUEID" val="1299"/>
</p:tagLst>
</file>

<file path=ppt/tags/tag248.xml><?xml version="1.0" encoding="utf-8"?>
<p:tagLst xmlns:p="http://schemas.openxmlformats.org/presentationml/2006/main">
  <p:tag name="AS_UNIQUEID" val="1300"/>
</p:tagLst>
</file>

<file path=ppt/tags/tag249.xml><?xml version="1.0" encoding="utf-8"?>
<p:tagLst xmlns:p="http://schemas.openxmlformats.org/presentationml/2006/main">
  <p:tag name="AS_UNIQUEID" val="1293"/>
</p:tagLst>
</file>

<file path=ppt/tags/tag25.xml><?xml version="1.0" encoding="utf-8"?>
<p:tagLst xmlns:p="http://schemas.openxmlformats.org/presentationml/2006/main">
  <p:tag name="AS_UNIQUEID" val="10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AS_UNIQUEID" val="1294"/>
</p:tagLst>
</file>

<file path=ppt/tags/tag251.xml><?xml version="1.0" encoding="utf-8"?>
<p:tagLst xmlns:p="http://schemas.openxmlformats.org/presentationml/2006/main">
  <p:tag name="AS_UNIQUEID" val="1303"/>
</p:tagLst>
</file>

<file path=ppt/tags/tag252.xml><?xml version="1.0" encoding="utf-8"?>
<p:tagLst xmlns:p="http://schemas.openxmlformats.org/presentationml/2006/main">
  <p:tag name="AS_UNIQUEID" val="1304"/>
</p:tagLst>
</file>

<file path=ppt/tags/tag253.xml><?xml version="1.0" encoding="utf-8"?>
<p:tagLst xmlns:p="http://schemas.openxmlformats.org/presentationml/2006/main">
  <p:tag name="AS_UNIQUEID" val="1305"/>
</p:tagLst>
</file>

<file path=ppt/tags/tag254.xml><?xml version="1.0" encoding="utf-8"?>
<p:tagLst xmlns:p="http://schemas.openxmlformats.org/presentationml/2006/main">
  <p:tag name="AS_UNIQUEID" val="1308"/>
</p:tagLst>
</file>

<file path=ppt/tags/tag255.xml><?xml version="1.0" encoding="utf-8"?>
<p:tagLst xmlns:p="http://schemas.openxmlformats.org/presentationml/2006/main">
  <p:tag name="AS_UNIQUEID" val="1309"/>
</p:tagLst>
</file>

<file path=ppt/tags/tag256.xml><?xml version="1.0" encoding="utf-8"?>
<p:tagLst xmlns:p="http://schemas.openxmlformats.org/presentationml/2006/main">
  <p:tag name="AS_UNIQUEID" val="1310"/>
</p:tagLst>
</file>

<file path=ppt/tags/tag257.xml><?xml version="1.0" encoding="utf-8"?>
<p:tagLst xmlns:p="http://schemas.openxmlformats.org/presentationml/2006/main">
  <p:tag name="AS_UNIQUEID" val="1311"/>
</p:tagLst>
</file>

<file path=ppt/tags/tag258.xml><?xml version="1.0" encoding="utf-8"?>
<p:tagLst xmlns:p="http://schemas.openxmlformats.org/presentationml/2006/main">
  <p:tag name="AS_UNIQUEID" val="1313"/>
</p:tagLst>
</file>

<file path=ppt/tags/tag259.xml><?xml version="1.0" encoding="utf-8"?>
<p:tagLst xmlns:p="http://schemas.openxmlformats.org/presentationml/2006/main">
  <p:tag name="AS_UNIQUEID" val="1314"/>
</p:tagLst>
</file>

<file path=ppt/tags/tag26.xml><?xml version="1.0" encoding="utf-8"?>
<p:tagLst xmlns:p="http://schemas.openxmlformats.org/presentationml/2006/main">
  <p:tag name="AS_UNIQUEID" val="10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AS_UNIQUEID" val="1290"/>
</p:tagLst>
</file>

<file path=ppt/tags/tag261.xml><?xml version="1.0" encoding="utf-8"?>
<p:tagLst xmlns:p="http://schemas.openxmlformats.org/presentationml/2006/main">
  <p:tag name="AS_UNIQUEID" val="1325"/>
</p:tagLst>
</file>

<file path=ppt/tags/tag262.xml><?xml version="1.0" encoding="utf-8"?>
<p:tagLst xmlns:p="http://schemas.openxmlformats.org/presentationml/2006/main">
  <p:tag name="AS_UNIQUEID" val="1326"/>
</p:tagLst>
</file>

<file path=ppt/tags/tag263.xml><?xml version="1.0" encoding="utf-8"?>
<p:tagLst xmlns:p="http://schemas.openxmlformats.org/presentationml/2006/main">
  <p:tag name="AS_UNIQUEID" val="655"/>
</p:tagLst>
</file>

<file path=ppt/tags/tag264.xml><?xml version="1.0" encoding="utf-8"?>
<p:tagLst xmlns:p="http://schemas.openxmlformats.org/presentationml/2006/main">
  <p:tag name="AS_UNIQUEID" val="656"/>
</p:tagLst>
</file>

<file path=ppt/tags/tag265.xml><?xml version="1.0" encoding="utf-8"?>
<p:tagLst xmlns:p="http://schemas.openxmlformats.org/presentationml/2006/main">
  <p:tag name="AS_UNIQUEID" val="652"/>
</p:tagLst>
</file>

<file path=ppt/tags/tag266.xml><?xml version="1.0" encoding="utf-8"?>
<p:tagLst xmlns:p="http://schemas.openxmlformats.org/presentationml/2006/main">
  <p:tag name="AS_UNIQUEID" val="653"/>
</p:tagLst>
</file>

<file path=ppt/tags/tag267.xml><?xml version="1.0" encoding="utf-8"?>
<p:tagLst xmlns:p="http://schemas.openxmlformats.org/presentationml/2006/main">
  <p:tag name="AS_UNIQUEID" val="664"/>
</p:tagLst>
</file>

<file path=ppt/tags/tag268.xml><?xml version="1.0" encoding="utf-8"?>
<p:tagLst xmlns:p="http://schemas.openxmlformats.org/presentationml/2006/main">
  <p:tag name="AS_UNIQUEID" val="665"/>
</p:tagLst>
</file>

<file path=ppt/tags/tag269.xml><?xml version="1.0" encoding="utf-8"?>
<p:tagLst xmlns:p="http://schemas.openxmlformats.org/presentationml/2006/main">
  <p:tag name="AS_UNIQUEID" val="666"/>
</p:tagLst>
</file>

<file path=ppt/tags/tag27.xml><?xml version="1.0" encoding="utf-8"?>
<p:tagLst xmlns:p="http://schemas.openxmlformats.org/presentationml/2006/main">
  <p:tag name="AS_UNIQUEID" val="10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667"/>
</p:tagLst>
</file>

<file path=ppt/tags/tag271.xml><?xml version="1.0" encoding="utf-8"?>
<p:tagLst xmlns:p="http://schemas.openxmlformats.org/presentationml/2006/main">
  <p:tag name="AS_UNIQUEID" val="668"/>
</p:tagLst>
</file>

<file path=ppt/tags/tag272.xml><?xml version="1.0" encoding="utf-8"?>
<p:tagLst xmlns:p="http://schemas.openxmlformats.org/presentationml/2006/main">
  <p:tag name="AS_UNIQUEID" val="669"/>
</p:tagLst>
</file>

<file path=ppt/tags/tag273.xml><?xml version="1.0" encoding="utf-8"?>
<p:tagLst xmlns:p="http://schemas.openxmlformats.org/presentationml/2006/main">
  <p:tag name="AS_UNIQUEID" val="670"/>
</p:tagLst>
</file>

<file path=ppt/tags/tag274.xml><?xml version="1.0" encoding="utf-8"?>
<p:tagLst xmlns:p="http://schemas.openxmlformats.org/presentationml/2006/main">
  <p:tag name="AS_UNIQUEID" val="671"/>
</p:tagLst>
</file>

<file path=ppt/tags/tag275.xml><?xml version="1.0" encoding="utf-8"?>
<p:tagLst xmlns:p="http://schemas.openxmlformats.org/presentationml/2006/main">
  <p:tag name="AS_UNIQUEID" val="672"/>
</p:tagLst>
</file>

<file path=ppt/tags/tag276.xml><?xml version="1.0" encoding="utf-8"?>
<p:tagLst xmlns:p="http://schemas.openxmlformats.org/presentationml/2006/main">
  <p:tag name="AS_UNIQUEID" val="673"/>
</p:tagLst>
</file>

<file path=ppt/tags/tag277.xml><?xml version="1.0" encoding="utf-8"?>
<p:tagLst xmlns:p="http://schemas.openxmlformats.org/presentationml/2006/main">
  <p:tag name="AS_UNIQUEID" val="674"/>
</p:tagLst>
</file>

<file path=ppt/tags/tag278.xml><?xml version="1.0" encoding="utf-8"?>
<p:tagLst xmlns:p="http://schemas.openxmlformats.org/presentationml/2006/main">
  <p:tag name="AS_UNIQUEID" val="675"/>
</p:tagLst>
</file>

<file path=ppt/tags/tag279.xml><?xml version="1.0" encoding="utf-8"?>
<p:tagLst xmlns:p="http://schemas.openxmlformats.org/presentationml/2006/main">
  <p:tag name="AS_UNIQUEID" val="676"/>
</p:tagLst>
</file>

<file path=ppt/tags/tag28.xml><?xml version="1.0" encoding="utf-8"?>
<p:tagLst xmlns:p="http://schemas.openxmlformats.org/presentationml/2006/main">
  <p:tag name="AS_UNIQUEID" val="10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677"/>
</p:tagLst>
</file>

<file path=ppt/tags/tag281.xml><?xml version="1.0" encoding="utf-8"?>
<p:tagLst xmlns:p="http://schemas.openxmlformats.org/presentationml/2006/main">
  <p:tag name="AS_UNIQUEID" val="678"/>
</p:tagLst>
</file>

<file path=ppt/tags/tag282.xml><?xml version="1.0" encoding="utf-8"?>
<p:tagLst xmlns:p="http://schemas.openxmlformats.org/presentationml/2006/main">
  <p:tag name="AS_UNIQUEID" val="658"/>
</p:tagLst>
</file>

<file path=ppt/tags/tag283.xml><?xml version="1.0" encoding="utf-8"?>
<p:tagLst xmlns:p="http://schemas.openxmlformats.org/presentationml/2006/main">
  <p:tag name="AS_UNIQUEID" val="659"/>
</p:tagLst>
</file>

<file path=ppt/tags/tag284.xml><?xml version="1.0" encoding="utf-8"?>
<p:tagLst xmlns:p="http://schemas.openxmlformats.org/presentationml/2006/main">
  <p:tag name="AS_UNIQUEID" val="683"/>
</p:tagLst>
</file>

<file path=ppt/tags/tag285.xml><?xml version="1.0" encoding="utf-8"?>
<p:tagLst xmlns:p="http://schemas.openxmlformats.org/presentationml/2006/main">
  <p:tag name="AS_UNIQUEID" val="684"/>
</p:tagLst>
</file>

<file path=ppt/tags/tag286.xml><?xml version="1.0" encoding="utf-8"?>
<p:tagLst xmlns:p="http://schemas.openxmlformats.org/presentationml/2006/main">
  <p:tag name="AS_UNIQUEID" val="685"/>
</p:tagLst>
</file>

<file path=ppt/tags/tag287.xml><?xml version="1.0" encoding="utf-8"?>
<p:tagLst xmlns:p="http://schemas.openxmlformats.org/presentationml/2006/main">
  <p:tag name="AS_UNIQUEID" val="686"/>
</p:tagLst>
</file>

<file path=ppt/tags/tag288.xml><?xml version="1.0" encoding="utf-8"?>
<p:tagLst xmlns:p="http://schemas.openxmlformats.org/presentationml/2006/main">
  <p:tag name="AS_UNIQUEID" val="687"/>
</p:tagLst>
</file>

<file path=ppt/tags/tag289.xml><?xml version="1.0" encoding="utf-8"?>
<p:tagLst xmlns:p="http://schemas.openxmlformats.org/presentationml/2006/main">
  <p:tag name="AS_UNIQUEID" val="680"/>
</p:tagLst>
</file>

<file path=ppt/tags/tag29.xml><?xml version="1.0" encoding="utf-8"?>
<p:tagLst xmlns:p="http://schemas.openxmlformats.org/presentationml/2006/main">
  <p:tag name="AS_UNIQUEID" val="10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681"/>
</p:tagLst>
</file>

<file path=ppt/tags/tag291.xml><?xml version="1.0" encoding="utf-8"?>
<p:tagLst xmlns:p="http://schemas.openxmlformats.org/presentationml/2006/main">
  <p:tag name="AS_UNIQUEID" val="694"/>
</p:tagLst>
</file>

<file path=ppt/tags/tag292.xml><?xml version="1.0" encoding="utf-8"?>
<p:tagLst xmlns:p="http://schemas.openxmlformats.org/presentationml/2006/main">
  <p:tag name="AS_UNIQUEID" val="695"/>
</p:tagLst>
</file>

<file path=ppt/tags/tag293.xml><?xml version="1.0" encoding="utf-8"?>
<p:tagLst xmlns:p="http://schemas.openxmlformats.org/presentationml/2006/main">
  <p:tag name="AS_UNIQUEID" val="696"/>
</p:tagLst>
</file>

<file path=ppt/tags/tag294.xml><?xml version="1.0" encoding="utf-8"?>
<p:tagLst xmlns:p="http://schemas.openxmlformats.org/presentationml/2006/main">
  <p:tag name="AS_UNIQUEID" val="697"/>
</p:tagLst>
</file>

<file path=ppt/tags/tag295.xml><?xml version="1.0" encoding="utf-8"?>
<p:tagLst xmlns:p="http://schemas.openxmlformats.org/presentationml/2006/main">
  <p:tag name="AS_UNIQUEID" val="698"/>
</p:tagLst>
</file>

<file path=ppt/tags/tag296.xml><?xml version="1.0" encoding="utf-8"?>
<p:tagLst xmlns:p="http://schemas.openxmlformats.org/presentationml/2006/main">
  <p:tag name="AS_UNIQUEID" val="699"/>
</p:tagLst>
</file>

<file path=ppt/tags/tag297.xml><?xml version="1.0" encoding="utf-8"?>
<p:tagLst xmlns:p="http://schemas.openxmlformats.org/presentationml/2006/main">
  <p:tag name="AS_UNIQUEID" val="691"/>
</p:tagLst>
</file>

<file path=ppt/tags/tag298.xml><?xml version="1.0" encoding="utf-8"?>
<p:tagLst xmlns:p="http://schemas.openxmlformats.org/presentationml/2006/main">
  <p:tag name="AS_UNIQUEID" val="692"/>
</p:tagLst>
</file>

<file path=ppt/tags/tag299.xml><?xml version="1.0" encoding="utf-8"?>
<p:tagLst xmlns:p="http://schemas.openxmlformats.org/presentationml/2006/main">
  <p:tag name="AS_UNIQUEID" val="706"/>
</p:tagLst>
</file>

<file path=ppt/tags/tag3.xml><?xml version="1.0" encoding="utf-8"?>
<p:tagLst xmlns:p="http://schemas.openxmlformats.org/presentationml/2006/main">
  <p:tag name="AS_UNIQUEID" val="9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0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00.xml><?xml version="1.0" encoding="utf-8"?>
<p:tagLst xmlns:p="http://schemas.openxmlformats.org/presentationml/2006/main">
  <p:tag name="AS_UNIQUEID" val="707"/>
</p:tagLst>
</file>

<file path=ppt/tags/tag301.xml><?xml version="1.0" encoding="utf-8"?>
<p:tagLst xmlns:p="http://schemas.openxmlformats.org/presentationml/2006/main">
  <p:tag name="AS_UNIQUEID" val="708"/>
</p:tagLst>
</file>

<file path=ppt/tags/tag302.xml><?xml version="1.0" encoding="utf-8"?>
<p:tagLst xmlns:p="http://schemas.openxmlformats.org/presentationml/2006/main">
  <p:tag name="AS_UNIQUEID" val="709"/>
</p:tagLst>
</file>

<file path=ppt/tags/tag303.xml><?xml version="1.0" encoding="utf-8"?>
<p:tagLst xmlns:p="http://schemas.openxmlformats.org/presentationml/2006/main">
  <p:tag name="AS_UNIQUEID" val="710"/>
</p:tagLst>
</file>

<file path=ppt/tags/tag304.xml><?xml version="1.0" encoding="utf-8"?>
<p:tagLst xmlns:p="http://schemas.openxmlformats.org/presentationml/2006/main">
  <p:tag name="AS_UNIQUEID" val="712"/>
</p:tagLst>
</file>

<file path=ppt/tags/tag305.xml><?xml version="1.0" encoding="utf-8"?>
<p:tagLst xmlns:p="http://schemas.openxmlformats.org/presentationml/2006/main">
  <p:tag name="AS_UNIQUEID" val="703"/>
</p:tagLst>
</file>

<file path=ppt/tags/tag306.xml><?xml version="1.0" encoding="utf-8"?>
<p:tagLst xmlns:p="http://schemas.openxmlformats.org/presentationml/2006/main">
  <p:tag name="AS_UNIQUEID" val="704"/>
</p:tagLst>
</file>

<file path=ppt/tags/tag307.xml><?xml version="1.0" encoding="utf-8"?>
<p:tagLst xmlns:p="http://schemas.openxmlformats.org/presentationml/2006/main">
  <p:tag name="AS_UNIQUEID" val="718"/>
</p:tagLst>
</file>

<file path=ppt/tags/tag308.xml><?xml version="1.0" encoding="utf-8"?>
<p:tagLst xmlns:p="http://schemas.openxmlformats.org/presentationml/2006/main">
  <p:tag name="AS_UNIQUEID" val="719"/>
</p:tagLst>
</file>

<file path=ppt/tags/tag309.xml><?xml version="1.0" encoding="utf-8"?>
<p:tagLst xmlns:p="http://schemas.openxmlformats.org/presentationml/2006/main">
  <p:tag name="AS_UNIQUEID" val="721"/>
</p:tagLst>
</file>

<file path=ppt/tags/tag31.xml><?xml version="1.0" encoding="utf-8"?>
<p:tagLst xmlns:p="http://schemas.openxmlformats.org/presentationml/2006/main">
  <p:tag name="AS_UNIQUEID" val="10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0.xml><?xml version="1.0" encoding="utf-8"?>
<p:tagLst xmlns:p="http://schemas.openxmlformats.org/presentationml/2006/main">
  <p:tag name="AS_UNIQUEID" val="722"/>
</p:tagLst>
</file>

<file path=ppt/tags/tag311.xml><?xml version="1.0" encoding="utf-8"?>
<p:tagLst xmlns:p="http://schemas.openxmlformats.org/presentationml/2006/main">
  <p:tag name="AS_UNIQUEID" val="714"/>
</p:tagLst>
</file>

<file path=ppt/tags/tag312.xml><?xml version="1.0" encoding="utf-8"?>
<p:tagLst xmlns:p="http://schemas.openxmlformats.org/presentationml/2006/main">
  <p:tag name="AS_UNIQUEID" val="715"/>
</p:tagLst>
</file>

<file path=ppt/tags/tag313.xml><?xml version="1.0" encoding="utf-8"?>
<p:tagLst xmlns:p="http://schemas.openxmlformats.org/presentationml/2006/main">
  <p:tag name="AS_UNIQUEID" val="727"/>
</p:tagLst>
</file>

<file path=ppt/tags/tag314.xml><?xml version="1.0" encoding="utf-8"?>
<p:tagLst xmlns:p="http://schemas.openxmlformats.org/presentationml/2006/main">
  <p:tag name="AS_UNIQUEID" val="728"/>
</p:tagLst>
</file>

<file path=ppt/tags/tag315.xml><?xml version="1.0" encoding="utf-8"?>
<p:tagLst xmlns:p="http://schemas.openxmlformats.org/presentationml/2006/main">
  <p:tag name="AS_UNIQUEID" val="729"/>
</p:tagLst>
</file>

<file path=ppt/tags/tag316.xml><?xml version="1.0" encoding="utf-8"?>
<p:tagLst xmlns:p="http://schemas.openxmlformats.org/presentationml/2006/main">
  <p:tag name="AS_UNIQUEID" val="730"/>
</p:tagLst>
</file>

<file path=ppt/tags/tag317.xml><?xml version="1.0" encoding="utf-8"?>
<p:tagLst xmlns:p="http://schemas.openxmlformats.org/presentationml/2006/main">
  <p:tag name="AS_UNIQUEID" val="731"/>
</p:tagLst>
</file>

<file path=ppt/tags/tag318.xml><?xml version="1.0" encoding="utf-8"?>
<p:tagLst xmlns:p="http://schemas.openxmlformats.org/presentationml/2006/main">
  <p:tag name="AS_UNIQUEID" val="732"/>
</p:tagLst>
</file>

<file path=ppt/tags/tag319.xml><?xml version="1.0" encoding="utf-8"?>
<p:tagLst xmlns:p="http://schemas.openxmlformats.org/presentationml/2006/main">
  <p:tag name="AS_UNIQUEID" val="733"/>
</p:tagLst>
</file>

<file path=ppt/tags/tag32.xml><?xml version="1.0" encoding="utf-8"?>
<p:tagLst xmlns:p="http://schemas.openxmlformats.org/presentationml/2006/main">
  <p:tag name="AS_UNIQUEID" val="10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AS_UNIQUEID" val="734"/>
</p:tagLst>
</file>

<file path=ppt/tags/tag321.xml><?xml version="1.0" encoding="utf-8"?>
<p:tagLst xmlns:p="http://schemas.openxmlformats.org/presentationml/2006/main">
  <p:tag name="AS_UNIQUEID" val="735"/>
</p:tagLst>
</file>

<file path=ppt/tags/tag322.xml><?xml version="1.0" encoding="utf-8"?>
<p:tagLst xmlns:p="http://schemas.openxmlformats.org/presentationml/2006/main">
  <p:tag name="AS_UNIQUEID" val="736"/>
</p:tagLst>
</file>

<file path=ppt/tags/tag323.xml><?xml version="1.0" encoding="utf-8"?>
<p:tagLst xmlns:p="http://schemas.openxmlformats.org/presentationml/2006/main">
  <p:tag name="AS_UNIQUEID" val="737"/>
</p:tagLst>
</file>

<file path=ppt/tags/tag324.xml><?xml version="1.0" encoding="utf-8"?>
<p:tagLst xmlns:p="http://schemas.openxmlformats.org/presentationml/2006/main">
  <p:tag name="AS_UNIQUEID" val="724"/>
</p:tagLst>
</file>

<file path=ppt/tags/tag325.xml><?xml version="1.0" encoding="utf-8"?>
<p:tagLst xmlns:p="http://schemas.openxmlformats.org/presentationml/2006/main">
  <p:tag name="AS_UNIQUEID" val="725"/>
</p:tagLst>
</file>

<file path=ppt/tags/tag326.xml><?xml version="1.0" encoding="utf-8"?>
<p:tagLst xmlns:p="http://schemas.openxmlformats.org/presentationml/2006/main">
  <p:tag name="AS_UNIQUEID" val="48"/>
</p:tagLst>
</file>

<file path=ppt/tags/tag327.xml><?xml version="1.0" encoding="utf-8"?>
<p:tagLst xmlns:p="http://schemas.openxmlformats.org/presentationml/2006/main">
  <p:tag name="AS_UNIQUEID" val="49"/>
</p:tagLst>
</file>

<file path=ppt/tags/tag328.xml><?xml version="1.0" encoding="utf-8"?>
<p:tagLst xmlns:p="http://schemas.openxmlformats.org/presentationml/2006/main">
  <p:tag name="AS_UNIQUEID" val="463"/>
</p:tagLst>
</file>

<file path=ppt/tags/tag329.xml><?xml version="1.0" encoding="utf-8"?>
<p:tagLst xmlns:p="http://schemas.openxmlformats.org/presentationml/2006/main">
  <p:tag name="AS_UNIQUEID" val="464"/>
</p:tagLst>
</file>

<file path=ppt/tags/tag33.xml><?xml version="1.0" encoding="utf-8"?>
<p:tagLst xmlns:p="http://schemas.openxmlformats.org/presentationml/2006/main">
  <p:tag name="AS_UNIQUEID" val="1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0.xml><?xml version="1.0" encoding="utf-8"?>
<p:tagLst xmlns:p="http://schemas.openxmlformats.org/presentationml/2006/main">
  <p:tag name="AS_UNIQUEID" val="465"/>
</p:tagLst>
</file>

<file path=ppt/tags/tag331.xml><?xml version="1.0" encoding="utf-8"?>
<p:tagLst xmlns:p="http://schemas.openxmlformats.org/presentationml/2006/main">
  <p:tag name="AS_UNIQUEID" val="466"/>
</p:tagLst>
</file>

<file path=ppt/tags/tag332.xml><?xml version="1.0" encoding="utf-8"?>
<p:tagLst xmlns:p="http://schemas.openxmlformats.org/presentationml/2006/main">
  <p:tag name="AS_UNIQUEID" val="655"/>
</p:tagLst>
</file>

<file path=ppt/tags/tag333.xml><?xml version="1.0" encoding="utf-8"?>
<p:tagLst xmlns:p="http://schemas.openxmlformats.org/presentationml/2006/main">
  <p:tag name="AS_UNIQUEID" val="48"/>
</p:tagLst>
</file>

<file path=ppt/tags/tag334.xml><?xml version="1.0" encoding="utf-8"?>
<p:tagLst xmlns:p="http://schemas.openxmlformats.org/presentationml/2006/main">
  <p:tag name="AS_UNIQUEID" val="49"/>
</p:tagLst>
</file>

<file path=ppt/tags/tag335.xml><?xml version="1.0" encoding="utf-8"?>
<p:tagLst xmlns:p="http://schemas.openxmlformats.org/presentationml/2006/main">
  <p:tag name="AS_UNIQUEID" val="468"/>
</p:tagLst>
</file>

<file path=ppt/tags/tag336.xml><?xml version="1.0" encoding="utf-8"?>
<p:tagLst xmlns:p="http://schemas.openxmlformats.org/presentationml/2006/main">
  <p:tag name="AS_UNIQUEID" val="469"/>
</p:tagLst>
</file>

<file path=ppt/tags/tag337.xml><?xml version="1.0" encoding="utf-8"?>
<p:tagLst xmlns:p="http://schemas.openxmlformats.org/presentationml/2006/main">
  <p:tag name="AS_UNIQUEID" val="470"/>
</p:tagLst>
</file>

<file path=ppt/tags/tag338.xml><?xml version="1.0" encoding="utf-8"?>
<p:tagLst xmlns:p="http://schemas.openxmlformats.org/presentationml/2006/main">
  <p:tag name="AS_UNIQUEID" val="471"/>
</p:tagLst>
</file>

<file path=ppt/tags/tag339.xml><?xml version="1.0" encoding="utf-8"?>
<p:tagLst xmlns:p="http://schemas.openxmlformats.org/presentationml/2006/main">
  <p:tag name="AS_UNIQUEID" val="472"/>
</p:tagLst>
</file>

<file path=ppt/tags/tag34.xml><?xml version="1.0" encoding="utf-8"?>
<p:tagLst xmlns:p="http://schemas.openxmlformats.org/presentationml/2006/main">
  <p:tag name="AS_UNIQUEID" val="1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40.xml><?xml version="1.0" encoding="utf-8"?>
<p:tagLst xmlns:p="http://schemas.openxmlformats.org/presentationml/2006/main">
  <p:tag name="AS_UNIQUEID" val="48"/>
</p:tagLst>
</file>

<file path=ppt/tags/tag341.xml><?xml version="1.0" encoding="utf-8"?>
<p:tagLst xmlns:p="http://schemas.openxmlformats.org/presentationml/2006/main">
  <p:tag name="AS_UNIQUEID" val="49"/>
</p:tagLst>
</file>

<file path=ppt/tags/tag342.xml><?xml version="1.0" encoding="utf-8"?>
<p:tagLst xmlns:p="http://schemas.openxmlformats.org/presentationml/2006/main">
  <p:tag name="AS_UNIQUEID" val="474"/>
</p:tagLst>
</file>

<file path=ppt/tags/tag343.xml><?xml version="1.0" encoding="utf-8"?>
<p:tagLst xmlns:p="http://schemas.openxmlformats.org/presentationml/2006/main">
  <p:tag name="AS_UNIQUEID" val="475"/>
</p:tagLst>
</file>

<file path=ppt/tags/tag344.xml><?xml version="1.0" encoding="utf-8"?>
<p:tagLst xmlns:p="http://schemas.openxmlformats.org/presentationml/2006/main">
  <p:tag name="AS_UNIQUEID" val="476"/>
</p:tagLst>
</file>

<file path=ppt/tags/tag345.xml><?xml version="1.0" encoding="utf-8"?>
<p:tagLst xmlns:p="http://schemas.openxmlformats.org/presentationml/2006/main">
  <p:tag name="AS_UNIQUEID" val="477"/>
</p:tagLst>
</file>

<file path=ppt/tags/tag346.xml><?xml version="1.0" encoding="utf-8"?>
<p:tagLst xmlns:p="http://schemas.openxmlformats.org/presentationml/2006/main">
  <p:tag name="AS_UNIQUEID" val="960"/>
</p:tagLst>
</file>

<file path=ppt/tags/tag347.xml><?xml version="1.0" encoding="utf-8"?>
<p:tagLst xmlns:p="http://schemas.openxmlformats.org/presentationml/2006/main">
  <p:tag name="AS_UNIQUEID" val="961"/>
</p:tagLst>
</file>

<file path=ppt/tags/tag348.xml><?xml version="1.0" encoding="utf-8"?>
<p:tagLst xmlns:p="http://schemas.openxmlformats.org/presentationml/2006/main">
  <p:tag name="AS_UNIQUEID" val="962"/>
</p:tagLst>
</file>

<file path=ppt/tags/tag349.xml><?xml version="1.0" encoding="utf-8"?>
<p:tagLst xmlns:p="http://schemas.openxmlformats.org/presentationml/2006/main">
  <p:tag name="AS_UNIQUEID" val="963"/>
</p:tagLst>
</file>

<file path=ppt/tags/tag35.xml><?xml version="1.0" encoding="utf-8"?>
<p:tagLst xmlns:p="http://schemas.openxmlformats.org/presentationml/2006/main">
  <p:tag name="AS_UNIQUEID" val="1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0.xml><?xml version="1.0" encoding="utf-8"?>
<p:tagLst xmlns:p="http://schemas.openxmlformats.org/presentationml/2006/main">
  <p:tag name="AS_UNIQUEID" val="964"/>
</p:tagLst>
</file>

<file path=ppt/tags/tag351.xml><?xml version="1.0" encoding="utf-8"?>
<p:tagLst xmlns:p="http://schemas.openxmlformats.org/presentationml/2006/main">
  <p:tag name="AS_UNIQUEID" val="965"/>
</p:tagLst>
</file>

<file path=ppt/tags/tag352.xml><?xml version="1.0" encoding="utf-8"?>
<p:tagLst xmlns:p="http://schemas.openxmlformats.org/presentationml/2006/main">
  <p:tag name="AS_UNIQUEID" val="1052"/>
</p:tagLst>
</file>

<file path=ppt/tags/tag353.xml><?xml version="1.0" encoding="utf-8"?>
<p:tagLst xmlns:p="http://schemas.openxmlformats.org/presentationml/2006/main">
  <p:tag name="AS_UNIQUEID" val="1053"/>
</p:tagLst>
</file>

<file path=ppt/tags/tag354.xml><?xml version="1.0" encoding="utf-8"?>
<p:tagLst xmlns:p="http://schemas.openxmlformats.org/presentationml/2006/main">
  <p:tag name="AS_UNIQUEID" val="1054"/>
</p:tagLst>
</file>

<file path=ppt/tags/tag355.xml><?xml version="1.0" encoding="utf-8"?>
<p:tagLst xmlns:p="http://schemas.openxmlformats.org/presentationml/2006/main">
  <p:tag name="AS_UNIQUEID" val="1055"/>
</p:tagLst>
</file>

<file path=ppt/tags/tag356.xml><?xml version="1.0" encoding="utf-8"?>
<p:tagLst xmlns:p="http://schemas.openxmlformats.org/presentationml/2006/main">
  <p:tag name="AS_UNIQUEID" val="1056"/>
</p:tagLst>
</file>

<file path=ppt/tags/tag357.xml><?xml version="1.0" encoding="utf-8"?>
<p:tagLst xmlns:p="http://schemas.openxmlformats.org/presentationml/2006/main">
  <p:tag name="AS_UNIQUEID" val="1057"/>
</p:tagLst>
</file>

<file path=ppt/tags/tag358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YTlhYzY5MWE3MzlmZGFkMDNhZDAxYTY4Y2NjZDlhZDAifQ=="/>
</p:tagLst>
</file>

<file path=ppt/tags/tag36.xml><?xml version="1.0" encoding="utf-8"?>
<p:tagLst xmlns:p="http://schemas.openxmlformats.org/presentationml/2006/main">
  <p:tag name="AS_UNIQUEID" val="10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1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1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1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9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10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10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1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1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1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10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1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1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1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9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1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1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1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1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1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1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205"/>
</p:tagLst>
</file>

<file path=ppt/tags/tag58.xml><?xml version="1.0" encoding="utf-8"?>
<p:tagLst xmlns:p="http://schemas.openxmlformats.org/presentationml/2006/main">
  <p:tag name="AS_UNIQUEID" val="206"/>
</p:tagLst>
</file>

<file path=ppt/tags/tag59.xml><?xml version="1.0" encoding="utf-8"?>
<p:tagLst xmlns:p="http://schemas.openxmlformats.org/presentationml/2006/main">
  <p:tag name="AS_UNIQUEID" val="207"/>
</p:tagLst>
</file>

<file path=ppt/tags/tag6.xml><?xml version="1.0" encoding="utf-8"?>
<p:tagLst xmlns:p="http://schemas.openxmlformats.org/presentationml/2006/main">
  <p:tag name="AS_UNIQUEID" val="9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1045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AS_UNIQUEID" val="1046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1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3.xml><?xml version="1.0" encoding="utf-8"?>
<p:tagLst xmlns:p="http://schemas.openxmlformats.org/presentationml/2006/main">
  <p:tag name="AS_UNIQUEID" val="1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4.xml><?xml version="1.0" encoding="utf-8"?>
<p:tagLst xmlns:p="http://schemas.openxmlformats.org/presentationml/2006/main">
  <p:tag name="AS_UNIQUEID" val="1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5.xml><?xml version="1.0" encoding="utf-8"?>
<p:tagLst xmlns:p="http://schemas.openxmlformats.org/presentationml/2006/main">
  <p:tag name="AS_UNIQUEID" val="1050"/>
</p:tagLst>
</file>

<file path=ppt/tags/tag6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7.xml><?xml version="1.0" encoding="utf-8"?>
<p:tagLst xmlns:p="http://schemas.openxmlformats.org/presentationml/2006/main">
  <p:tag name="AS_UNIQUEID" val="1059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custom20205176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8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AS_UNIQUEID" val="48"/>
</p:tagLst>
</file>

<file path=ppt/tags/tag7.xml><?xml version="1.0" encoding="utf-8"?>
<p:tagLst xmlns:p="http://schemas.openxmlformats.org/presentationml/2006/main">
  <p:tag name="AS_UNIQUEID" val="9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49"/>
</p:tagLst>
</file>

<file path=ppt/tags/tag71.xml><?xml version="1.0" encoding="utf-8"?>
<p:tagLst xmlns:p="http://schemas.openxmlformats.org/presentationml/2006/main">
  <p:tag name="AS_UNIQUEID" val="383"/>
</p:tagLst>
</file>

<file path=ppt/tags/tag72.xml><?xml version="1.0" encoding="utf-8"?>
<p:tagLst xmlns:p="http://schemas.openxmlformats.org/presentationml/2006/main">
  <p:tag name="AS_UNIQUEID" val="384"/>
</p:tagLst>
</file>

<file path=ppt/tags/tag73.xml><?xml version="1.0" encoding="utf-8"?>
<p:tagLst xmlns:p="http://schemas.openxmlformats.org/presentationml/2006/main">
  <p:tag name="AS_UNIQUEID" val="385"/>
</p:tagLst>
</file>

<file path=ppt/tags/tag74.xml><?xml version="1.0" encoding="utf-8"?>
<p:tagLst xmlns:p="http://schemas.openxmlformats.org/presentationml/2006/main">
  <p:tag name="AS_UNIQUEID" val="607"/>
</p:tagLst>
</file>

<file path=ppt/tags/tag75.xml><?xml version="1.0" encoding="utf-8"?>
<p:tagLst xmlns:p="http://schemas.openxmlformats.org/presentationml/2006/main">
  <p:tag name="AS_UNIQUEID" val="48"/>
</p:tagLst>
</file>

<file path=ppt/tags/tag76.xml><?xml version="1.0" encoding="utf-8"?>
<p:tagLst xmlns:p="http://schemas.openxmlformats.org/presentationml/2006/main">
  <p:tag name="AS_UNIQUEID" val="49"/>
</p:tagLst>
</file>

<file path=ppt/tags/tag77.xml><?xml version="1.0" encoding="utf-8"?>
<p:tagLst xmlns:p="http://schemas.openxmlformats.org/presentationml/2006/main">
  <p:tag name="AS_UNIQUEID" val="395"/>
</p:tagLst>
</file>

<file path=ppt/tags/tag78.xml><?xml version="1.0" encoding="utf-8"?>
<p:tagLst xmlns:p="http://schemas.openxmlformats.org/presentationml/2006/main">
  <p:tag name="AS_UNIQUEID" val="396"/>
</p:tagLst>
</file>

<file path=ppt/tags/tag79.xml><?xml version="1.0" encoding="utf-8"?>
<p:tagLst xmlns:p="http://schemas.openxmlformats.org/presentationml/2006/main">
  <p:tag name="AS_UNIQUEID" val="397"/>
</p:tagLst>
</file>

<file path=ppt/tags/tag8.xml><?xml version="1.0" encoding="utf-8"?>
<p:tagLst xmlns:p="http://schemas.openxmlformats.org/presentationml/2006/main">
  <p:tag name="AS_UNIQUEID" val="9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398"/>
</p:tagLst>
</file>

<file path=ppt/tags/tag81.xml><?xml version="1.0" encoding="utf-8"?>
<p:tagLst xmlns:p="http://schemas.openxmlformats.org/presentationml/2006/main">
  <p:tag name="AS_UNIQUEID" val="798"/>
</p:tagLst>
</file>

<file path=ppt/tags/tag82.xml><?xml version="1.0" encoding="utf-8"?>
<p:tagLst xmlns:p="http://schemas.openxmlformats.org/presentationml/2006/main">
  <p:tag name="AS_UNIQUEID" val="801"/>
</p:tagLst>
</file>

<file path=ppt/tags/tag83.xml><?xml version="1.0" encoding="utf-8"?>
<p:tagLst xmlns:p="http://schemas.openxmlformats.org/presentationml/2006/main">
  <p:tag name="AS_UNIQUEID" val="802"/>
</p:tagLst>
</file>

<file path=ppt/tags/tag84.xml><?xml version="1.0" encoding="utf-8"?>
<p:tagLst xmlns:p="http://schemas.openxmlformats.org/presentationml/2006/main">
  <p:tag name="AS_UNIQUEID" val="791"/>
</p:tagLst>
</file>

<file path=ppt/tags/tag85.xml><?xml version="1.0" encoding="utf-8"?>
<p:tagLst xmlns:p="http://schemas.openxmlformats.org/presentationml/2006/main">
  <p:tag name="AS_UNIQUEID" val="792"/>
</p:tagLst>
</file>

<file path=ppt/tags/tag86.xml><?xml version="1.0" encoding="utf-8"?>
<p:tagLst xmlns:p="http://schemas.openxmlformats.org/presentationml/2006/main">
  <p:tag name="AS_UNIQUEID" val="793"/>
</p:tagLst>
</file>

<file path=ppt/tags/tag87.xml><?xml version="1.0" encoding="utf-8"?>
<p:tagLst xmlns:p="http://schemas.openxmlformats.org/presentationml/2006/main">
  <p:tag name="AS_UNIQUEID" val="611"/>
</p:tagLst>
</file>

<file path=ppt/tags/tag88.xml><?xml version="1.0" encoding="utf-8"?>
<p:tagLst xmlns:p="http://schemas.openxmlformats.org/presentationml/2006/main">
  <p:tag name="AS_UNIQUEID" val="612"/>
</p:tagLst>
</file>

<file path=ppt/tags/tag89.xml><?xml version="1.0" encoding="utf-8"?>
<p:tagLst xmlns:p="http://schemas.openxmlformats.org/presentationml/2006/main">
  <p:tag name="AS_UNIQUEID" val="613"/>
</p:tagLst>
</file>

<file path=ppt/tags/tag9.xml><?xml version="1.0" encoding="utf-8"?>
<p:tagLst xmlns:p="http://schemas.openxmlformats.org/presentationml/2006/main">
  <p:tag name="AS_UNIQUEID" val="9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614"/>
</p:tagLst>
</file>

<file path=ppt/tags/tag91.xml><?xml version="1.0" encoding="utf-8"?>
<p:tagLst xmlns:p="http://schemas.openxmlformats.org/presentationml/2006/main">
  <p:tag name="AS_UNIQUEID" val="615"/>
</p:tagLst>
</file>

<file path=ppt/tags/tag92.xml><?xml version="1.0" encoding="utf-8"?>
<p:tagLst xmlns:p="http://schemas.openxmlformats.org/presentationml/2006/main">
  <p:tag name="AS_UNIQUEID" val="777"/>
</p:tagLst>
</file>

<file path=ppt/tags/tag93.xml><?xml version="1.0" encoding="utf-8"?>
<p:tagLst xmlns:p="http://schemas.openxmlformats.org/presentationml/2006/main">
  <p:tag name="AS_UNIQUEID" val="780"/>
</p:tagLst>
</file>

<file path=ppt/tags/tag94.xml><?xml version="1.0" encoding="utf-8"?>
<p:tagLst xmlns:p="http://schemas.openxmlformats.org/presentationml/2006/main">
  <p:tag name="AS_UNIQUEID" val="781"/>
</p:tagLst>
</file>

<file path=ppt/tags/tag95.xml><?xml version="1.0" encoding="utf-8"?>
<p:tagLst xmlns:p="http://schemas.openxmlformats.org/presentationml/2006/main">
  <p:tag name="AS_UNIQUEID" val="782"/>
</p:tagLst>
</file>

<file path=ppt/tags/tag96.xml><?xml version="1.0" encoding="utf-8"?>
<p:tagLst xmlns:p="http://schemas.openxmlformats.org/presentationml/2006/main">
  <p:tag name="AS_UNIQUEID" val="783"/>
</p:tagLst>
</file>

<file path=ppt/tags/tag97.xml><?xml version="1.0" encoding="utf-8"?>
<p:tagLst xmlns:p="http://schemas.openxmlformats.org/presentationml/2006/main">
  <p:tag name="AS_UNIQUEID" val="826"/>
</p:tagLst>
</file>

<file path=ppt/tags/tag98.xml><?xml version="1.0" encoding="utf-8"?>
<p:tagLst xmlns:p="http://schemas.openxmlformats.org/presentationml/2006/main">
  <p:tag name="AS_UNIQUEID" val="827"/>
</p:tagLst>
</file>

<file path=ppt/tags/tag99.xml><?xml version="1.0" encoding="utf-8"?>
<p:tagLst xmlns:p="http://schemas.openxmlformats.org/presentationml/2006/main">
  <p:tag name="AS_UNIQUEID" val="828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9368</Words>
  <Application>WPS 演示</Application>
  <PresentationFormat/>
  <Paragraphs>585</Paragraphs>
  <Slides>56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80" baseType="lpstr">
      <vt:lpstr>Arial</vt:lpstr>
      <vt:lpstr>宋体</vt:lpstr>
      <vt:lpstr>Wingdings</vt:lpstr>
      <vt:lpstr>微软雅黑</vt:lpstr>
      <vt:lpstr>Wingdings</vt:lpstr>
      <vt:lpstr>Calibri</vt:lpstr>
      <vt:lpstr>Times New Roman</vt:lpstr>
      <vt:lpstr>楷体</vt:lpstr>
      <vt:lpstr>黑体</vt:lpstr>
      <vt:lpstr>Arial Unicode MS</vt:lpstr>
      <vt:lpstr>Arial</vt:lpstr>
      <vt:lpstr>华文新魏</vt:lpstr>
      <vt:lpstr>华文楷体</vt:lpstr>
      <vt:lpstr>华文中宋</vt:lpstr>
      <vt:lpstr>隶书</vt:lpstr>
      <vt:lpstr>楷体_GB2312</vt:lpstr>
      <vt:lpstr>新宋体</vt:lpstr>
      <vt:lpstr>楷体_GB2312</vt:lpstr>
      <vt:lpstr>华文行楷</vt:lpstr>
      <vt:lpstr>文鼎火柴体</vt:lpstr>
      <vt:lpstr>XinGothic-SinaWeibo</vt:lpstr>
      <vt:lpstr>Segoe Print</vt:lpstr>
      <vt:lpstr>WenYue GuDianMingChaoTi (Non-Commercial Use)</vt:lpstr>
      <vt:lpstr>Office 主题​​</vt:lpstr>
      <vt:lpstr>《客至》 ——杜甫诗歌的抒情手法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选点精讲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3、触景生情</vt:lpstr>
      <vt:lpstr>4、情景交融：</vt:lpstr>
      <vt:lpstr>5、以景结情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酷酷小红兔</cp:lastModifiedBy>
  <cp:revision>9</cp:revision>
  <cp:lastPrinted>2022-05-27T16:04:00Z</cp:lastPrinted>
  <dcterms:created xsi:type="dcterms:W3CDTF">2022-05-27T16:04:00Z</dcterms:created>
  <dcterms:modified xsi:type="dcterms:W3CDTF">2022-06-23T22:43:29Z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51113648C8B3489CA9F66B81182C5541</vt:lpwstr>
  </property>
  <property fmtid="{D5CDD505-2E9C-101B-9397-08002B2CF9AE}" pid="7" name="KSOProductBuildVer">
    <vt:lpwstr>2052-11.1.0.11830</vt:lpwstr>
  </property>
</Properties>
</file>