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68" r:id="rId4"/>
    <p:sldId id="273" r:id="rId5"/>
    <p:sldId id="269" r:id="rId6"/>
    <p:sldId id="270" r:id="rId7"/>
    <p:sldId id="272" r:id="rId8"/>
    <p:sldId id="351" r:id="rId9"/>
    <p:sldId id="352" r:id="rId10"/>
    <p:sldId id="353" r:id="rId11"/>
    <p:sldId id="354" r:id="rId12"/>
    <p:sldId id="280" r:id="rId13"/>
    <p:sldId id="271" r:id="rId14"/>
    <p:sldId id="279" r:id="rId15"/>
    <p:sldId id="285" r:id="rId17"/>
    <p:sldId id="286" r:id="rId18"/>
    <p:sldId id="291" r:id="rId19"/>
    <p:sldId id="305" r:id="rId20"/>
    <p:sldId id="287" r:id="rId21"/>
    <p:sldId id="288" r:id="rId22"/>
    <p:sldId id="289" r:id="rId23"/>
    <p:sldId id="306" r:id="rId24"/>
    <p:sldId id="259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5" r:id="rId35"/>
    <p:sldId id="326" r:id="rId36"/>
    <p:sldId id="327" r:id="rId37"/>
    <p:sldId id="328" r:id="rId38"/>
    <p:sldId id="329" r:id="rId39"/>
    <p:sldId id="260" r:id="rId40"/>
    <p:sldId id="292" r:id="rId41"/>
    <p:sldId id="293" r:id="rId42"/>
    <p:sldId id="298" r:id="rId43"/>
    <p:sldId id="294" r:id="rId44"/>
    <p:sldId id="295" r:id="rId45"/>
    <p:sldId id="296" r:id="rId46"/>
    <p:sldId id="297" r:id="rId47"/>
    <p:sldId id="299" r:id="rId48"/>
    <p:sldId id="300" r:id="rId49"/>
    <p:sldId id="330" r:id="rId50"/>
    <p:sldId id="301" r:id="rId51"/>
    <p:sldId id="302" r:id="rId52"/>
    <p:sldId id="307" r:id="rId53"/>
    <p:sldId id="309" r:id="rId54"/>
    <p:sldId id="310" r:id="rId55"/>
    <p:sldId id="311" r:id="rId56"/>
    <p:sldId id="312" r:id="rId57"/>
    <p:sldId id="313" r:id="rId58"/>
    <p:sldId id="314" r:id="rId59"/>
  </p:sldIdLst>
  <p:sldSz cx="12192000" cy="6858000"/>
  <p:notesSz cx="6858000" cy="9144000"/>
  <p:custDataLst>
    <p:tags r:id="rId6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 SYSTEM" initials="M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4" Type="http://schemas.openxmlformats.org/officeDocument/2006/relationships/tags" Target="tags/tag294.xml"/><Relationship Id="rId63" Type="http://schemas.openxmlformats.org/officeDocument/2006/relationships/commentAuthors" Target="commentAuthors.xml"/><Relationship Id="rId62" Type="http://schemas.openxmlformats.org/officeDocument/2006/relationships/tableStyles" Target="tableStyles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293.xml"/><Relationship Id="rId5" Type="http://schemas.openxmlformats.org/officeDocument/2006/relationships/tags" Target="../tags/tag292.xml"/><Relationship Id="rId4" Type="http://schemas.openxmlformats.org/officeDocument/2006/relationships/tags" Target="../tags/tag291.xml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3" Type="http://schemas.openxmlformats.org/officeDocument/2006/relationships/tags" Target="../tags/tag26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4" Type="http://schemas.openxmlformats.org/officeDocument/2006/relationships/tags" Target="../tags/tag219.xml"/><Relationship Id="rId3" Type="http://schemas.openxmlformats.org/officeDocument/2006/relationships/tags" Target="../tags/tag21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5.xml.rels><?xml version="1.0" encoding="UTF-8" standalone="yes"?>
<Relationships xmlns="http://schemas.openxmlformats.org/package/2006/relationships"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6.xml.rels><?xml version="1.0" encoding="UTF-8" standalone="yes"?>
<Relationships xmlns="http://schemas.openxmlformats.org/package/2006/relationships"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7.xml.rels><?xml version="1.0" encoding="UTF-8" standalone="yes"?>
<Relationships xmlns="http://schemas.openxmlformats.org/package/2006/relationships"><Relationship Id="rId4" Type="http://schemas.openxmlformats.org/officeDocument/2006/relationships/tags" Target="../tags/tag231.xml"/><Relationship Id="rId3" Type="http://schemas.openxmlformats.org/officeDocument/2006/relationships/tags" Target="../tags/tag23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8.xml.rels><?xml version="1.0" encoding="UTF-8" standalone="yes"?>
<Relationships xmlns="http://schemas.openxmlformats.org/package/2006/relationships"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264.xml"/><Relationship Id="rId4" Type="http://schemas.openxmlformats.org/officeDocument/2006/relationships/tags" Target="../tags/tag263.xml"/><Relationship Id="rId3" Type="http://schemas.openxmlformats.org/officeDocument/2006/relationships/tags" Target="../tags/tag26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/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/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/>
            <a:endParaRPr lang="en-US" altLang="x-none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/>
            <a:endParaRPr lang="en-US" altLang="x-none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67.xml"/><Relationship Id="rId17" Type="http://schemas.openxmlformats.org/officeDocument/2006/relationships/tags" Target="../tags/tag66.xml"/><Relationship Id="rId16" Type="http://schemas.openxmlformats.org/officeDocument/2006/relationships/tags" Target="../tags/tag65.xml"/><Relationship Id="rId15" Type="http://schemas.openxmlformats.org/officeDocument/2006/relationships/tags" Target="../tags/tag64.xml"/><Relationship Id="rId14" Type="http://schemas.openxmlformats.org/officeDocument/2006/relationships/tags" Target="../tags/tag63.xml"/><Relationship Id="rId13" Type="http://schemas.openxmlformats.org/officeDocument/2006/relationships/tags" Target="../tags/tag62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129.xml"/><Relationship Id="rId14" Type="http://schemas.openxmlformats.org/officeDocument/2006/relationships/tags" Target="../tags/tag128.xml"/><Relationship Id="rId13" Type="http://schemas.openxmlformats.org/officeDocument/2006/relationships/tags" Target="../tags/tag127.xml"/><Relationship Id="rId12" Type="http://schemas.openxmlformats.org/officeDocument/2006/relationships/tags" Target="../tags/tag126.xml"/><Relationship Id="rId11" Type="http://schemas.openxmlformats.org/officeDocument/2006/relationships/tags" Target="../tags/tag125.xml"/><Relationship Id="rId10" Type="http://schemas.openxmlformats.org/officeDocument/2006/relationships/tags" Target="../tags/tag124.xml"/><Relationship Id="rId1" Type="http://schemas.openxmlformats.org/officeDocument/2006/relationships/tags" Target="../tags/tag1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tags" Target="../tags/tag14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64.xml"/><Relationship Id="rId1" Type="http://schemas.openxmlformats.org/officeDocument/2006/relationships/tags" Target="../tags/tag1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0" Type="http://schemas.openxmlformats.org/officeDocument/2006/relationships/notesSlide" Target="../notesSlides/notesSlide2.xml"/><Relationship Id="rId1" Type="http://schemas.openxmlformats.org/officeDocument/2006/relationships/tags" Target="../tags/tag1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8.xml"/><Relationship Id="rId1" Type="http://schemas.openxmlformats.org/officeDocument/2006/relationships/tags" Target="../tags/tag177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image" Target="../media/image2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5.xml"/><Relationship Id="rId1" Type="http://schemas.openxmlformats.org/officeDocument/2006/relationships/tags" Target="../tags/tag18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3.xml"/><Relationship Id="rId1" Type="http://schemas.openxmlformats.org/officeDocument/2006/relationships/tags" Target="../tags/tag212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7.xml"/><Relationship Id="rId1" Type="http://schemas.openxmlformats.org/officeDocument/2006/relationships/tags" Target="../tags/tag216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5.xml"/><Relationship Id="rId1" Type="http://schemas.openxmlformats.org/officeDocument/2006/relationships/tags" Target="../tags/tag224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9.xml"/><Relationship Id="rId1" Type="http://schemas.openxmlformats.org/officeDocument/2006/relationships/tags" Target="../tags/tag2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33.xml"/><Relationship Id="rId1" Type="http://schemas.openxmlformats.org/officeDocument/2006/relationships/tags" Target="../tags/tag232.xml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8.xml"/><Relationship Id="rId1" Type="http://schemas.openxmlformats.org/officeDocument/2006/relationships/tags" Target="../tags/tag237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tags" Target="../tags/tag248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9.xml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3.xml"/></Relationships>
</file>

<file path=ppt/slides/_rels/slide4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tags" Target="../tags/tag25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0.xml"/><Relationship Id="rId1" Type="http://schemas.openxmlformats.org/officeDocument/2006/relationships/tags" Target="../tags/tag25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0.xml"/><Relationship Id="rId1" Type="http://schemas.openxmlformats.org/officeDocument/2006/relationships/tags" Target="../tags/tag26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image" Target="../media/image3.png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92.xml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tags" Target="../tags/tag80.xml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5.xml"/><Relationship Id="rId1" Type="http://schemas.openxmlformats.org/officeDocument/2006/relationships/tags" Target="../tags/tag27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7.xml"/><Relationship Id="rId1" Type="http://schemas.openxmlformats.org/officeDocument/2006/relationships/tags" Target="../tags/tag276.xml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tags" Target="../tags/tag278.xml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5.xml"/><Relationship Id="rId1" Type="http://schemas.openxmlformats.org/officeDocument/2006/relationships/tags" Target="../tags/tag28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7.xml"/><Relationship Id="rId1" Type="http://schemas.openxmlformats.org/officeDocument/2006/relationships/tags" Target="../tags/tag28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image" Target="../media/image5.jpeg"/><Relationship Id="rId12" Type="http://schemas.openxmlformats.org/officeDocument/2006/relationships/tags" Target="../tags/tag112.xml"/><Relationship Id="rId11" Type="http://schemas.openxmlformats.org/officeDocument/2006/relationships/image" Target="../media/image4.jpeg"/><Relationship Id="rId10" Type="http://schemas.openxmlformats.org/officeDocument/2006/relationships/tags" Target="../tags/tag111.xml"/><Relationship Id="rId1" Type="http://schemas.openxmlformats.org/officeDocument/2006/relationships/tags" Target="../tags/tag1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98775" y="1881505"/>
            <a:ext cx="9799200" cy="2570400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zh-CN" altLang="zh-CN"/>
              <a:t>《拟行路难》</a:t>
            </a:r>
            <a:br>
              <a:rPr lang="zh-CN" altLang="zh-CN"/>
            </a:br>
            <a:r>
              <a:rPr lang="zh-CN" altLang="zh-CN"/>
              <a:t>                 </a:t>
            </a:r>
            <a:r>
              <a:rPr lang="en-US" altLang="zh-CN" sz="4400">
                <a:solidFill>
                  <a:srgbClr val="FF0000"/>
                </a:solidFill>
              </a:rPr>
              <a:t>——</a:t>
            </a:r>
            <a:r>
              <a:rPr lang="zh-CN" altLang="en-US" sz="4400">
                <a:solidFill>
                  <a:srgbClr val="FF0000"/>
                </a:solidFill>
              </a:rPr>
              <a:t>诗歌</a:t>
            </a:r>
            <a:r>
              <a:rPr lang="en-US" altLang="zh-CN" sz="4400">
                <a:solidFill>
                  <a:srgbClr val="FF0000"/>
                </a:solidFill>
              </a:rPr>
              <a:t>“</a:t>
            </a:r>
            <a:r>
              <a:rPr lang="zh-CN" altLang="en-US" sz="4400">
                <a:solidFill>
                  <a:srgbClr val="FF0000"/>
                </a:solidFill>
              </a:rPr>
              <a:t>炼字</a:t>
            </a:r>
            <a:r>
              <a:rPr lang="en-US" altLang="zh-CN" sz="4400">
                <a:solidFill>
                  <a:srgbClr val="FF0000"/>
                </a:solidFill>
              </a:rPr>
              <a:t>”</a:t>
            </a:r>
            <a:endParaRPr lang="en-US" altLang="zh-CN" sz="44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68910" y="0"/>
            <a:ext cx="309118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/>
              <a:t>水的流散</a:t>
            </a:r>
            <a:endParaRPr lang="zh-CN" altLang="en-US" sz="4800" b="1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289925" y="5559425"/>
            <a:ext cx="3902075" cy="829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ym typeface="+mn-ea"/>
              </a:rPr>
              <a:t>也可身居高位</a:t>
            </a:r>
            <a:endParaRPr lang="zh-CN" altLang="en-US" sz="4800" b="1"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0" y="5559425"/>
            <a:ext cx="755459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800" b="1">
                <a:solidFill>
                  <a:srgbClr val="FF0000"/>
                </a:solidFill>
                <a:sym typeface="+mn-ea"/>
              </a:rPr>
              <a:t>第一二句和命的关系：</a:t>
            </a:r>
            <a:endParaRPr lang="zh-CN" altLang="en-US" sz="4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65735" y="1929130"/>
            <a:ext cx="309435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ym typeface="+mn-ea"/>
              </a:rPr>
              <a:t>根据地势高低不同</a:t>
            </a:r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75970" y="4415155"/>
            <a:ext cx="15430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ym typeface="+mn-ea"/>
              </a:rPr>
              <a:t>命运</a:t>
            </a:r>
            <a:endParaRPr lang="zh-CN" altLang="en-US"/>
          </a:p>
        </p:txBody>
      </p:sp>
      <p:sp>
        <p:nvSpPr>
          <p:cNvPr id="8" name="下箭头 7"/>
          <p:cNvSpPr/>
          <p:nvPr>
            <p:custDataLst>
              <p:tags r:id="rId6"/>
            </p:custDataLst>
          </p:nvPr>
        </p:nvSpPr>
        <p:spPr>
          <a:xfrm>
            <a:off x="1193165" y="829945"/>
            <a:ext cx="708025" cy="917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8608060" y="164465"/>
            <a:ext cx="2621280" cy="82994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4800" b="1">
                <a:solidFill>
                  <a:srgbClr val="7030A0"/>
                </a:solidFill>
                <a:sym typeface="+mn-ea"/>
              </a:rPr>
              <a:t>生在寒门</a:t>
            </a:r>
            <a:endParaRPr lang="zh-CN" altLang="en-US" sz="4800" b="1">
              <a:solidFill>
                <a:srgbClr val="7030A0"/>
              </a:solidFill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7459980" y="1424305"/>
            <a:ext cx="4450080" cy="82994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4800" b="1">
                <a:solidFill>
                  <a:srgbClr val="7030A0"/>
                </a:solidFill>
                <a:sym typeface="+mn-ea"/>
              </a:rPr>
              <a:t>一辈子潦倒下沉</a:t>
            </a:r>
            <a:endParaRPr lang="zh-CN" altLang="en-US" sz="4800" b="1">
              <a:solidFill>
                <a:srgbClr val="7030A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8608060" y="2667635"/>
            <a:ext cx="2621280" cy="829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4800" b="1">
                <a:sym typeface="+mn-ea"/>
              </a:rPr>
              <a:t>生在世族</a:t>
            </a:r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8602345" y="4196715"/>
            <a:ext cx="2621280" cy="829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4800" b="1">
                <a:sym typeface="+mn-ea"/>
              </a:rPr>
              <a:t>就算无才</a:t>
            </a:r>
            <a:endParaRPr lang="zh-CN" altLang="en-US"/>
          </a:p>
        </p:txBody>
      </p:sp>
      <p:sp>
        <p:nvSpPr>
          <p:cNvPr id="14" name="下箭头 13"/>
          <p:cNvSpPr/>
          <p:nvPr>
            <p:custDataLst>
              <p:tags r:id="rId11"/>
            </p:custDataLst>
          </p:nvPr>
        </p:nvSpPr>
        <p:spPr>
          <a:xfrm>
            <a:off x="1193165" y="3497580"/>
            <a:ext cx="708025" cy="917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5674360" y="5559425"/>
            <a:ext cx="438023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800" b="1">
                <a:solidFill>
                  <a:srgbClr val="FF0000"/>
                </a:solidFill>
                <a:sym typeface="+mn-ea"/>
              </a:rPr>
              <a:t>比兴手法</a:t>
            </a:r>
            <a:endParaRPr lang="zh-CN" altLang="en-US" sz="4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16" name="下箭头 15"/>
          <p:cNvSpPr/>
          <p:nvPr>
            <p:custDataLst>
              <p:tags r:id="rId13"/>
            </p:custDataLst>
          </p:nvPr>
        </p:nvSpPr>
        <p:spPr>
          <a:xfrm>
            <a:off x="9777095" y="1104265"/>
            <a:ext cx="283210" cy="320040"/>
          </a:xfrm>
          <a:prstGeom prst="downArrow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>
            <p:custDataLst>
              <p:tags r:id="rId14"/>
            </p:custDataLst>
          </p:nvPr>
        </p:nvSpPr>
        <p:spPr>
          <a:xfrm>
            <a:off x="9771380" y="3758565"/>
            <a:ext cx="283210" cy="3200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>
            <p:custDataLst>
              <p:tags r:id="rId15"/>
            </p:custDataLst>
          </p:nvPr>
        </p:nvSpPr>
        <p:spPr>
          <a:xfrm>
            <a:off x="9777095" y="5144770"/>
            <a:ext cx="283210" cy="3200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文本框 15362"/>
          <p:cNvSpPr txBox="1"/>
          <p:nvPr>
            <p:custDataLst>
              <p:tags r:id="rId1"/>
            </p:custDataLst>
          </p:nvPr>
        </p:nvSpPr>
        <p:spPr>
          <a:xfrm>
            <a:off x="282575" y="274955"/>
            <a:ext cx="11384915" cy="701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4000" b="1">
                <a:latin typeface="华文新魏" panose="02010800040101010101" pitchFamily="2" charset="-122"/>
                <a:ea typeface="华文新魏" panose="02010800040101010101" pitchFamily="2" charset="-122"/>
              </a:rPr>
              <a:t>　 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</a:rPr>
              <a:t>作者怎样看待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sym typeface="+mn-ea"/>
              </a:rPr>
              <a:t>“命”？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</a:rPr>
              <a:t>你读出了作者怎样的心情？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 </a:t>
            </a:r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364" name="文本框 15363"/>
          <p:cNvSpPr txBox="1"/>
          <p:nvPr>
            <p:custDataLst>
              <p:tags r:id="rId2"/>
            </p:custDataLst>
          </p:nvPr>
        </p:nvSpPr>
        <p:spPr>
          <a:xfrm>
            <a:off x="282575" y="1100455"/>
            <a:ext cx="11623675" cy="45847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4000" b="1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“命”指门第决定人生。有什么样的门第就有什么样的遭遇。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ct val="50000"/>
              </a:spcBef>
            </a:pPr>
            <a:r>
              <a:rPr lang="en-US" altLang="zh-CN" sz="360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600" b="1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人生亦有命，安能行叹复坐愁？</a:t>
            </a:r>
            <a:endParaRPr lang="zh-CN" altLang="en-US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ct val="50000"/>
              </a:spcBef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    含有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反讽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的语气，作者越是说人生有命是正常的，越能显示这一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现实的荒唐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。越是平静地说“安能行叹复坐愁”，就越是透露出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精神上无可解脱的痛苦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，让我们感受到一颗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被压抑的心灵发出的愤怒的控诉</a:t>
            </a:r>
            <a:r>
              <a:rPr lang="zh-CN" altLang="en-US" sz="3600" b="1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600" b="1">
              <a:solidFill>
                <a:schemeClr val="hlin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766820" y="2127250"/>
            <a:ext cx="6236335" cy="215328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6600"/>
              <a:t>诗眼</a:t>
            </a:r>
            <a:r>
              <a:rPr lang="en-US" altLang="zh-CN" sz="6600"/>
              <a:t>——</a:t>
            </a:r>
            <a:r>
              <a:rPr lang="en-US" altLang="zh-CN" sz="6600"/>
              <a:t>“</a:t>
            </a:r>
            <a:r>
              <a:rPr lang="zh-CN" altLang="en-US" sz="6600">
                <a:sym typeface="+mn-ea"/>
              </a:rPr>
              <a:t>愁</a:t>
            </a:r>
            <a:r>
              <a:rPr lang="en-US" altLang="zh-CN" sz="6600"/>
              <a:t>”</a:t>
            </a:r>
            <a:endParaRPr lang="en-US" altLang="zh-CN" sz="660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文本框 51"/>
          <p:cNvSpPr txBox="1"/>
          <p:nvPr>
            <p:custDataLst>
              <p:tags r:id="rId1"/>
            </p:custDataLst>
          </p:nvPr>
        </p:nvSpPr>
        <p:spPr>
          <a:xfrm>
            <a:off x="10415769" y="4421739"/>
            <a:ext cx="309880" cy="37693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3900">
              <a:solidFill>
                <a:schemeClr val="tx1">
                  <a:alpha val="10000"/>
                </a:schemeClr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122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53085" y="2377440"/>
            <a:ext cx="11297920" cy="128460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4000" b="1">
                <a:latin typeface="楷体" panose="02010609060101010101" charset="-122"/>
                <a:ea typeface="楷体" panose="02010609060101010101" charset="-122"/>
              </a:rPr>
              <a:t>    用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反问</a:t>
            </a:r>
            <a:r>
              <a:rPr lang="en-US" altLang="zh-CN" sz="4000" b="1">
                <a:latin typeface="楷体" panose="02010609060101010101" charset="-122"/>
                <a:ea typeface="楷体" panose="02010609060101010101" charset="-122"/>
              </a:rPr>
              <a:t>的句式，冲决了自我克制的堤防，使全诗的情感达到了高潮。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表达了诗人的抗争。</a:t>
            </a:r>
            <a:endParaRPr lang="en-US" altLang="zh-CN" sz="4000" b="1">
              <a:latin typeface="楷体" panose="02010609060101010101" charset="-122"/>
              <a:ea typeface="楷体" panose="02010609060101010101" charset="-122"/>
            </a:endParaRPr>
          </a:p>
          <a:p>
            <a:pPr marL="0" indent="0" eaLnBrk="1" hangingPunct="1">
              <a:buNone/>
            </a:pPr>
            <a:endParaRPr lang="en-US" altLang="zh-CN" sz="40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02590" y="3961130"/>
            <a:ext cx="1144841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hangingPunct="1">
              <a:buNone/>
            </a:pPr>
            <a:r>
              <a:rPr lang="en-US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“岂无感”</a:t>
            </a:r>
            <a:r>
              <a:rPr lang="en-US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越激昂，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“不敢言”</a:t>
            </a:r>
            <a:r>
              <a:rPr lang="en-US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的痛苦就越深沉。两句构成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鲜明对照</a:t>
            </a:r>
            <a:r>
              <a:rPr lang="en-US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，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表现诗人精神上极度矛盾的痛苦和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隐忍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4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24790" y="1509395"/>
            <a:ext cx="1211135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>
              <a:buNone/>
            </a:pPr>
            <a:r>
              <a:rPr lang="zh-CN" altLang="en-US" sz="4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这种感想却又“不敢言”，表达了作者怎样的情感？</a:t>
            </a:r>
            <a:endParaRPr lang="zh-CN" altLang="en-US" sz="40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040765" y="641350"/>
            <a:ext cx="83515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心非木石岂无感？吞声踯躅不敢言！</a:t>
            </a:r>
            <a:endParaRPr lang="zh-CN" altLang="en-US" sz="4000" b="1" noProof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79730" y="1572260"/>
            <a:ext cx="1146238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/>
              <a:t>如果你是鲍照，拥有这样的</a:t>
            </a:r>
            <a:r>
              <a:rPr lang="zh-CN" altLang="en-US" sz="4800" b="1">
                <a:solidFill>
                  <a:srgbClr val="FF0000"/>
                </a:solidFill>
              </a:rPr>
              <a:t>双重身份(才子、寒士)</a:t>
            </a:r>
            <a:r>
              <a:rPr lang="zh-CN" altLang="en-US" sz="4800" b="1"/>
              <a:t>，会有怎样的情感呢? </a:t>
            </a:r>
            <a:endParaRPr lang="zh-CN" altLang="en-US" sz="4800" b="1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79730" y="3921760"/>
            <a:ext cx="5080000" cy="8229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4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因怀才不遇而愤懑</a:t>
            </a:r>
            <a:endParaRPr lang="zh-CN" altLang="en-US" sz="48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3315" name="文本框 13314"/>
          <p:cNvSpPr txBox="1"/>
          <p:nvPr>
            <p:custDataLst>
              <p:tags r:id="rId3"/>
            </p:custDataLst>
          </p:nvPr>
        </p:nvSpPr>
        <p:spPr>
          <a:xfrm>
            <a:off x="3143250" y="4981575"/>
            <a:ext cx="7056438" cy="8229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           </a:t>
            </a:r>
            <a:r>
              <a:rPr lang="zh-CN" altLang="en-US" sz="4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但沉郁难舒之情</a:t>
            </a:r>
            <a:endParaRPr lang="zh-CN" altLang="en-US" sz="4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06450" y="1094105"/>
            <a:ext cx="110204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  <a:cs typeface="隶书" panose="02010509060101010101" charset="-122"/>
              </a:rPr>
              <a:t>全诗突出一个"愁"字，所叹者愁，酌酒为消愁，悲歌为断愁，不敢言者更添愁。正如沈德潜所说，此诗"妙在不曾说破，读之自然生愁"。</a:t>
            </a:r>
            <a:endParaRPr lang="zh-CN" altLang="en-US" sz="28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  <a:cs typeface="隶书" panose="0201050906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567055" y="406400"/>
            <a:ext cx="23564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汉仪中楷简" panose="02010600030101010101" charset="-122"/>
              </a:rPr>
              <a:t>小结情感</a:t>
            </a:r>
            <a:endParaRPr lang="zh-CN" altLang="zh-CN" sz="32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ea typeface="汉仪中楷简" panose="02010600030101010101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3"/>
            </p:custDataLst>
          </p:nvPr>
        </p:nvSpPr>
        <p:spPr>
          <a:xfrm>
            <a:off x="2177415" y="3275330"/>
            <a:ext cx="7484110" cy="1871345"/>
          </a:xfrm>
          <a:custGeom>
            <a:avLst/>
            <a:gdLst>
              <a:gd name="connisteX0" fmla="*/ 0 w 7484110"/>
              <a:gd name="connsiteY0" fmla="*/ 1765533 h 1871578"/>
              <a:gd name="connisteX1" fmla="*/ 3983355 w 7484110"/>
              <a:gd name="connsiteY1" fmla="*/ 233 h 1871578"/>
              <a:gd name="connisteX2" fmla="*/ 7484110 w 7484110"/>
              <a:gd name="connsiteY2" fmla="*/ 1871578 h 187157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7484109" h="1871578">
                <a:moveTo>
                  <a:pt x="0" y="1765533"/>
                </a:moveTo>
                <a:cubicBezTo>
                  <a:pt x="726440" y="1375008"/>
                  <a:pt x="2486660" y="-20722"/>
                  <a:pt x="3983355" y="233"/>
                </a:cubicBezTo>
                <a:cubicBezTo>
                  <a:pt x="5480050" y="21188"/>
                  <a:pt x="6863715" y="1462003"/>
                  <a:pt x="7484110" y="1871578"/>
                </a:cubicBezTo>
              </a:path>
            </a:pathLst>
          </a:custGeom>
          <a:noFill/>
          <a:ln w="19050"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12" name="椭圆 11"/>
          <p:cNvSpPr/>
          <p:nvPr>
            <p:custDataLst>
              <p:tags r:id="rId4"/>
            </p:custDataLst>
          </p:nvPr>
        </p:nvSpPr>
        <p:spPr>
          <a:xfrm>
            <a:off x="2989580" y="4339590"/>
            <a:ext cx="196215" cy="257175"/>
          </a:xfrm>
          <a:prstGeom prst="ellipse">
            <a:avLst/>
          </a:prstGeom>
          <a:solidFill>
            <a:schemeClr val="dk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13" name="椭圆 12"/>
          <p:cNvSpPr/>
          <p:nvPr>
            <p:custDataLst>
              <p:tags r:id="rId5"/>
            </p:custDataLst>
          </p:nvPr>
        </p:nvSpPr>
        <p:spPr>
          <a:xfrm>
            <a:off x="5997575" y="3140710"/>
            <a:ext cx="196215" cy="257175"/>
          </a:xfrm>
          <a:prstGeom prst="ellipse">
            <a:avLst/>
          </a:prstGeom>
          <a:solidFill>
            <a:schemeClr val="dk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14" name="椭圆 13"/>
          <p:cNvSpPr/>
          <p:nvPr>
            <p:custDataLst>
              <p:tags r:id="rId6"/>
            </p:custDataLst>
          </p:nvPr>
        </p:nvSpPr>
        <p:spPr>
          <a:xfrm>
            <a:off x="8667750" y="4224655"/>
            <a:ext cx="196215" cy="257175"/>
          </a:xfrm>
          <a:prstGeom prst="ellipse">
            <a:avLst/>
          </a:prstGeom>
          <a:solidFill>
            <a:schemeClr val="dk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971550" y="3275330"/>
            <a:ext cx="20986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</a:rPr>
              <a:t>抨击不平</a:t>
            </a:r>
            <a:endParaRPr lang="zh-CN" altLang="en-US" sz="32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</a:endParaRPr>
          </a:p>
          <a:p>
            <a:pPr algn="ctr"/>
            <a:r>
              <a:rPr lang="zh-CN" altLang="en-US" sz="32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</a:rPr>
              <a:t>（认命）</a:t>
            </a:r>
            <a:endParaRPr lang="zh-CN" altLang="en-US" sz="32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4290060" y="2257425"/>
            <a:ext cx="32588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None/>
            </a:pPr>
            <a:r>
              <a:rPr lang="zh-CN" altLang="en-US" sz="32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</a:rPr>
              <a:t>悲愤难平</a:t>
            </a:r>
            <a:endParaRPr lang="zh-CN" altLang="en-US" sz="32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32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</a:rPr>
              <a:t>（不认命）</a:t>
            </a:r>
            <a:endParaRPr lang="zh-CN" altLang="en-US" sz="32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8780780" y="3694430"/>
            <a:ext cx="244221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None/>
            </a:pPr>
            <a:r>
              <a:rPr lang="zh-CN" altLang="en-US" sz="32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</a:rPr>
              <a:t>无奈徘徊</a:t>
            </a:r>
            <a:endParaRPr lang="zh-CN" altLang="en-US" sz="32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32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</a:rPr>
              <a:t>（认命）</a:t>
            </a:r>
            <a:endParaRPr lang="zh-CN" altLang="en-US" sz="1800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1684655" y="5389245"/>
            <a:ext cx="8469630" cy="460375"/>
          </a:xfrm>
          <a:prstGeom prst="rect">
            <a:avLst/>
          </a:prstGeom>
          <a:solidFill>
            <a:srgbClr val="AB1212"/>
          </a:solidFill>
          <a:ln>
            <a:solidFill>
              <a:srgbClr val="AB121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lt1"/>
                </a:solidFill>
                <a:latin typeface="Times New Roman" panose="02020603050405020304" charset="0"/>
                <a:ea typeface="汉仪楷体简" panose="02010600030101010101" charset="-122"/>
              </a:rPr>
              <a:t>本诗即是诗人的不平之鸣，抒发了诗人怀才不遇的愤懑之情。</a:t>
            </a:r>
            <a:endParaRPr lang="zh-CN" altLang="en-US" sz="2400">
              <a:solidFill>
                <a:schemeClr val="lt1"/>
              </a:solidFill>
              <a:latin typeface="Times New Roman" panose="02020603050405020304" charset="0"/>
              <a:ea typeface="汉仪楷体简" panose="02010600030101010101" charset="-122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占位符 14337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1524000" y="1066800"/>
            <a:ext cx="9144000" cy="5791200"/>
          </a:xfrm>
        </p:spPr>
        <p:txBody>
          <a:bodyPr/>
          <a:lstStyle/>
          <a:p>
            <a:endParaRPr lang="zh-CN" altLang="en-US" b="1">
              <a:solidFill>
                <a:srgbClr val="0000FF"/>
              </a:solidFill>
              <a:ea typeface="宋体" panose="02010600030101010101" pitchFamily="2" charset="-122"/>
            </a:endParaRPr>
          </a:p>
          <a:p>
            <a:endParaRPr lang="zh-CN" altLang="en-US" b="1">
              <a:solidFill>
                <a:srgbClr val="0000FF"/>
              </a:solidFill>
              <a:ea typeface="宋体" panose="02010600030101010101" pitchFamily="2" charset="-122"/>
            </a:endParaRPr>
          </a:p>
          <a:p>
            <a:endParaRPr lang="zh-CN" altLang="en-US" b="1">
              <a:solidFill>
                <a:srgbClr val="0000FF"/>
              </a:solidFill>
              <a:ea typeface="宋体" panose="02010600030101010101" pitchFamily="2" charset="-122"/>
            </a:endParaRPr>
          </a:p>
        </p:txBody>
      </p:sp>
      <p:sp>
        <p:nvSpPr>
          <p:cNvPr id="14339" name="文本框 14338"/>
          <p:cNvSpPr txBox="1"/>
          <p:nvPr>
            <p:custDataLst>
              <p:tags r:id="rId2"/>
            </p:custDataLst>
          </p:nvPr>
        </p:nvSpPr>
        <p:spPr>
          <a:xfrm>
            <a:off x="3935413" y="1196975"/>
            <a:ext cx="3671887" cy="64516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平静</a:t>
            </a:r>
            <a:endParaRPr lang="zh-CN" altLang="en-US" sz="36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0" name="文本框 14339"/>
          <p:cNvSpPr txBox="1"/>
          <p:nvPr>
            <p:custDataLst>
              <p:tags r:id="rId3"/>
            </p:custDataLst>
          </p:nvPr>
        </p:nvSpPr>
        <p:spPr>
          <a:xfrm>
            <a:off x="3884613" y="2493963"/>
            <a:ext cx="3722687" cy="64516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自宽</a:t>
            </a:r>
            <a:endParaRPr lang="zh-CN" altLang="en-US" sz="36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1" name="文本框 14340"/>
          <p:cNvSpPr txBox="1"/>
          <p:nvPr>
            <p:custDataLst>
              <p:tags r:id="rId4"/>
            </p:custDataLst>
          </p:nvPr>
        </p:nvSpPr>
        <p:spPr>
          <a:xfrm>
            <a:off x="3884613" y="3862388"/>
            <a:ext cx="3722687" cy="64516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消愁</a:t>
            </a:r>
            <a:endParaRPr lang="zh-CN" altLang="en-US" sz="36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2" name="文本框 14341"/>
          <p:cNvSpPr txBox="1"/>
          <p:nvPr>
            <p:custDataLst>
              <p:tags r:id="rId5"/>
            </p:custDataLst>
          </p:nvPr>
        </p:nvSpPr>
        <p:spPr>
          <a:xfrm>
            <a:off x="3863975" y="5229225"/>
            <a:ext cx="4346575" cy="64516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1" algn="ctr"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抨击</a:t>
            </a:r>
            <a:r>
              <a:rPr lang="en-US" altLang="zh-CN" sz="3600" b="1">
                <a:solidFill>
                  <a:srgbClr val="000000"/>
                </a:solidFill>
                <a:sym typeface="+mn-ea"/>
              </a:rPr>
              <a:t>—</a:t>
            </a:r>
            <a:r>
              <a:rPr lang="zh-CN" altLang="en-US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激愤</a:t>
            </a:r>
            <a:r>
              <a:rPr lang="en-US" altLang="zh-CN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</a:t>
            </a:r>
            <a:r>
              <a:rPr lang="zh-CN" altLang="en-US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无奈</a:t>
            </a:r>
            <a:endParaRPr lang="zh-CN" altLang="en-US" sz="36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3" name="下箭头 14342"/>
          <p:cNvSpPr/>
          <p:nvPr>
            <p:custDataLst>
              <p:tags r:id="rId6"/>
            </p:custDataLst>
          </p:nvPr>
        </p:nvSpPr>
        <p:spPr>
          <a:xfrm>
            <a:off x="5591175" y="1917700"/>
            <a:ext cx="274638" cy="533400"/>
          </a:xfrm>
          <a:prstGeom prst="downArrow">
            <a:avLst>
              <a:gd name="adj1" fmla="val 50000"/>
              <a:gd name="adj2" fmla="val 48554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4" name="下箭头 14343"/>
          <p:cNvSpPr/>
          <p:nvPr>
            <p:custDataLst>
              <p:tags r:id="rId7"/>
            </p:custDataLst>
          </p:nvPr>
        </p:nvSpPr>
        <p:spPr>
          <a:xfrm>
            <a:off x="5591175" y="3284855"/>
            <a:ext cx="274638" cy="533400"/>
          </a:xfrm>
          <a:prstGeom prst="downArrow">
            <a:avLst>
              <a:gd name="adj1" fmla="val 50000"/>
              <a:gd name="adj2" fmla="val 48554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5" name="下箭头 14344"/>
          <p:cNvSpPr/>
          <p:nvPr>
            <p:custDataLst>
              <p:tags r:id="rId8"/>
            </p:custDataLst>
          </p:nvPr>
        </p:nvSpPr>
        <p:spPr>
          <a:xfrm>
            <a:off x="5591175" y="4652963"/>
            <a:ext cx="274638" cy="533400"/>
          </a:xfrm>
          <a:prstGeom prst="downArrow">
            <a:avLst>
              <a:gd name="adj1" fmla="val 50000"/>
              <a:gd name="adj2" fmla="val 48554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6" name="标题 14345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16230" y="53975"/>
            <a:ext cx="10627360" cy="1143000"/>
          </a:xfrm>
        </p:spPr>
        <p:txBody>
          <a:bodyPr vert="horz" wrap="square" anchor="ctr" anchorCtr="0">
            <a:normAutofit/>
          </a:bodyPr>
          <a:lstStyle/>
          <a:p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诗人情感的变化过程是怎样的？</a:t>
            </a:r>
            <a:endParaRPr lang="zh-CN" altLang="en-US" sz="32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4347" name="文本框 14346"/>
          <p:cNvSpPr txBox="1"/>
          <p:nvPr>
            <p:custDataLst>
              <p:tags r:id="rId10"/>
            </p:custDataLst>
          </p:nvPr>
        </p:nvSpPr>
        <p:spPr>
          <a:xfrm>
            <a:off x="8107363" y="1485900"/>
            <a:ext cx="736600" cy="4223385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认命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不认命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认命</a:t>
            </a:r>
            <a:endParaRPr lang="zh-CN" altLang="en-US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766820" y="2127250"/>
            <a:ext cx="6236335" cy="215328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6600"/>
              <a:t>探究主旨</a:t>
            </a:r>
            <a:endParaRPr lang="zh-CN" altLang="en-US" sz="660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0520" y="426720"/>
            <a:ext cx="101663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4800">
                <a:solidFill>
                  <a:srgbClr val="FF0000"/>
                </a:solidFill>
                <a:sym typeface="+mn-ea"/>
              </a:rPr>
              <a:t>“行路难”字面意思和深层象征意味?</a:t>
            </a:r>
            <a:endParaRPr lang="zh-CN" altLang="en-US" sz="4800" b="1">
              <a:solidFill>
                <a:srgbClr val="FF0000"/>
              </a:solidFill>
              <a:latin typeface="华文仿宋" panose="02010600040101010101" pitchFamily="2" charset="-122"/>
              <a:ea typeface="华文仿宋" panose="02010600040101010101" pitchFamily="2" charset="-122"/>
              <a:sym typeface="+mn-ea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2"/>
            </p:custDataLst>
          </p:nvPr>
        </p:nvCxnSpPr>
        <p:spPr>
          <a:xfrm flipH="1">
            <a:off x="2138045" y="2814320"/>
            <a:ext cx="3094355" cy="381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10415769" y="4421739"/>
            <a:ext cx="309880" cy="37693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3900">
              <a:solidFill>
                <a:schemeClr val="tx1">
                  <a:alpha val="10000"/>
                </a:schemeClr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138045" y="1900555"/>
            <a:ext cx="298386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>
              <a:buNone/>
            </a:pPr>
            <a:r>
              <a:rPr lang="zh-CN" altLang="en-US" sz="4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道路难行</a:t>
            </a:r>
            <a:r>
              <a:rPr lang="zh-CN" altLang="en-US" sz="4400">
                <a:solidFill>
                  <a:srgbClr val="FF0000"/>
                </a:solidFill>
                <a:sym typeface="+mn-ea"/>
              </a:rPr>
              <a:t>。</a:t>
            </a:r>
            <a:endParaRPr lang="zh-CN" altLang="en-US" sz="44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2138045" y="3629660"/>
            <a:ext cx="745236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人生之路(仕途)艰险坎坷，才华埋没，壮志难酬。</a:t>
            </a:r>
            <a:endParaRPr lang="zh-CN" altLang="en-US" sz="44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6"/>
            </p:custDataLst>
          </p:nvPr>
        </p:nvCxnSpPr>
        <p:spPr>
          <a:xfrm flipH="1">
            <a:off x="2197100" y="5031105"/>
            <a:ext cx="4984750" cy="43815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350520" y="1900555"/>
            <a:ext cx="298386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>
              <a:buNone/>
            </a:pPr>
            <a:r>
              <a:rPr lang="zh-CN" altLang="en-US" sz="4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字面：</a:t>
            </a:r>
            <a:endParaRPr lang="zh-CN" altLang="en-US" sz="44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350520" y="3848735"/>
            <a:ext cx="298386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>
              <a:buNone/>
            </a:pPr>
            <a:r>
              <a:rPr lang="zh-CN" altLang="en-US" sz="4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深层：</a:t>
            </a:r>
            <a:endParaRPr lang="zh-CN" altLang="en-US" sz="44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矩形 46082"/>
          <p:cNvSpPr/>
          <p:nvPr>
            <p:custDataLst>
              <p:tags r:id="rId1"/>
            </p:custDataLst>
          </p:nvPr>
        </p:nvSpPr>
        <p:spPr>
          <a:xfrm>
            <a:off x="770890" y="1412875"/>
            <a:ext cx="1046797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    </a:t>
            </a:r>
            <a:r>
              <a:rPr lang="en-US" altLang="zh-CN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1</a:t>
            </a: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、地位低下，无言的资格，自然不敢言。</a:t>
            </a:r>
            <a:endParaRPr lang="zh-CN" altLang="en-US" sz="3600" b="1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anose="02010609030101010101" pitchFamily="1" charset="-122"/>
              <a:ea typeface="楷体_GB2312" panose="02010609030101010101" pitchFamily="1" charset="-122"/>
            </a:endParaRPr>
          </a:p>
          <a:p>
            <a:pPr algn="just">
              <a:spcBef>
                <a:spcPct val="50000"/>
              </a:spcBef>
            </a:pP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    </a:t>
            </a:r>
            <a:r>
              <a:rPr lang="en-US" altLang="zh-CN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2</a:t>
            </a: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、社会专制黑暗，人们无言的自由。</a:t>
            </a:r>
            <a:endParaRPr lang="zh-CN" altLang="en-US" sz="3600" b="1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anose="02010609030101010101" pitchFamily="1" charset="-122"/>
              <a:ea typeface="楷体_GB2312" panose="02010609030101010101" pitchFamily="1" charset="-122"/>
            </a:endParaRPr>
          </a:p>
          <a:p>
            <a:pPr algn="just">
              <a:spcBef>
                <a:spcPct val="50000"/>
              </a:spcBef>
            </a:pP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    所以，诗中有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对不平等现象的愤慨</a:t>
            </a: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，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对门阀制度的不满</a:t>
            </a: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，传达了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寒门志士有志难申的慷慨不平的呼声</a:t>
            </a: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。诗歌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不仅是言愁</a:t>
            </a: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，而且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抒写心中愁愤不平之气</a:t>
            </a:r>
            <a:r>
              <a:rPr lang="zh-CN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anose="02010609030101010101" pitchFamily="1" charset="-122"/>
                <a:ea typeface="楷体_GB2312" panose="02010609030101010101" pitchFamily="1" charset="-122"/>
              </a:rPr>
              <a:t>。</a:t>
            </a:r>
            <a:endParaRPr lang="zh-CN" altLang="en-US" sz="3600" b="1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anose="02010609030101010101" pitchFamily="1" charset="-122"/>
              <a:ea typeface="楷体_GB2312" panose="02010609030101010101" pitchFamily="1" charset="-122"/>
            </a:endParaRPr>
          </a:p>
        </p:txBody>
      </p:sp>
      <p:sp>
        <p:nvSpPr>
          <p:cNvPr id="46084" name="文本框 46083"/>
          <p:cNvSpPr txBox="1"/>
          <p:nvPr>
            <p:custDataLst>
              <p:tags r:id="rId2"/>
            </p:custDataLst>
          </p:nvPr>
        </p:nvSpPr>
        <p:spPr>
          <a:xfrm>
            <a:off x="1847850" y="404813"/>
            <a:ext cx="6840538" cy="10058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本诗的主旨仅是</a:t>
            </a:r>
            <a:r>
              <a:rPr lang="zh-CN" altLang="en-US" sz="6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言</a:t>
            </a:r>
            <a:r>
              <a:rPr lang="zh-CN" altLang="en-US" sz="4000" b="1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愁吗？</a:t>
            </a:r>
            <a:endParaRPr lang="zh-CN" altLang="en-US" sz="40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95275" y="295910"/>
            <a:ext cx="35750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作者介绍</a:t>
            </a:r>
            <a:endParaRPr lang="zh-CN" altLang="en-US" sz="4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052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87960" y="1584325"/>
            <a:ext cx="2847975" cy="4848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>
            <p:custDataLst>
              <p:tags r:id="rId4"/>
            </p:custDataLst>
          </p:nvPr>
        </p:nvSpPr>
        <p:spPr>
          <a:xfrm>
            <a:off x="3257550" y="796290"/>
            <a:ext cx="893445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鲍照</a:t>
            </a: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约</a:t>
            </a: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415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－</a:t>
            </a: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470)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南朝宋文学家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字明远，东海</a:t>
            </a: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今山东郯城西南</a:t>
            </a: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人。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他</a:t>
            </a:r>
            <a:r>
              <a:rPr 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与谢灵运、颜延之（南朝宋文坛领袖人物）并称为“元嘉三大家”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，但生平遭遇、创作风格与二人有很大不同。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3257550" y="3571240"/>
            <a:ext cx="8848725" cy="2834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buClrTx/>
              <a:buSzTx/>
              <a:buFontTx/>
            </a:pPr>
            <a:r>
              <a:rPr lang="en-US" altLang="zh-CN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鲍照出身寒微，擅长写乐府诗，作品闻名于世，且其风格俊逸，对唐代诗人李白等影响较大。但他空有一腔才华，不被朝廷重用，一辈子愤愤不得志，至多只做过一些小官，最后死在战乱中。</a:t>
            </a:r>
            <a:endParaRPr lang="zh-CN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 txBox="1"/>
          <p:nvPr>
            <p:custDataLst>
              <p:tags r:id="rId1"/>
            </p:custDataLst>
          </p:nvPr>
        </p:nvSpPr>
        <p:spPr>
          <a:xfrm>
            <a:off x="1370965" y="1882140"/>
            <a:ext cx="9773920" cy="30943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auto">
              <a:lnSpc>
                <a:spcPct val="100000"/>
              </a:lnSpc>
              <a:buClr>
                <a:srgbClr val="9D0B0A"/>
              </a:buClr>
              <a:buNone/>
            </a:pPr>
            <a:r>
              <a:rPr lang="en-US" altLang="zh-CN" sz="4800" b="1">
                <a:sym typeface="+mn-ea"/>
              </a:rPr>
              <a:t>       </a:t>
            </a:r>
            <a:r>
              <a:rPr lang="zh-CN" altLang="en-US" sz="4800" b="1">
                <a:sym typeface="+mn-ea"/>
              </a:rPr>
              <a:t>本文写诗人在门阀制度重压下怀才不遇，抒发愁苦的感叹，表达了深感世路艰难激发起的愤慨不平之情。 </a:t>
            </a:r>
            <a:endParaRPr lang="zh-CN" altLang="en-US" sz="4800" b="1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74260" y="633095"/>
            <a:ext cx="332549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 b="1">
                <a:solidFill>
                  <a:srgbClr val="FF0000"/>
                </a:solidFill>
              </a:rPr>
              <a:t>主旨</a:t>
            </a:r>
            <a:endParaRPr lang="zh-CN" altLang="en-US" sz="6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55650" y="1728470"/>
            <a:ext cx="1084135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10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古诗文中抒发怀才不遇的诗词很多</a:t>
            </a:r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,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请搜集具有代表性的一些诗句</a:t>
            </a:r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,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体会不同时代不同诗人对待人生之路的艰难有着怎样不同的态度。</a:t>
            </a:r>
            <a:endParaRPr lang="zh-CN" altLang="zh-CN" sz="280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陆游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《书愤》</a:t>
            </a:r>
            <a:endParaRPr lang="zh-CN" altLang="zh-CN" sz="280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塞上长城空自许，镜中衰鬓已先斑。</a:t>
            </a:r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endParaRPr lang="zh-CN" altLang="zh-CN" sz="28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辛弃疾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《永遇乐》</a:t>
            </a:r>
            <a:endParaRPr lang="zh-CN" altLang="zh-CN" sz="280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廉颇老矣，尚能饭否？</a:t>
            </a:r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”  </a:t>
            </a:r>
            <a:endParaRPr lang="en-US" altLang="zh-CN" sz="280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苏轼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《定风波》</a:t>
            </a:r>
            <a:endParaRPr lang="zh-CN" altLang="zh-CN" sz="280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人生如梦</a:t>
            </a:r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一尊还酹江月。</a:t>
            </a:r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endParaRPr lang="zh-CN" altLang="zh-CN" sz="280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值得庆幸的是</a:t>
            </a:r>
            <a:r>
              <a:rPr lang="en-US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,</a:t>
            </a:r>
            <a:r>
              <a:rPr lang="zh-CN" altLang="zh-CN" sz="280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我们生在了一个可以自由施展才华的大好时代。</a:t>
            </a:r>
            <a:endParaRPr lang="zh-CN" altLang="zh-CN" sz="280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771262" y="2722267"/>
            <a:ext cx="17354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7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为何不同</a:t>
            </a:r>
            <a:r>
              <a:rPr lang="en-US" altLang="zh-CN" sz="27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?</a:t>
            </a:r>
            <a:endParaRPr lang="en-US" altLang="zh-CN" sz="2700" b="1" smtClean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27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时代使然</a:t>
            </a:r>
            <a:endParaRPr lang="en-US" altLang="zh-CN" sz="2700" b="1" smtClean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8040229" y="4221592"/>
            <a:ext cx="1733550" cy="714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5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新</a:t>
            </a:r>
            <a:r>
              <a:rPr lang="zh-CN" altLang="zh-CN" sz="405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时代</a:t>
            </a:r>
            <a:endParaRPr lang="en-US" altLang="zh-CN" sz="4050" b="1" smtClean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755650" y="438150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主题阅读</a:t>
            </a:r>
            <a:endParaRPr lang="zh-CN" altLang="en-US" sz="40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86380" y="2235835"/>
            <a:ext cx="5216525" cy="1325880"/>
          </a:xfrm>
        </p:spPr>
        <p:txBody>
          <a:bodyPr>
            <a:normAutofit/>
          </a:bodyPr>
          <a:lstStyle/>
          <a:p>
            <a:r>
              <a:rPr lang="zh-CN" altLang="en-US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选</a:t>
            </a:r>
            <a:r>
              <a:rPr lang="en-US" altLang="zh-CN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点</a:t>
            </a:r>
            <a:r>
              <a:rPr lang="en-US" altLang="zh-CN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精</a:t>
            </a:r>
            <a:r>
              <a:rPr lang="en-US" altLang="zh-CN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讲</a:t>
            </a:r>
            <a:endParaRPr lang="zh-CN" altLang="en-US" sz="6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773420" y="3993515"/>
            <a:ext cx="3738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>
              <a:buNone/>
            </a:pPr>
            <a:r>
              <a:rPr lang="en-US" altLang="zh-CN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诗歌</a:t>
            </a:r>
            <a:r>
              <a:rPr lang="en-US" altLang="zh-CN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“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炼字</a:t>
            </a:r>
            <a:r>
              <a:rPr lang="en-US" altLang="zh-CN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”</a:t>
            </a:r>
            <a:endParaRPr lang="en-US" altLang="zh-CN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1470" y="1449705"/>
            <a:ext cx="1176782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8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【技法攻略】</a:t>
            </a:r>
            <a:endParaRPr lang="zh-CN" altLang="en-US" sz="8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8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归纳</a:t>
            </a:r>
            <a:r>
              <a:rPr lang="en-US" altLang="zh-CN" sz="8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8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炼字</a:t>
            </a:r>
            <a:r>
              <a:rPr lang="en-US" altLang="zh-CN" sz="8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8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类型</a:t>
            </a:r>
            <a:endParaRPr lang="zh-CN" altLang="en-US" sz="8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炼名词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86080" y="1388110"/>
          <a:ext cx="11262995" cy="4332224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4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黄庭坚在《寄黄几复》“桃李春风一杯酒,江湖夜雨十年灯”中选择了“灯”这个意象,“灯”是常见的,而“十年灯”则是诗人的独创,当它与“江湖夜雨”组合在一起时,就能激发人一连串的想象。两个朋友,各自漂泊,每逢夜雨,独对孤灯,互相思念,深宵不寐,而这种情景已持续了十年之久,诗人对友情的珍重和对故人的强烈怀念不言而喻。</a:t>
                      </a:r>
                      <a:endParaRPr lang="zh-CN" altLang="en-US" sz="24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4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4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①名词叠加,强化意象,营造意境。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②丰富内容,便于表情达意。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炼动词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7500" y="1751330"/>
          <a:ext cx="11262995" cy="4123055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王之涣《凉州词》“羌笛何须怨杨柳,春风不度玉门关”中的动词“怨”明显用了拟人的修辞手法,既是曲中之情,又是吹笛人之心。又如杜甫《春望》“感时花溅泪,恨别鸟惊心”中的“溅”“惊”二字,不仅用字新鲜,而且增添了诗人内心感时恨别的痛苦。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0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巧用动词,可使诗歌意象化静为动,形象生动。</a:t>
                      </a:r>
                      <a:endParaRPr lang="zh-CN" altLang="en-US" sz="28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炼形容词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7500" y="1751330"/>
          <a:ext cx="11262995" cy="4123055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王维《使至塞上》“大漠孤烟直,长河落日圆”。由一个“直”字可见“孤烟”之劲拔,一个“圆”字把落日的浑圆柔和描写得惟妙惟肖,直线之美与浑圆之美融合在一起,形象地描绘了塞外辽阔苍凉的景象。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0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绘景摹状,化抽象为具体,变无形为有形,生动形象。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炼叠音词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7500" y="1751330"/>
          <a:ext cx="11262995" cy="4771136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《迢迢牵牛星》“迢迢牵牛星,皎皎河汉女。纤纤擢素手,札札弄机杼”中的几个叠音词。“迢迢”写牵牛星之远,“皎皎”写织女星之明,“纤纤”写素手之修长，“札札”写机杼之声,这些叠音词既是对外在情景的细致描绘,又是诗人内心真挚感情的巧妙抒发。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0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①增强诗歌的韵律感、节奏感。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②摹拟各种声音,使诗文生动、形象,让人有身临其境之感。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③加强了感情的表达效果。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炼数量词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7500" y="1751330"/>
          <a:ext cx="11262995" cy="4123055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齐己《早梅》诗中的“一枝开”,可谓画龙点睛之笔。“一枝开”表明梅花开于百花之前,是谓“早”;而这“一枝”又先于众梅,悄然“早”开,更显出此梅不同寻常,突出了诗题中的“早”字。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0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经过作者提炼的数量词,往往可以产生丰富隽永的诗情。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炼虚词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7500" y="1751330"/>
          <a:ext cx="11262995" cy="4332224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蒋捷《一剪梅·舟过吴江》“秋娘渡与泰娘桥,风又飘飘,雨又萧萧”中的两个“又”字表现了词人对“不解风情”的风雨的恼意。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0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虚词的锤炼可以使诗歌获得疏通文气、开合呼应、悠扬委曲、活跃情韵、化板滞为流动等美学效果。</a:t>
                      </a:r>
                      <a:endParaRPr lang="zh-CN" altLang="en-US" sz="28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448310" y="981075"/>
            <a:ext cx="6645910" cy="70548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anchor="ctr" anchorCtr="0"/>
          <a:lstStyle/>
          <a:p>
            <a:r>
              <a:rPr lang="zh-CN" altLang="en-US" sz="4000">
                <a:latin typeface="楷体" panose="02010609060101010101" charset="-122"/>
                <a:ea typeface="楷体" panose="02010609060101010101" charset="-122"/>
              </a:rPr>
              <a:t>杜甫笔下的</a:t>
            </a:r>
            <a:r>
              <a:rPr lang="zh-CN" altLang="en-US" sz="4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鲍照</a:t>
            </a:r>
            <a:endParaRPr lang="zh-CN" altLang="en-US" sz="4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12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919288" y="981075"/>
            <a:ext cx="8229600" cy="5072063"/>
          </a:xfrm>
        </p:spPr>
        <p:txBody>
          <a:bodyPr vert="horz" wrap="square" anchor="t" anchorCtr="0"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en-US" altLang="zh-CN" sz="3600" b="1">
              <a:latin typeface="华文中宋" panose="02010600040101010101" pitchFamily="2" charset="-122"/>
              <a:ea typeface="黑体" panose="02010609060101010101" pitchFamily="49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春日忆李白  杜甫</a:t>
            </a:r>
            <a:endParaRPr lang="zh-CN" sz="3600" b="1" spc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白也诗无敌，飘然思不群。</a:t>
            </a:r>
            <a:b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清新庾开府，</a:t>
            </a:r>
            <a:r>
              <a:rPr lang="zh-CN" sz="3600" b="1" spc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俊逸鲍参军</a:t>
            </a: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b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渭北春天树，江东日暮云。</a:t>
            </a:r>
            <a:b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何时一樽酒，重与细论文。</a:t>
            </a:r>
            <a:endParaRPr lang="zh-CN" alt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3"/>
            </p:custDataLst>
          </p:nvPr>
        </p:nvCxnSpPr>
        <p:spPr>
          <a:xfrm>
            <a:off x="5159375" y="620395"/>
            <a:ext cx="936625" cy="0"/>
          </a:xfrm>
          <a:prstGeom prst="line">
            <a:avLst/>
          </a:prstGeom>
          <a:ln w="28575" cmpd="sng">
            <a:solidFill>
              <a:schemeClr val="bg2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炼色彩词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7500" y="1751330"/>
          <a:ext cx="11262995" cy="4771136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杜甫《绝句》“两个黄鹂鸣翠柳,一行白鹭上青天”中的“黄”与“翠”、“白”与“青”,互相映衬,事物的色彩协调、绚丽,整个画面呈现出清晰的空间感与和谐的暖色感。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0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表示颜色的词语可以增强描写的色彩感和画面感,渲染气氛,烘托感情。赏析时,考生要善于抓住能表现鲜明对比色彩的词语,体会诗歌表达的感情。</a:t>
                      </a:r>
                      <a:endParaRPr lang="zh-CN" altLang="en-US" sz="24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17500" y="584835"/>
            <a:ext cx="11767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8.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炼拟声词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7500" y="1751330"/>
          <a:ext cx="11262995" cy="4332224"/>
        </p:xfrm>
        <a:graphic>
          <a:graphicData uri="http://schemas.openxmlformats.org/drawingml/2006/table">
            <a:tbl>
              <a:tblPr firstRow="1" bandRow="1"/>
              <a:tblGrid>
                <a:gridCol w="1675765"/>
                <a:gridCol w="9587230"/>
              </a:tblGrid>
              <a:tr h="302260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《诗经·关雎》“关关雎鸠,在河之洲”中用了“关关”一词,把抽象无形的鸟叫声写得生动传神,具体可感,使人顿生如闻其声、如临其境的逼真感受。</a:t>
                      </a:r>
                      <a:endParaRPr lang="zh-CN" altLang="en-US" sz="28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110045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800" b="1" spc="130">
                          <a:solidFill>
                            <a:srgbClr val="FF623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sz="2000" b="1" spc="130">
                        <a:solidFill>
                          <a:srgbClr val="FF623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800" b="1" spc="13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不仅给读者以听觉的感受,还能引发视觉、触觉的感受,使诗文更生动形象,使人有身临其境之感。</a:t>
                      </a:r>
                      <a:endParaRPr lang="zh-CN" altLang="en-US" sz="2800" b="1" spc="13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17500" marR="317500" marT="215900" marB="215900" vert="horz" anchor="ctr">
                    <a:lnL w="9525">
                      <a:solidFill>
                        <a:srgbClr val="FF6238"/>
                      </a:solidFill>
                      <a:prstDash val="sysDash"/>
                    </a:lnL>
                    <a:lnR w="9525">
                      <a:solidFill>
                        <a:srgbClr val="FF6238"/>
                      </a:solidFill>
                      <a:prstDash val="sysDash"/>
                    </a:lnR>
                    <a:lnT w="9525">
                      <a:solidFill>
                        <a:srgbClr val="FF6238"/>
                      </a:solidFill>
                      <a:prstDash val="sysDash"/>
                    </a:lnT>
                    <a:lnB w="9525">
                      <a:solidFill>
                        <a:srgbClr val="FF6238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3560" y="151765"/>
            <a:ext cx="11104245" cy="65544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【解题方法】</a:t>
            </a:r>
            <a:endParaRPr lang="zh-CN" altLang="en-US" sz="6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套用法。</a:t>
            </a:r>
            <a:endParaRPr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试题中常见的“炼字”有两种。一是动词。动词的使用常常能对诗歌起到画龙点睛的效果,可使诗歌的意象化静为动,更加形象生动,具有动态美。二是形容词。巧用形容词可绘景摹状,化抽象为具体,变无形为有形,使人如闻其声、如见其人、如触其物、如临其境。因此,考生可以记住各类词的词性,以及它们作关键词时通常具有的作用,答题时直接套用。</a:t>
            </a:r>
            <a:endParaRPr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3560" y="151765"/>
            <a:ext cx="11104245" cy="5446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【解题方法】</a:t>
            </a:r>
            <a:endParaRPr lang="zh-CN" altLang="en-US" sz="6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4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2.删换法</a:t>
            </a:r>
            <a:endParaRPr sz="4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4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sz="4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先整体把握诗歌中某一句的内容,然后再把该句中的关键字删去或换成另外一个字,看其内容及表达效果发生了怎样的变化。这个变化就体现了该字的精妙之处,在赏析时往往是答题的要点。</a:t>
            </a:r>
            <a:endParaRPr sz="4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3560" y="151765"/>
            <a:ext cx="11104245" cy="65544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【解题方法】</a:t>
            </a:r>
            <a:endParaRPr lang="zh-CN" altLang="en-US" sz="6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3.倒推法。</a:t>
            </a:r>
            <a:endParaRPr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</a:t>
            </a:r>
            <a:r>
              <a:rPr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种情况是先看命题者所给出的提示,如:“全诗表达了对百姓疾苦的关注,作者在某联中用了某字,这个字用得好不好?为什么?”考生在回答问题时,一般要说该字用得好,而好处中的一点就是“更好地表达了作者对百姓疾苦的关注”。另</a:t>
            </a:r>
            <a:endParaRPr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种情况是先分析诗歌所表达的情感或说明的道理,再根据某字在诗歌中的位置进行倒推分析。</a:t>
            </a:r>
            <a:endParaRPr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3560" y="151765"/>
            <a:ext cx="11104245" cy="65544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</a:t>
            </a:r>
            <a:r>
              <a:rPr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解题步骤</a:t>
            </a:r>
            <a:r>
              <a:rPr lang="zh-CN" altLang="en-US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】</a:t>
            </a:r>
            <a:endParaRPr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第一步,</a:t>
            </a:r>
            <a:r>
              <a:rPr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释意义。</a:t>
            </a:r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诠释该字在诗歌中的意思。</a:t>
            </a:r>
            <a:endParaRPr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第二步,</a:t>
            </a:r>
            <a:r>
              <a:rPr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明手法。</a:t>
            </a:r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点明该字所运用的表达技巧,如拟人、夸张、比喻、对比、衬托等;或者点明该字是从哪个角度来写相关对象的,如动静角度,视觉、触觉角度等。</a:t>
            </a:r>
            <a:endParaRPr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第三步,</a:t>
            </a:r>
            <a:r>
              <a:rPr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描景象。</a:t>
            </a:r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把该字放入原句中,展开联想,再现作者所描绘的情景,并结合具体语句进行分析,或描述该句的景象。</a:t>
            </a:r>
            <a:endParaRPr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第四步,</a:t>
            </a:r>
            <a:r>
              <a:rPr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点作用。</a:t>
            </a:r>
            <a:r>
              <a:rPr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点出该字在诗歌中准确地写出了对象怎样的特点,烘托了怎样的意境,表达了作者怎样的情感,对诗歌结构有什么作用等。</a:t>
            </a:r>
            <a:endParaRPr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4195" y="320675"/>
            <a:ext cx="11104245" cy="4338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【参考句式】</a:t>
            </a:r>
            <a:endParaRPr lang="zh-CN" altLang="en-US" sz="6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某字在这首诗歌中的意思是(</a:t>
            </a:r>
            <a:r>
              <a:rPr lang="en-US"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</a:t>
            </a:r>
            <a:r>
              <a:rPr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),它运用了(</a:t>
            </a:r>
            <a:r>
              <a:rPr lang="en-US"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)的表达技巧,生动形象地写出了(</a:t>
            </a:r>
            <a:r>
              <a:rPr lang="en-US"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)的情景,表达了作者(</a:t>
            </a:r>
            <a:r>
              <a:rPr lang="en-US"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sz="5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)的情感。</a:t>
            </a:r>
            <a:endParaRPr sz="5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627120" y="2686685"/>
            <a:ext cx="441388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典题再现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163695" y="2230755"/>
            <a:ext cx="41128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圆角 33"/>
          <p:cNvSpPr/>
          <p:nvPr>
            <p:custDataLst>
              <p:tags r:id="rId1"/>
            </p:custDataLst>
          </p:nvPr>
        </p:nvSpPr>
        <p:spPr>
          <a:xfrm>
            <a:off x="1962785" y="1118870"/>
            <a:ext cx="1988820" cy="57086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F607E"/>
              </a:gs>
              <a:gs pos="70000">
                <a:srgbClr val="39475C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类诗探读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6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62785" y="2512695"/>
            <a:ext cx="8820785" cy="16224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/>
            <a:r>
              <a:rPr lang="zh-CN" altLang="zh-CN" sz="4400" b="1" smtClean="0">
                <a:solidFill>
                  <a:schemeClr val="bg1">
                    <a:lumMod val="1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相同的处境</a:t>
            </a:r>
            <a:r>
              <a:rPr lang="en-US" altLang="zh-CN" sz="4400" b="1" smtClean="0">
                <a:solidFill>
                  <a:schemeClr val="bg1">
                    <a:lumMod val="1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   </a:t>
            </a:r>
            <a:r>
              <a:rPr lang="zh-CN" altLang="zh-CN" sz="4400" b="1" smtClean="0">
                <a:solidFill>
                  <a:schemeClr val="bg1">
                    <a:lumMod val="1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不同的情感</a:t>
            </a:r>
            <a:endParaRPr lang="zh-CN" altLang="zh-CN" sz="4400" b="1" smtClean="0">
              <a:solidFill>
                <a:schemeClr val="bg1">
                  <a:lumMod val="10000"/>
                </a:schemeClr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r>
              <a:rPr lang="en-US" altLang="zh-CN" sz="2100" smtClean="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endParaRPr lang="en-US" altLang="zh-CN" sz="2100" smtClean="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3600" smtClean="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r>
              <a:rPr lang="zh-CN" altLang="en-US" sz="3600" smtClean="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阅读</a:t>
            </a:r>
            <a:r>
              <a:rPr lang="zh-CN" altLang="zh-CN" sz="3600" smtClean="0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《拟行路难》和李白的《行路难》</a:t>
            </a:r>
            <a:endParaRPr lang="zh-CN" altLang="zh-CN" sz="3600" smtClean="0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423160" y="11684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sym typeface="+mn-ea"/>
              </a:rPr>
              <a:t>比较阅读</a:t>
            </a:r>
            <a:endParaRPr lang="zh-CN" altLang="en-US" sz="4000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2048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705" y="238830"/>
            <a:ext cx="10969200" cy="705600"/>
          </a:xfrm>
        </p:spPr>
        <p:txBody>
          <a:bodyPr anchor="ctr" anchorCtr="0"/>
          <a:lstStyle/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比较阅读</a:t>
            </a:r>
            <a:endParaRPr lang="zh-CN" altLang="en-US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20483" name="文本占位符 2048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34720" y="783590"/>
            <a:ext cx="10543540" cy="593026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zh-CN" altLang="en-US" sz="1200">
                <a:ea typeface="宋体" panose="02010600030101010101" pitchFamily="2" charset="-122"/>
              </a:rPr>
              <a:t>                                                  </a:t>
            </a:r>
            <a:r>
              <a:rPr lang="zh-CN" altLang="en-US" sz="2800" b="1">
                <a:ea typeface="宋体" panose="02010600030101010101" pitchFamily="2" charset="-122"/>
              </a:rPr>
              <a:t>行路难</a:t>
            </a:r>
            <a:endParaRPr lang="zh-CN" altLang="en-US" sz="2800" b="1">
              <a:ea typeface="宋体" panose="02010600030101010101" pitchFamily="2" charset="-122"/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2400" b="1">
                <a:ea typeface="宋体" panose="02010600030101010101" pitchFamily="2" charset="-122"/>
              </a:rPr>
              <a:t>                               李白</a:t>
            </a:r>
            <a:endParaRPr lang="zh-CN" altLang="en-US" sz="2400" b="1">
              <a:ea typeface="宋体" panose="02010600030101010101" pitchFamily="2" charset="-122"/>
            </a:endParaRPr>
          </a:p>
          <a:p>
            <a:pPr>
              <a:lnSpc>
                <a:spcPts val="4160"/>
              </a:lnSpc>
              <a:spcBef>
                <a:spcPct val="0"/>
              </a:spcBef>
              <a:buNone/>
            </a:pPr>
            <a:r>
              <a:rPr lang="zh-CN" altLang="en-US" sz="2400" b="1">
                <a:ea typeface="宋体" panose="02010600030101010101" pitchFamily="2" charset="-122"/>
              </a:rPr>
              <a:t>           金樽清酒斗十千，玉盘珍馐直万钱。 </a:t>
            </a:r>
            <a:endParaRPr lang="zh-CN" altLang="en-US" sz="2400" b="1">
              <a:ea typeface="宋体" panose="02010600030101010101" pitchFamily="2" charset="-122"/>
            </a:endParaRPr>
          </a:p>
          <a:p>
            <a:pPr>
              <a:lnSpc>
                <a:spcPts val="4160"/>
              </a:lnSpc>
              <a:spcBef>
                <a:spcPct val="0"/>
              </a:spcBef>
              <a:buNone/>
            </a:pPr>
            <a:r>
              <a:rPr lang="zh-CN" altLang="en-US" sz="2400" b="1">
                <a:ea typeface="宋体" panose="02010600030101010101" pitchFamily="2" charset="-122"/>
              </a:rPr>
              <a:t>　　    停杯投箸不能食，拔剑四顾心茫然。 </a:t>
            </a:r>
            <a:endParaRPr lang="zh-CN" altLang="en-US" sz="2400" b="1">
              <a:ea typeface="宋体" panose="02010600030101010101" pitchFamily="2" charset="-122"/>
            </a:endParaRPr>
          </a:p>
          <a:p>
            <a:pPr>
              <a:lnSpc>
                <a:spcPts val="4160"/>
              </a:lnSpc>
              <a:spcBef>
                <a:spcPct val="0"/>
              </a:spcBef>
              <a:buNone/>
            </a:pPr>
            <a:r>
              <a:rPr lang="zh-CN" altLang="en-US" sz="2400" b="1">
                <a:ea typeface="宋体" panose="02010600030101010101" pitchFamily="2" charset="-122"/>
              </a:rPr>
              <a:t>　　    欲渡黄河冰塞川，将登太行雪满山。 </a:t>
            </a:r>
            <a:endParaRPr lang="zh-CN" altLang="en-US" sz="2400" b="1">
              <a:ea typeface="宋体" panose="02010600030101010101" pitchFamily="2" charset="-122"/>
            </a:endParaRPr>
          </a:p>
          <a:p>
            <a:pPr>
              <a:lnSpc>
                <a:spcPts val="4160"/>
              </a:lnSpc>
              <a:spcBef>
                <a:spcPct val="0"/>
              </a:spcBef>
              <a:buNone/>
            </a:pPr>
            <a:r>
              <a:rPr lang="zh-CN" altLang="en-US" sz="2400" b="1">
                <a:ea typeface="宋体" panose="02010600030101010101" pitchFamily="2" charset="-122"/>
              </a:rPr>
              <a:t>　　    闲来垂钓碧溪上，忽复乘舟梦日边。 </a:t>
            </a:r>
            <a:endParaRPr lang="zh-CN" altLang="en-US" sz="2400" b="1">
              <a:ea typeface="宋体" panose="02010600030101010101" pitchFamily="2" charset="-122"/>
            </a:endParaRPr>
          </a:p>
          <a:p>
            <a:pPr>
              <a:lnSpc>
                <a:spcPts val="4160"/>
              </a:lnSpc>
              <a:spcBef>
                <a:spcPct val="0"/>
              </a:spcBef>
              <a:buNone/>
            </a:pPr>
            <a:r>
              <a:rPr lang="zh-CN" altLang="en-US" sz="2400" b="1">
                <a:ea typeface="宋体" panose="02010600030101010101" pitchFamily="2" charset="-122"/>
              </a:rPr>
              <a:t>　       行路难！行路难！多歧路，今安在？ </a:t>
            </a:r>
            <a:endParaRPr lang="zh-CN" altLang="en-US" sz="2400" b="1">
              <a:ea typeface="宋体" panose="02010600030101010101" pitchFamily="2" charset="-122"/>
            </a:endParaRPr>
          </a:p>
          <a:p>
            <a:pPr>
              <a:lnSpc>
                <a:spcPts val="4160"/>
              </a:lnSpc>
              <a:spcBef>
                <a:spcPct val="0"/>
              </a:spcBef>
              <a:buNone/>
            </a:pPr>
            <a:r>
              <a:rPr lang="zh-CN" altLang="en-US" sz="2400" b="1">
                <a:ea typeface="宋体" panose="02010600030101010101" pitchFamily="2" charset="-122"/>
              </a:rPr>
              <a:t>　　    长风破浪会有时 ，直挂云帆济沧海。</a:t>
            </a:r>
            <a:endParaRPr lang="zh-CN" altLang="en-US" sz="2400" b="1">
              <a:ea typeface="宋体" panose="02010600030101010101" pitchFamily="2" charset="-122"/>
            </a:endParaRPr>
          </a:p>
          <a:p>
            <a:pPr>
              <a:lnSpc>
                <a:spcPts val="3760"/>
              </a:lnSpc>
              <a:spcBef>
                <a:spcPct val="0"/>
              </a:spcBef>
              <a:buNone/>
            </a:pPr>
            <a:r>
              <a:rPr lang="zh-CN" altLang="en-US" sz="1200" b="1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ea typeface="宋体" panose="02010600030101010101" pitchFamily="2" charset="-122"/>
              </a:rPr>
              <a:t>思考：比较</a:t>
            </a:r>
            <a:r>
              <a:rPr lang="en-US" alt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《</a:t>
            </a:r>
            <a:r>
              <a:rPr lang="zh-CN" altLang="en-US" sz="2400" b="1">
                <a:solidFill>
                  <a:srgbClr val="FF0000"/>
                </a:solidFill>
                <a:ea typeface="宋体" panose="02010600030101010101" pitchFamily="2" charset="-122"/>
              </a:rPr>
              <a:t>行路难</a:t>
            </a:r>
            <a:r>
              <a:rPr lang="en-US" alt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》</a:t>
            </a:r>
            <a:r>
              <a:rPr lang="zh-CN" altLang="en-US" sz="2400" b="1">
                <a:solidFill>
                  <a:srgbClr val="FF0000"/>
                </a:solidFill>
                <a:ea typeface="宋体" panose="02010600030101010101" pitchFamily="2" charset="-122"/>
              </a:rPr>
              <a:t>与</a:t>
            </a:r>
            <a:r>
              <a:rPr lang="en-US" alt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《</a:t>
            </a:r>
            <a:r>
              <a:rPr lang="zh-CN" altLang="en-US" sz="2400" b="1">
                <a:solidFill>
                  <a:srgbClr val="FF0000"/>
                </a:solidFill>
                <a:ea typeface="宋体" panose="02010600030101010101" pitchFamily="2" charset="-122"/>
              </a:rPr>
              <a:t>拟行路难</a:t>
            </a:r>
            <a:r>
              <a:rPr lang="en-US" alt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》</a:t>
            </a:r>
            <a:r>
              <a:rPr lang="zh-CN" altLang="en-US" sz="2400" b="1">
                <a:solidFill>
                  <a:srgbClr val="FF0000"/>
                </a:solidFill>
                <a:ea typeface="宋体" panose="02010600030101010101" pitchFamily="2" charset="-122"/>
              </a:rPr>
              <a:t>，两者在题材。语言风格和表达的感情方面有何相似之处。思想情感有何不同？</a:t>
            </a:r>
            <a:endParaRPr lang="zh-CN" altLang="en-US" sz="2400" b="1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2400" b="1">
                <a:solidFill>
                  <a:srgbClr val="FF0000"/>
                </a:solidFill>
                <a:ea typeface="宋体" panose="02010600030101010101" pitchFamily="2" charset="-122"/>
              </a:rPr>
              <a:t>      </a:t>
            </a:r>
            <a:endParaRPr lang="zh-CN" altLang="en-US" sz="24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04800" y="236855"/>
            <a:ext cx="58826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知人论世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汉仪中楷简" panose="02010600030101010101" charset="-122"/>
                <a:cs typeface="隶书" panose="02010509060101010101" charset="-122"/>
                <a:sym typeface="+mn-ea"/>
              </a:rPr>
              <a:t> 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汉仪中楷简" panose="02010600030101010101" charset="-122"/>
              <a:cs typeface="隶书" panose="020105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04800" y="1196340"/>
            <a:ext cx="11583035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  <a:cs typeface="隶书" panose="02010509060101010101" charset="-122"/>
              </a:rPr>
              <a:t>        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鲍照生活在魏晋南北朝时期</a:t>
            </a:r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这个时期实行</a:t>
            </a:r>
            <a:r>
              <a:rPr lang="zh-CN" altLang="zh-CN" sz="36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门阀制度</a:t>
            </a:r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主要由士族统治当时的社会</a:t>
            </a:r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士族制度下的门阀士族，特别是高级士族凭借门第出身就可以做官</a:t>
            </a:r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世世代代控制高级官职。这就造成了“</a:t>
            </a:r>
            <a:r>
              <a:rPr lang="zh-CN" altLang="zh-CN" sz="36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上品无寒门</a:t>
            </a:r>
            <a:r>
              <a:rPr lang="en-US" altLang="zh-CN" sz="36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下品无世族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”的局面。门阀制度阻塞了寒士的仕进之路</a:t>
            </a:r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一些才高的寒士自然心怀不平。</a:t>
            </a:r>
            <a:r>
              <a:rPr lang="zh-CN" altLang="zh-CN" sz="360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这些反映在文学作品中</a:t>
            </a:r>
            <a:r>
              <a:rPr lang="en-US" altLang="zh-CN" sz="360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就成为这个时期文学的一个特色。</a:t>
            </a:r>
            <a:endParaRPr lang="en-US" altLang="zh-CN" sz="3600" b="1" smtClean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just"/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门阀制度像大山一样压在鲍照身上</a:t>
            </a:r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altLang="zh-CN" sz="36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促使他把无比巨大的愤懑不平之气化作《拟行路难》这样的诗篇。</a:t>
            </a:r>
            <a:endParaRPr lang="zh-CN" altLang="en-US" sz="3600" b="1" noProof="0" smtClean="0">
              <a:ln>
                <a:noFill/>
              </a:ln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/>
          <p:nvPr>
            <p:custDataLst>
              <p:tags r:id="rId1"/>
            </p:custDataLst>
          </p:nvPr>
        </p:nvSpPr>
        <p:spPr>
          <a:xfrm>
            <a:off x="227330" y="996315"/>
            <a:ext cx="11964670" cy="55079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kumimoji="1" lang="zh-CN" altLang="en-US" sz="4000" b="1">
                <a:latin typeface="Times New Roman" panose="02020603050405020304" charset="0"/>
              </a:rPr>
              <a:t>        </a:t>
            </a:r>
            <a:r>
              <a:rPr kumimoji="1" lang="zh-CN" altLang="en-US" sz="4400" b="1">
                <a:latin typeface="Times New Roman" panose="02020603050405020304" charset="0"/>
              </a:rPr>
              <a:t>金杯盛着昂贵的美酒，玉盘装满价值万钱的佳肴 。但是我停杯扔筷不想饮，拔出宝剑环顾四周，心里一片茫然。想渡黄河，冰雪却冻封了河川；要登太行，但风雪堆满了山。当年吕尚闲居，曾在碧溪垂钓；伊尹受聘前，梦里乘舟路过太阳边。行路难啊，行路难！岔路何其多，我的路，今日在何处？总会有一天，我要乘长风，破巨浪，高挂云帆，渡沧海，酬壮志。</a:t>
            </a:r>
            <a:endParaRPr kumimoji="1" lang="zh-CN" altLang="en-US" sz="4400" b="1">
              <a:latin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 22529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80920" y="561658"/>
            <a:ext cx="8229600" cy="838200"/>
          </a:xfrm>
        </p:spPr>
        <p:txBody>
          <a:bodyPr anchor="ctr" anchorCtr="0"/>
          <a:lstStyle/>
          <a:p>
            <a:r>
              <a:rPr lang="zh-CN" altLang="en-US" b="0">
                <a:ea typeface="宋体" panose="02010600030101010101" pitchFamily="2" charset="-122"/>
              </a:rPr>
              <a:t>相同点</a:t>
            </a:r>
            <a:endParaRPr lang="zh-CN" altLang="en-US" b="0">
              <a:ea typeface="宋体" panose="02010600030101010101" pitchFamily="2" charset="-122"/>
            </a:endParaRPr>
          </a:p>
        </p:txBody>
      </p:sp>
      <p:graphicFrame>
        <p:nvGraphicFramePr>
          <p:cNvPr id="22531" name="内容占位符 22530"/>
          <p:cNvGraphicFramePr>
            <a:graphicFrameLocks noGrp="1"/>
          </p:cNvGraphicFramePr>
          <p:nvPr>
            <p:ph idx="1"/>
            <p:custDataLst>
              <p:tags r:id="rId2"/>
            </p:custDataLst>
          </p:nvPr>
        </p:nvGraphicFramePr>
        <p:xfrm>
          <a:off x="1246823" y="1628775"/>
          <a:ext cx="8532495" cy="4752975"/>
        </p:xfrm>
        <a:graphic>
          <a:graphicData uri="http://schemas.openxmlformats.org/drawingml/2006/table">
            <a:tbl>
              <a:tblPr/>
              <a:tblGrid>
                <a:gridCol w="1265555"/>
                <a:gridCol w="2247900"/>
                <a:gridCol w="1677035"/>
                <a:gridCol w="3342005"/>
              </a:tblGrid>
              <a:tr h="8382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3200" b="1">
                        <a:ea typeface="宋体" panose="02010600030101010101" pitchFamily="2" charset="-122"/>
                      </a:endParaRPr>
                    </a:p>
                  </a:txBody>
                  <a:tcPr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3200" b="1">
                          <a:ea typeface="宋体" panose="02010600030101010101" pitchFamily="2" charset="-122"/>
                        </a:rPr>
                        <a:t>题材</a:t>
                      </a:r>
                      <a:endParaRPr lang="zh-CN" altLang="en-US" sz="3200" b="1"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3200" b="1">
                          <a:ea typeface="宋体" panose="02010600030101010101" pitchFamily="2" charset="-122"/>
                        </a:rPr>
                        <a:t>情感</a:t>
                      </a:r>
                      <a:endParaRPr lang="zh-CN" altLang="en-US" sz="3200" b="1"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3200" b="1">
                          <a:ea typeface="宋体" panose="02010600030101010101" pitchFamily="2" charset="-122"/>
                        </a:rPr>
                        <a:t>语言风格</a:t>
                      </a:r>
                      <a:endParaRPr lang="zh-CN" altLang="en-US" sz="3200" b="1"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75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3200" b="1">
                          <a:ea typeface="宋体" panose="02010600030101010101" pitchFamily="2" charset="-122"/>
                        </a:rPr>
                        <a:t>鲍照</a:t>
                      </a:r>
                      <a:endParaRPr lang="zh-CN" altLang="en-US" sz="3200" b="1">
                        <a:ea typeface="宋体" panose="02010600030101010101" pitchFamily="2" charset="-122"/>
                      </a:endParaRPr>
                    </a:p>
                  </a:txBody>
                  <a:tcPr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3200" b="1">
                        <a:solidFill>
                          <a:srgbClr val="0000FF"/>
                        </a:solidFill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endParaRPr lang="zh-CN" altLang="en-US" sz="3200" b="1">
                        <a:solidFill>
                          <a:srgbClr val="0000FF"/>
                        </a:solidFill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3200" b="1">
                        <a:solidFill>
                          <a:srgbClr val="0000FF"/>
                        </a:solidFill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3200" b="1"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buNone/>
                      </a:pPr>
                      <a:endParaRPr lang="zh-CN" altLang="en-US" sz="3200" b="1">
                        <a:solidFill>
                          <a:srgbClr val="0000FF"/>
                        </a:solidFill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2025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3200" b="1">
                        <a:solidFill>
                          <a:srgbClr val="FF3300"/>
                        </a:solidFill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3200" b="1">
                          <a:ea typeface="宋体" panose="02010600030101010101" pitchFamily="2" charset="-122"/>
                        </a:rPr>
                        <a:t>李白</a:t>
                      </a:r>
                      <a:endParaRPr lang="zh-CN" altLang="en-US" sz="3200" b="1">
                        <a:ea typeface="宋体" panose="02010600030101010101" pitchFamily="2" charset="-122"/>
                      </a:endParaRPr>
                    </a:p>
                  </a:txBody>
                  <a:tcPr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3200" b="1">
                        <a:solidFill>
                          <a:srgbClr val="FF3300"/>
                        </a:solidFill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endParaRPr lang="zh-CN" altLang="en-US" sz="3200" b="1">
                        <a:solidFill>
                          <a:srgbClr val="FF3300"/>
                        </a:solidFill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52" name="文本框 22551"/>
          <p:cNvSpPr txBox="1"/>
          <p:nvPr>
            <p:custDataLst>
              <p:tags r:id="rId3"/>
            </p:custDataLst>
          </p:nvPr>
        </p:nvSpPr>
        <p:spPr>
          <a:xfrm>
            <a:off x="2719070" y="4389755"/>
            <a:ext cx="1816100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怀才不遇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壮志难酬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53" name="文本框 22552"/>
          <p:cNvSpPr txBox="1"/>
          <p:nvPr>
            <p:custDataLst>
              <p:tags r:id="rId4"/>
            </p:custDataLst>
          </p:nvPr>
        </p:nvSpPr>
        <p:spPr>
          <a:xfrm>
            <a:off x="5060633" y="2924175"/>
            <a:ext cx="140811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抒苦闷</a:t>
            </a:r>
            <a:endParaRPr lang="zh-CN" altLang="en-US" sz="32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54" name="文本框 22553"/>
          <p:cNvSpPr txBox="1"/>
          <p:nvPr>
            <p:custDataLst>
              <p:tags r:id="rId5"/>
            </p:custDataLst>
          </p:nvPr>
        </p:nvSpPr>
        <p:spPr>
          <a:xfrm>
            <a:off x="6835140" y="3092768"/>
            <a:ext cx="2685415" cy="25031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深受乐府影响，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语言质朴，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气势连贯，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笔力酣畅淋漓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55" name="文本框 22554"/>
          <p:cNvSpPr txBox="1"/>
          <p:nvPr>
            <p:custDataLst>
              <p:tags r:id="rId6"/>
            </p:custDataLst>
          </p:nvPr>
        </p:nvSpPr>
        <p:spPr>
          <a:xfrm>
            <a:off x="2719070" y="2923858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乐府诗题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56" name="文本框 22555"/>
          <p:cNvSpPr txBox="1"/>
          <p:nvPr>
            <p:custDataLst>
              <p:tags r:id="rId7"/>
            </p:custDataLst>
          </p:nvPr>
        </p:nvSpPr>
        <p:spPr>
          <a:xfrm>
            <a:off x="5061109" y="4389755"/>
            <a:ext cx="1407795" cy="17646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抒不平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有追求</a:t>
            </a:r>
            <a:endParaRPr lang="zh-CN" altLang="en-US" sz="32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有执著</a:t>
            </a:r>
            <a:endParaRPr lang="zh-CN" altLang="en-US" sz="3200" b="1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47320" y="75565"/>
            <a:ext cx="11878945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①</a:t>
            </a:r>
            <a:r>
              <a:rPr lang="zh-CN" altLang="zh-CN" sz="3200" b="1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表现手法相似</a:t>
            </a:r>
            <a:endParaRPr lang="en-US" altLang="zh-CN" sz="3200" b="1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都采用了</a:t>
            </a:r>
            <a:r>
              <a:rPr lang="zh-CN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比兴</a:t>
            </a:r>
            <a:r>
              <a:rPr lang="zh-CN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的表现手法。</a:t>
            </a:r>
            <a:r>
              <a:rPr lang="en-US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泻水置平地，各自东西南北流</a:t>
            </a:r>
            <a:r>
              <a:rPr lang="en-US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，把水的流向的不同比作人生的贵贱穷达的不同。</a:t>
            </a:r>
            <a:r>
              <a:rPr lang="en-US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欲渡黄河冰塞川，将登太行雪满山</a:t>
            </a:r>
            <a:r>
              <a:rPr lang="en-US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zh-CN" sz="32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则是把宦途比作行路的艰难。</a:t>
            </a:r>
            <a:endParaRPr lang="zh-CN" altLang="zh-CN" sz="3200" b="1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②</a:t>
            </a:r>
            <a:r>
              <a:rPr lang="zh-CN" altLang="zh-CN" sz="3200" b="1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内容上都抒写怀才不遇。</a:t>
            </a:r>
            <a:r>
              <a:rPr lang="zh-CN" altLang="zh-CN" sz="3200" b="1">
                <a:latin typeface="楷体" panose="02010609060101010101" charset="-122"/>
                <a:ea typeface="楷体" panose="02010609060101010101" charset="-122"/>
              </a:rPr>
              <a:t> </a:t>
            </a:r>
            <a:endParaRPr lang="zh-CN" altLang="zh-CN" sz="32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2457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anchor="ctr" anchorCtr="0"/>
          <a:lstStyle/>
          <a:p>
            <a:r>
              <a:rPr lang="zh-CN" altLang="en-US">
                <a:ea typeface="宋体" panose="02010600030101010101" pitchFamily="2" charset="-122"/>
              </a:rPr>
              <a:t> </a:t>
            </a: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24579" name="文本占位符 24578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60680" y="873125"/>
            <a:ext cx="11362055" cy="4194175"/>
          </a:xfrm>
        </p:spPr>
        <p:txBody>
          <a:bodyPr>
            <a:normAutofit lnSpcReduction="10000"/>
          </a:bodyPr>
          <a:lstStyle/>
          <a:p>
            <a:endParaRPr lang="zh-CN" altLang="en-US" sz="2800">
              <a:ea typeface="宋体" panose="02010600030101010101" pitchFamily="2" charset="-122"/>
            </a:endParaRPr>
          </a:p>
          <a:p>
            <a:endParaRPr lang="zh-CN" altLang="en-US" sz="2800">
              <a:ea typeface="宋体" panose="02010600030101010101" pitchFamily="2" charset="-122"/>
            </a:endParaRPr>
          </a:p>
          <a:p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鲍照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南朝刘宋社会动荡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</a:t>
            </a:r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怀才不遇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</a:t>
            </a:r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无奈</a:t>
            </a:r>
            <a:endParaRPr lang="zh-CN" altLang="en-US" sz="3600" b="1">
              <a:solidFill>
                <a:schemeClr val="tx1"/>
              </a:solidFill>
              <a:ea typeface="宋体" panose="02010600030101010101" pitchFamily="2" charset="-122"/>
            </a:endParaRPr>
          </a:p>
          <a:p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李白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盛唐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———————</a:t>
            </a:r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怀才不遇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</a:t>
            </a:r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乐观</a:t>
            </a:r>
            <a:endParaRPr lang="zh-CN" altLang="en-US" sz="3600" b="1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730375" y="106553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>
                <a:solidFill>
                  <a:schemeClr val="bg1">
                    <a:lumMod val="10000"/>
                  </a:schemeClr>
                </a:solidFill>
              </a:rPr>
              <a:t>不同点</a:t>
            </a:r>
            <a:endParaRPr lang="zh-CN" altLang="en-US" sz="4000" b="1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11150" y="505460"/>
            <a:ext cx="11492865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不</a:t>
            </a:r>
            <a:r>
              <a:rPr lang="zh-CN" altLang="zh-CN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同点：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3600" b="1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zh-CN" sz="3600" b="1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从情感看，李诗是高昂向上的，鲍诗却忍气吞声，徘徊辗转，</a:t>
            </a:r>
            <a:r>
              <a:rPr lang="zh-CN" altLang="zh-CN" sz="36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愁</a:t>
            </a:r>
            <a:r>
              <a:rPr lang="zh-CN" altLang="en-US" sz="36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情</a:t>
            </a:r>
            <a:r>
              <a:rPr lang="zh-CN" altLang="zh-CN" sz="36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无</a:t>
            </a:r>
            <a:r>
              <a:rPr lang="zh-CN" altLang="zh-CN" sz="3600" b="1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以释怀。</a:t>
            </a:r>
            <a:endParaRPr lang="zh-CN" altLang="zh-CN" sz="3600" b="1"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3600" b="1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鲍照的</a:t>
            </a:r>
            <a:r>
              <a:rPr lang="zh-CN" altLang="zh-CN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诗歌，有对命运的抗争，但也是无力的表达，最后</a:t>
            </a:r>
            <a:r>
              <a:rPr lang="en-US" altLang="zh-CN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zh-CN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吞声踯躅不敢”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流露出对现实的无奈和痛苦</a:t>
            </a:r>
            <a:r>
              <a:rPr lang="zh-CN" altLang="zh-CN" sz="3600" b="1"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而李诗虽有表达壮志难酬的苦闷</a:t>
            </a:r>
            <a:r>
              <a:rPr lang="zh-CN" altLang="zh-CN" sz="3600" b="1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zh-CN" sz="3600" b="1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“长风破浪会有时，直挂云帆济沧海”</a:t>
            </a:r>
            <a:r>
              <a:rPr lang="zh-CN" altLang="zh-CN" sz="3600" b="1">
                <a:latin typeface="楷体" panose="02010609060101010101" charset="-122"/>
                <a:ea typeface="楷体" panose="02010609060101010101" charset="-122"/>
              </a:rPr>
              <a:t>， 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表现了一种积极的追求、乐观的自信和</a:t>
            </a:r>
            <a:r>
              <a:rPr lang="zh-CN" altLang="zh-CN" sz="360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顽强坚持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理想的品格</a:t>
            </a:r>
            <a:r>
              <a:rPr lang="zh-CN" altLang="zh-CN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zh-CN" altLang="zh-CN" sz="3600" b="1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zh-CN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凸现出诗人力图从苦闷中挣脱出来的强大精神力量</a:t>
            </a:r>
            <a:r>
              <a:rPr lang="zh-CN" altLang="en-US" sz="3600" b="1">
                <a:solidFill>
                  <a:schemeClr val="bg1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>
              <a:solidFill>
                <a:schemeClr val="bg1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/>
          <p:nvPr>
            <p:custDataLst>
              <p:tags r:id="rId1"/>
            </p:custDataLst>
          </p:nvPr>
        </p:nvSpPr>
        <p:spPr>
          <a:xfrm>
            <a:off x="162560" y="0"/>
            <a:ext cx="1186624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思考：同样是行路难，同样是才华抱负无法施展，李白大声喊出了“长风破浪会有时，直挂云帆济沧海”，而鲍照却“吞声踯躅不敢言”，请用知人论世的方法，分析原因。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0" y="2230120"/>
            <a:ext cx="1219263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600" b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李白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生活在盛唐，经济繁荣，政治相对开明，士族门阀政治受到抑制，文化发达，对外交流频繁，</a:t>
            </a:r>
            <a:r>
              <a:rPr lang="zh-CN" altLang="zh-CN" sz="3600" b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社会充满自信。鲍照</a:t>
            </a:r>
            <a:r>
              <a:rPr lang="zh-CN" altLang="en-US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生活在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魏晋南北朝时期，</a:t>
            </a:r>
            <a:r>
              <a:rPr lang="zh-CN" altLang="zh-CN" sz="3600" b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门阀制度阻塞了寒士的进仕之路。</a:t>
            </a:r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0" y="1584960"/>
            <a:ext cx="592455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3600" b="1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(1)</a:t>
            </a:r>
            <a:r>
              <a:rPr lang="zh-CN" altLang="zh-CN" sz="3600" b="1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诗人所生活的时代不同。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0" y="4432935"/>
            <a:ext cx="1219263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zh-CN" sz="3600" b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李白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处世</a:t>
            </a:r>
            <a:r>
              <a:rPr lang="zh-CN" altLang="zh-CN" sz="3600" b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自信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，性格</a:t>
            </a:r>
            <a:r>
              <a:rPr lang="zh-CN" altLang="zh-CN" sz="3600" b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豪迈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，充满激情，虽仕途终无果，但仍乐观面世；</a:t>
            </a:r>
            <a:r>
              <a:rPr lang="zh-CN" altLang="zh-CN" sz="3600" b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鲍照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则表现了为国建功立业的愿望无法实现、对</a:t>
            </a:r>
            <a:r>
              <a:rPr lang="en-US" altLang="zh-CN" sz="3600" b="1" err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门阀社会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的不满、</a:t>
            </a:r>
            <a:r>
              <a:rPr lang="en-US" altLang="zh-CN" sz="3600" b="1" err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怀才不遇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的痛苦、</a:t>
            </a:r>
            <a:r>
              <a:rPr lang="en-US" altLang="zh-CN" sz="3600" b="1" err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报国无门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的忿懑和</a:t>
            </a:r>
            <a:r>
              <a:rPr lang="en-US" altLang="zh-CN" sz="3600" b="1" err="1">
                <a:solidFill>
                  <a:srgbClr val="7030A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理想幻灭</a:t>
            </a:r>
            <a:r>
              <a:rPr lang="zh-CN" altLang="zh-CN" sz="3600" b="1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的悲哀。</a:t>
            </a:r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0" y="3933190"/>
            <a:ext cx="546544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3600" b="1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(2)诗人为人性格的不同。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/>
          <p:nvPr>
            <p:custDataLst>
              <p:tags r:id="rId1"/>
            </p:custDataLst>
          </p:nvPr>
        </p:nvSpPr>
        <p:spPr>
          <a:xfrm>
            <a:off x="173355" y="614045"/>
            <a:ext cx="11844655" cy="36360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sz="3600" b="1">
                <a:latin typeface="黑体" panose="02010609060101010101" pitchFamily="49" charset="-122"/>
                <a:ea typeface="黑体" panose="02010609060101010101" pitchFamily="49" charset="-122"/>
              </a:rPr>
              <a:t>个人的命运与所处的时代息息相关，千百年来，多少文人雅士，</a:t>
            </a:r>
            <a:r>
              <a:rPr sz="36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才秀而人微，有才而无望，</a:t>
            </a:r>
            <a:r>
              <a:rPr sz="3600" b="1">
                <a:latin typeface="黑体" panose="02010609060101010101" pitchFamily="49" charset="-122"/>
                <a:ea typeface="黑体" panose="02010609060101010101" pitchFamily="49" charset="-122"/>
              </a:rPr>
              <a:t>英雄无用武之地”。</a:t>
            </a:r>
            <a:endParaRPr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20000"/>
              </a:spcBef>
            </a:pPr>
            <a:r>
              <a:rPr sz="3600" b="1">
                <a:latin typeface="黑体" panose="02010609060101010101" pitchFamily="49" charset="-122"/>
                <a:ea typeface="黑体" panose="02010609060101010101" pitchFamily="49" charset="-122"/>
              </a:rPr>
              <a:t>   “冯唐易老，李广难封”，这是千古的悲怆。</a:t>
            </a:r>
            <a:endParaRPr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20000"/>
              </a:spcBef>
            </a:pPr>
            <a:r>
              <a:rPr sz="3600" b="1">
                <a:latin typeface="黑体" panose="02010609060101010101" pitchFamily="49" charset="-122"/>
                <a:ea typeface="黑体" panose="02010609060101010101" pitchFamily="49" charset="-122"/>
              </a:rPr>
              <a:t>    值得庆幸的是，我们生在了一个可以自由施展才华的大好时代，只</a:t>
            </a:r>
            <a:r>
              <a:rPr sz="36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患己之不能，不患人之不己知</a:t>
            </a:r>
            <a:r>
              <a:rPr sz="3600" b="1">
                <a:latin typeface="黑体" panose="02010609060101010101" pitchFamily="49" charset="-122"/>
                <a:ea typeface="黑体" panose="02010609060101010101" pitchFamily="49" charset="-122"/>
              </a:rPr>
              <a:t>，我们的时代，是可以</a:t>
            </a:r>
            <a:r>
              <a:rPr 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有所作为</a:t>
            </a:r>
            <a:r>
              <a:rPr sz="3600" b="1">
                <a:latin typeface="黑体" panose="02010609060101010101" pitchFamily="49" charset="-122"/>
                <a:ea typeface="黑体" panose="02010609060101010101" pitchFamily="49" charset="-122"/>
              </a:rPr>
              <a:t>的！ </a:t>
            </a:r>
            <a:endParaRPr sz="3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086" name="Rectangle 6"/>
          <p:cNvSpPr/>
          <p:nvPr>
            <p:custDataLst>
              <p:tags r:id="rId2"/>
            </p:custDataLst>
          </p:nvPr>
        </p:nvSpPr>
        <p:spPr>
          <a:xfrm flipH="1">
            <a:off x="239395" y="314960"/>
            <a:ext cx="11712575" cy="632269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32410" y="89535"/>
            <a:ext cx="11960225" cy="621474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【情境默写】 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）鲍照在《拟行路难（其四）》中表达人生苦乐自有命，怎么能成天自怨自艾的思想的两句是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“________________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________________”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）《拟行路难（其四）》中运用反问语气表现鲍照忍辱负重、矛盾痛苦的两句是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“________________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？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________________”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）鲍照的《拟行路难（其四）》开头用比喻的手法对当时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门第决定人生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这一古代的血统论发出愤怒的控诉的两句诗是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“________________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________________”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抽刀断水水更流，举杯销愁愁更愁。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平添的几分酒意反而更激起了愁海的狂澜，在鲍照的《拟行路难（其四）》中，描写诗人举杯驱愁却大放悲声的诗句是：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“________________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________________”</a:t>
            </a:r>
            <a:r>
              <a:rPr lang="zh-CN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endParaRPr lang="en-US" altLang="zh-CN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389206" y="868092"/>
            <a:ext cx="11412000" cy="381381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【情境默写】 </a:t>
            </a:r>
            <a:endParaRPr lang="en-US" altLang="zh-CN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）人生亦有命   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安能行叹复坐愁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）心非木石岂无感   吞声踯躅不敢言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）泻水置平地    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各自东西南北流</a:t>
            </a:r>
            <a:b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）酌酒以自宽    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举杯断绝歌路难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287905" y="787400"/>
            <a:ext cx="7772400" cy="50622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rtlCol="0" anchor="ctr" anchorCtr="0" compatLnSpc="1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7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565400" y="981075"/>
            <a:ext cx="768350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/>
              <a:t>拟行路难·其六 </a:t>
            </a:r>
            <a:endParaRPr lang="zh-CN" altLang="en-US" sz="3600"/>
          </a:p>
          <a:p>
            <a:pPr algn="ctr"/>
            <a:r>
              <a:rPr lang="zh-CN" altLang="en-US" sz="3600"/>
              <a:t>鲍照</a:t>
            </a:r>
            <a:endParaRPr lang="zh-CN" altLang="en-US" sz="3600"/>
          </a:p>
          <a:p>
            <a:pPr algn="ctr"/>
            <a:r>
              <a:rPr lang="zh-CN" altLang="en-US" sz="3600"/>
              <a:t>对案不能食，拔剑击柱长叹息。</a:t>
            </a:r>
            <a:endParaRPr lang="zh-CN" altLang="en-US" sz="3600"/>
          </a:p>
          <a:p>
            <a:pPr algn="ctr"/>
            <a:r>
              <a:rPr lang="zh-CN" altLang="en-US" sz="3600"/>
              <a:t>丈夫生世会几时？安能蹀躞垂羽翼！</a:t>
            </a:r>
            <a:endParaRPr lang="zh-CN" altLang="en-US" sz="3600"/>
          </a:p>
          <a:p>
            <a:pPr algn="ctr"/>
            <a:r>
              <a:rPr lang="zh-CN" altLang="en-US" sz="3600"/>
              <a:t>弃置罢官去，还家自休息。</a:t>
            </a:r>
            <a:endParaRPr lang="zh-CN" altLang="en-US" sz="3600"/>
          </a:p>
          <a:p>
            <a:pPr algn="ctr"/>
            <a:r>
              <a:rPr lang="zh-CN" altLang="en-US" sz="3600"/>
              <a:t>朝出与亲辞，暮还在亲侧。</a:t>
            </a:r>
            <a:endParaRPr lang="zh-CN" altLang="en-US" sz="3600"/>
          </a:p>
          <a:p>
            <a:pPr algn="ctr"/>
            <a:r>
              <a:rPr lang="zh-CN" altLang="en-US" sz="3600"/>
              <a:t>弄儿床前戏，看妇机中织。</a:t>
            </a:r>
            <a:endParaRPr lang="zh-CN" altLang="en-US" sz="3600"/>
          </a:p>
          <a:p>
            <a:pPr algn="ctr"/>
            <a:r>
              <a:rPr lang="zh-CN" altLang="en-US" sz="3600"/>
              <a:t>自古圣贤尽贫贱，何况我辈孤且直！</a:t>
            </a:r>
            <a:endParaRPr lang="zh-CN" altLang="en-US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689350" y="1455420"/>
            <a:ext cx="82257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6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  <a:cs typeface="隶书" panose="02010509060101010101" charset="-122"/>
                <a:sym typeface="+mn-ea"/>
              </a:rPr>
              <a:t>鲍照努力抗争，积极进取，争取机会；一生仕途坎坷，多做小官，怀才不遇。</a:t>
            </a:r>
            <a:endParaRPr lang="zh-CN" altLang="en-US" sz="36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  <a:cs typeface="隶书" panose="02010509060101010101" charset="-122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880745" y="2058035"/>
            <a:ext cx="2322830" cy="1219200"/>
            <a:chOff x="1990" y="2555"/>
            <a:chExt cx="3658" cy="1920"/>
          </a:xfrm>
        </p:grpSpPr>
        <p:pic>
          <p:nvPicPr>
            <p:cNvPr id="27653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990" y="2555"/>
              <a:ext cx="1920" cy="19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654" name="图片 1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3728" y="2555"/>
              <a:ext cx="1920" cy="19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矩形 11"/>
            <p:cNvSpPr/>
            <p:nvPr>
              <p:custDataLst>
                <p:tags r:id="rId6"/>
              </p:custDataLst>
            </p:nvPr>
          </p:nvSpPr>
          <p:spPr>
            <a:xfrm>
              <a:off x="2240" y="2716"/>
              <a:ext cx="1488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zh-CN" sz="600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charset="0"/>
                  <a:ea typeface="汉仪中楷简" panose="02010600030101010101" charset="-122"/>
                </a:rPr>
                <a:t>知</a:t>
              </a:r>
              <a:endParaRPr lang="zh-CN" altLang="en-US" sz="4800">
                <a:solidFill>
                  <a:srgbClr val="262626"/>
                </a:solidFill>
                <a:latin typeface="Times New Roman" panose="02020603050405020304" charset="0"/>
                <a:ea typeface="汉仪中楷简" panose="02010600030101010101" charset="-122"/>
              </a:endParaRPr>
            </a:p>
          </p:txBody>
        </p:sp>
        <p:sp>
          <p:nvSpPr>
            <p:cNvPr id="7" name="矩形 12"/>
            <p:cNvSpPr/>
            <p:nvPr>
              <p:custDataLst>
                <p:tags r:id="rId7"/>
              </p:custDataLst>
            </p:nvPr>
          </p:nvSpPr>
          <p:spPr>
            <a:xfrm>
              <a:off x="3944" y="2716"/>
              <a:ext cx="1488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zh-CN" sz="600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charset="0"/>
                  <a:ea typeface="汉仪中楷简" panose="02010600030101010101" charset="-122"/>
                </a:rPr>
                <a:t>人</a:t>
              </a:r>
              <a:endParaRPr lang="zh-CN" altLang="en-US" sz="4800">
                <a:solidFill>
                  <a:srgbClr val="262626"/>
                </a:solidFill>
                <a:latin typeface="Times New Roman" panose="02020603050405020304" charset="0"/>
                <a:ea typeface="汉仪中楷简" panose="02010600030101010101" charset="-122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8"/>
            </p:custDataLst>
          </p:nvPr>
        </p:nvGrpSpPr>
        <p:grpSpPr>
          <a:xfrm>
            <a:off x="880745" y="4023360"/>
            <a:ext cx="2322830" cy="1219200"/>
            <a:chOff x="1990" y="2555"/>
            <a:chExt cx="3658" cy="1920"/>
          </a:xfrm>
        </p:grpSpPr>
        <p:pic>
          <p:nvPicPr>
            <p:cNvPr id="11" name="图片 9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990" y="2555"/>
              <a:ext cx="1920" cy="19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" name="图片 10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3728" y="2555"/>
              <a:ext cx="1920" cy="19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矩形 11"/>
            <p:cNvSpPr/>
            <p:nvPr>
              <p:custDataLst>
                <p:tags r:id="rId11"/>
              </p:custDataLst>
            </p:nvPr>
          </p:nvSpPr>
          <p:spPr>
            <a:xfrm>
              <a:off x="2359" y="2716"/>
              <a:ext cx="1250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zh-CN" sz="600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charset="0"/>
                  <a:ea typeface="汉仪中楷简" panose="02010600030101010101" charset="-122"/>
                </a:rPr>
                <a:t>论</a:t>
              </a:r>
              <a:endParaRPr lang="zh-CN" altLang="en-US" sz="4800">
                <a:solidFill>
                  <a:srgbClr val="262626"/>
                </a:solidFill>
                <a:latin typeface="Times New Roman" panose="02020603050405020304" charset="0"/>
                <a:ea typeface="汉仪楷体简" panose="02010600030101010101" charset="-122"/>
              </a:endParaRPr>
            </a:p>
          </p:txBody>
        </p:sp>
        <p:sp>
          <p:nvSpPr>
            <p:cNvPr id="15" name="矩形 12"/>
            <p:cNvSpPr/>
            <p:nvPr>
              <p:custDataLst>
                <p:tags r:id="rId12"/>
              </p:custDataLst>
            </p:nvPr>
          </p:nvSpPr>
          <p:spPr>
            <a:xfrm>
              <a:off x="4063" y="2716"/>
              <a:ext cx="1250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zh-CN" sz="600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charset="0"/>
                  <a:ea typeface="汉仪中楷简" panose="02010600030101010101" charset="-122"/>
                </a:rPr>
                <a:t>世</a:t>
              </a:r>
              <a:endParaRPr lang="zh-CN" altLang="en-US" sz="4800">
                <a:solidFill>
                  <a:srgbClr val="262626"/>
                </a:solidFill>
                <a:latin typeface="Times New Roman" panose="02020603050405020304" charset="0"/>
                <a:ea typeface="汉仪楷体简" panose="02010600030101010101" charset="-122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3746500" y="4087495"/>
            <a:ext cx="79489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600" b="1">
                <a:solidFill>
                  <a:schemeClr val="dk1"/>
                </a:solidFill>
                <a:latin typeface="Times New Roman" panose="02020603050405020304" charset="0"/>
                <a:ea typeface="汉仪楷体简" panose="02010600030101010101" charset="-122"/>
                <a:cs typeface="隶书" panose="02010509060101010101" charset="-122"/>
                <a:sym typeface="+mn-ea"/>
              </a:rPr>
              <a:t>门第决定人生走向，门阀制度阻塞了寒士的进仕之路。</a:t>
            </a:r>
            <a:endParaRPr lang="zh-CN" altLang="en-US" sz="3600" b="1">
              <a:solidFill>
                <a:schemeClr val="dk1"/>
              </a:solidFill>
              <a:latin typeface="Times New Roman" panose="02020603050405020304" charset="0"/>
              <a:ea typeface="汉仪楷体简" panose="02010600030101010101" charset="-122"/>
              <a:cs typeface="隶书" panose="02010509060101010101" charset="-122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0" y="680720"/>
            <a:ext cx="12192635" cy="59391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早上五盘岭</a:t>
            </a:r>
            <a:r>
              <a:rPr lang="zh-CN" altLang="en-US" sz="3200" b="1" baseline="30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①</a:t>
            </a:r>
            <a:endParaRPr lang="zh-CN" altLang="en-US" sz="3200" b="1" baseline="30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岑参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平旦驱驷马,旷然出五盘</a:t>
            </a:r>
            <a:r>
              <a:rPr lang="zh-CN" altLang="en-US" sz="3200" b="1" baseline="30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②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江回两崖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斗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,日隐群峰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攒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苍翠烟景曙,森沉云树寒。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松疏露孤驿,花密藏回滩。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栈道溪雨滑,畲田原草干。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此行为知己,不觉蜀道难。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en-US" altLang="zh-CN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【注释】</a:t>
            </a:r>
            <a:endParaRPr lang="en-US" altLang="zh-CN" sz="3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en-US" altLang="zh-CN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①唐代宗大历元年(766)春,岑参作为僚属随剑南西川节度使杜鸿渐入蜀平乱,途经五盘岭时作。五盘岭:秦、蜀交界处峻岭,其山道曲折盘旋,故名。②出五盘:攀越五盘山道登上山巅。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1798320" y="57150"/>
            <a:ext cx="84562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典题例析</a:t>
            </a:r>
            <a:r>
              <a:rPr lang="en-US" altLang="zh-CN" sz="4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4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0745" y="688975"/>
            <a:ext cx="11121390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【题目】“江回两崖斗,日隐群峰攒”中的“斗”“攒”两字,生动传神,所写景物特征鲜明,请作简要分析。</a:t>
            </a:r>
            <a:endParaRPr lang="zh-CN" altLang="en-US" sz="4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4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【答案】“斗”字,描写两岸崖石耸峙欲错,犹如两兽相斗,凸显了江崖陡峭、峥嵘之势。“攒”字,描写群峰相连,层次莫辨,仿佛聚在一起,刻画了峰峦密集、重叠之态。</a:t>
            </a:r>
            <a:endParaRPr lang="zh-CN" altLang="en-US" sz="4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3560" y="421005"/>
            <a:ext cx="11104245" cy="6308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【解析】</a:t>
            </a:r>
            <a:endParaRPr lang="zh-CN" altLang="en-US" sz="4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根据题干“生动传神,所写景物特征鲜明,请作简要分析”可知,本题重点在于分析“斗”“攒”两宇描摹的景象及其产生的表达效果。作答本题,首先应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明确“斗”“攒”两字均为动词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。然后将两字代入诗句中分析可知,它们都采用了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拟人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修辞手法,“斗”字将江流两岸的崖石人格化,描写了其耸峙欲错、犹如两兽相斗的特点,突出了江崖陡峭、高峻的态;“攒”字则将山峰人格化,描写了群峰相连,好像聚集在一起,其层次让人难以分辨的特点,从而刻画出峰峦集聚、重叠的姿态。最后,根据上述内容组织答案即可。</a:t>
            </a:r>
            <a:endParaRPr lang="zh-CN" altLang="en-US"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71805" y="887095"/>
            <a:ext cx="11544300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登裴秀才迪小台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[唐]王维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端居不出户,满目望云山。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落日鸟边下,秋原人外闲。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遥知远林际,不见此檐间。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好客多乘月,应门莫上关。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r"/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(选自《全唐诗》)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1778635" y="99060"/>
            <a:ext cx="84562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典题例析</a:t>
            </a:r>
            <a:r>
              <a:rPr lang="en-US" altLang="zh-CN" sz="4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4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2290" y="688975"/>
            <a:ext cx="1092898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【题目】</a:t>
            </a:r>
            <a:r>
              <a:rPr lang="en-US" altLang="zh-CN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满目望云山</a:t>
            </a:r>
            <a:r>
              <a:rPr lang="en-US" altLang="zh-CN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句中</a:t>
            </a:r>
            <a:r>
              <a:rPr lang="en-US" altLang="zh-CN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望</a:t>
            </a:r>
            <a:r>
              <a:rPr lang="en-US" altLang="zh-CN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字一作</a:t>
            </a:r>
            <a:r>
              <a:rPr lang="en-US" altLang="zh-CN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空</a:t>
            </a:r>
            <a:r>
              <a:rPr lang="en-US" altLang="zh-CN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，你认为这两个字用哪个好？</a:t>
            </a:r>
            <a:endParaRPr lang="zh-CN" altLang="en-US" sz="4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2755" y="2430780"/>
            <a:ext cx="1110805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【答案】</a:t>
            </a:r>
            <a:endParaRPr lang="zh-CN" altLang="en-US" sz="4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望</a:t>
            </a: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：照应题目中的</a:t>
            </a: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登台</a:t>
            </a: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，引出后面描写的景物。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空</a:t>
            </a: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：营造了空旷的意境，流露出超然的心态。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3560" y="421005"/>
            <a:ext cx="11104245" cy="6185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【解析】</a:t>
            </a:r>
            <a:endParaRPr lang="zh-CN" altLang="en-US" sz="4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4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本题考查考生鉴赏诗歌语言的能力。本题属于炼字型的语言鉴赏题,对于“望”字与“空”字的使用效果,应该结合诗歌的标题、正文,联系诗歌所写之景、所抒之情的类型和特征来分析。答“望”字好,可从诗的题目和诗中所写景物角度来分析理由;答“空”字好,可从诗歌所写景致的特征及诗人心态的角度来分析理由。</a:t>
            </a:r>
            <a:endParaRPr lang="zh-CN" altLang="en-US" sz="4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97535" y="688975"/>
            <a:ext cx="11104245" cy="5507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【参考译文】</a:t>
            </a:r>
            <a:endParaRPr lang="zh-CN" altLang="en-US" sz="4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4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闲居在家时不用出门,睁开眼就能望见云雾缭绕的山峰。落日西垂,鸟儿在晩霞中飞去;人们离开之后,秋天的原野显得格外闲静。以前只知道去遥远的树林边,没想到登上这间茅檐的小台,同样可以欣赏到美景。好客的主人啊,我会经常乘着月色登门造访;照应门户的僮仆,也不要总把院门闩上。</a:t>
            </a:r>
            <a:endParaRPr lang="zh-CN" altLang="en-US" sz="4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idx="1"/>
            <p:custDataLst>
              <p:tags r:id="rId1"/>
            </p:custDataLst>
          </p:nvPr>
        </p:nvSpPr>
        <p:spPr>
          <a:xfrm>
            <a:off x="531495" y="188595"/>
            <a:ext cx="11085195" cy="648081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altLang="zh-CN" sz="40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00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</a:t>
            </a:r>
            <a:r>
              <a:rPr lang="zh-CN" sz="400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题</a:t>
            </a:r>
            <a:r>
              <a:rPr lang="en-US" altLang="zh-CN" sz="40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endParaRPr lang="en-US" altLang="zh-CN" sz="4000" b="1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just">
              <a:lnSpc>
                <a:spcPts val="5220"/>
              </a:lnSpc>
              <a:spcBef>
                <a:spcPct val="0"/>
              </a:spcBef>
              <a:buNone/>
            </a:pPr>
            <a:r>
              <a:rPr lang="en-US" altLang="zh-CN" sz="36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拟，模仿。《行路难》  是乐府旧题，主要是抒发世路艰难和离别悲伤的感情。语言以悲愤为主，声调以悲凉为主。</a:t>
            </a:r>
            <a:endParaRPr lang="zh-CN" sz="3600" b="1" spc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just">
              <a:lnSpc>
                <a:spcPts val="5220"/>
              </a:lnSpc>
              <a:spcBef>
                <a:spcPct val="0"/>
              </a:spcBef>
              <a:buNone/>
            </a:pPr>
            <a:r>
              <a:rPr lang="zh-CN" sz="3600" b="1" spc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鲍照《拟行路难》18首，摹写人生的种种忧患，寄寓悲愤。本篇是《拟行路难》十八首中的第四首。</a:t>
            </a:r>
            <a:r>
              <a:rPr lang="zh-CN" altLang="en-US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4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85445" y="321945"/>
            <a:ext cx="111423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</a:rPr>
              <a:t>一二句诗</a:t>
            </a:r>
            <a:r>
              <a:rPr lang="en-US" altLang="zh-CN" sz="4800" b="1">
                <a:solidFill>
                  <a:srgbClr val="FF0000"/>
                </a:solidFill>
              </a:rPr>
              <a:t>“</a:t>
            </a:r>
            <a:r>
              <a:rPr lang="zh-CN" altLang="en-US" sz="4800" b="1">
                <a:solidFill>
                  <a:srgbClr val="FF0000"/>
                </a:solidFill>
                <a:sym typeface="+mn-ea"/>
              </a:rPr>
              <a:t>泻水置平地，各自东西南北流</a:t>
            </a:r>
            <a:r>
              <a:rPr lang="en-US" altLang="zh-CN" sz="4800" b="1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sz="4800" b="1">
                <a:solidFill>
                  <a:srgbClr val="FF0000"/>
                </a:solidFill>
              </a:rPr>
              <a:t>与命运有何关系呢？</a:t>
            </a:r>
            <a:endParaRPr lang="zh-CN" altLang="en-US" sz="4800" b="1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483995" y="2362835"/>
            <a:ext cx="863092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800" b="1">
                <a:sym typeface="+mn-ea"/>
              </a:rPr>
              <a:t>“</a:t>
            </a:r>
            <a:r>
              <a:rPr lang="zh-CN" altLang="en-US" sz="4800" b="1">
                <a:sym typeface="+mn-ea"/>
              </a:rPr>
              <a:t>泻水置平地，各自东西南北流</a:t>
            </a:r>
            <a:r>
              <a:rPr lang="en-US" altLang="zh-CN" sz="4800" b="1">
                <a:sym typeface="+mn-ea"/>
              </a:rPr>
              <a:t>”</a:t>
            </a:r>
            <a:endParaRPr lang="zh-CN" altLang="en-US"/>
          </a:p>
        </p:txBody>
      </p:sp>
      <p:sp>
        <p:nvSpPr>
          <p:cNvPr id="8" name="下箭头 7"/>
          <p:cNvSpPr/>
          <p:nvPr>
            <p:custDataLst>
              <p:tags r:id="rId3"/>
            </p:custDataLst>
          </p:nvPr>
        </p:nvSpPr>
        <p:spPr>
          <a:xfrm>
            <a:off x="4998720" y="3192780"/>
            <a:ext cx="1053465" cy="12471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331595" y="4558665"/>
            <a:ext cx="92627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4800" b="1">
                <a:sym typeface="+mn-ea"/>
              </a:rPr>
              <a:t>翻译：像往平地上倒水，水会向东西南北不同的方向流散一样</a:t>
            </a:r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09245" y="4846955"/>
            <a:ext cx="1188275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</a:pPr>
            <a:r>
              <a:rPr lang="zh-CN" altLang="en-US" sz="4800" b="1">
                <a:sym typeface="+mn-ea"/>
              </a:rPr>
              <a:t>       </a:t>
            </a:r>
            <a:r>
              <a:rPr lang="zh-CN" altLang="en-US" sz="4800" b="1">
                <a:solidFill>
                  <a:srgbClr val="7030A0"/>
                </a:solidFill>
                <a:sym typeface="+mn-ea"/>
              </a:rPr>
              <a:t>"兴"</a:t>
            </a:r>
            <a:r>
              <a:rPr lang="zh-CN" altLang="en-US" sz="4800" b="1">
                <a:sym typeface="+mn-ea"/>
              </a:rPr>
              <a:t>是借助其他事物作为诗歌发端，以引起所要歌咏的内容。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09245" y="977900"/>
            <a:ext cx="1174623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None/>
            </a:pPr>
            <a:r>
              <a:rPr lang="en-US" altLang="zh-CN" sz="4800" b="1"/>
              <a:t>       </a:t>
            </a:r>
            <a:r>
              <a:rPr lang="zh-CN" altLang="en-US" sz="4800" b="1"/>
              <a:t>"</a:t>
            </a:r>
            <a:r>
              <a:rPr lang="zh-CN" altLang="en-US" sz="4800" b="1">
                <a:solidFill>
                  <a:srgbClr val="7030A0"/>
                </a:solidFill>
              </a:rPr>
              <a:t>比</a:t>
            </a:r>
            <a:r>
              <a:rPr lang="zh-CN" altLang="en-US" sz="4800" b="1"/>
              <a:t>者，以彼物比此物也"</a:t>
            </a:r>
            <a:endParaRPr lang="zh-CN" altLang="en-US" sz="4800" b="1"/>
          </a:p>
          <a:p>
            <a:pPr algn="l">
              <a:buClrTx/>
              <a:buSzTx/>
              <a:buNone/>
            </a:pPr>
            <a:r>
              <a:rPr lang="zh-CN" altLang="en-US" sz="4800" b="1"/>
              <a:t>       "</a:t>
            </a:r>
            <a:r>
              <a:rPr lang="zh-CN" altLang="en-US" sz="4800" b="1">
                <a:solidFill>
                  <a:srgbClr val="7030A0"/>
                </a:solidFill>
              </a:rPr>
              <a:t>兴</a:t>
            </a:r>
            <a:r>
              <a:rPr lang="zh-CN" altLang="en-US" sz="4800" b="1"/>
              <a:t>者，先言他物以引起所咏之词也。"</a:t>
            </a:r>
            <a:endParaRPr lang="zh-CN" altLang="en-US" sz="4800" b="1"/>
          </a:p>
          <a:p>
            <a:pPr algn="r">
              <a:buClrTx/>
              <a:buSzTx/>
              <a:buNone/>
            </a:pPr>
            <a:r>
              <a:rPr lang="en-US" altLang="zh-CN" sz="4800" b="1"/>
              <a:t>——</a:t>
            </a:r>
            <a:r>
              <a:rPr lang="zh-CN" altLang="en-US" sz="4800" b="1"/>
              <a:t> </a:t>
            </a:r>
            <a:r>
              <a:rPr lang="zh-CN" altLang="en-US" sz="4800" b="1">
                <a:sym typeface="+mn-ea"/>
              </a:rPr>
              <a:t>朱熹</a:t>
            </a:r>
            <a:endParaRPr lang="zh-CN" altLang="en-US" sz="4800" b="1">
              <a:sym typeface="+mn-ea"/>
            </a:endParaRPr>
          </a:p>
          <a:p>
            <a:pPr algn="l">
              <a:buClrTx/>
              <a:buSzTx/>
              <a:buNone/>
            </a:pPr>
            <a:endParaRPr lang="zh-CN" altLang="en-US" sz="4800" b="1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09245" y="147955"/>
            <a:ext cx="14020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sym typeface="+mn-ea"/>
              </a:rPr>
              <a:t>比兴</a:t>
            </a:r>
            <a:endParaRPr lang="zh-CN" altLang="en-US" sz="4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25095" y="3359785"/>
            <a:ext cx="1206690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</a:pPr>
            <a:r>
              <a:rPr lang="en-US" altLang="zh-CN" sz="4800" b="1">
                <a:sym typeface="+mn-ea"/>
              </a:rPr>
              <a:t>        </a:t>
            </a:r>
            <a:r>
              <a:rPr lang="zh-CN" altLang="en-US" sz="4800" b="1">
                <a:solidFill>
                  <a:srgbClr val="7030A0"/>
                </a:solidFill>
                <a:sym typeface="+mn-ea"/>
              </a:rPr>
              <a:t>"比"</a:t>
            </a:r>
            <a:r>
              <a:rPr lang="zh-CN" altLang="en-US" sz="4800" b="1">
                <a:sym typeface="+mn-ea"/>
              </a:rPr>
              <a:t>是对人或物加以形象的比喻，使其特征更加鲜明突出。</a:t>
            </a:r>
            <a:endParaRPr lang="zh-CN" altLang="en-US" sz="4800" b="1">
              <a:sym typeface="+mn-ea"/>
            </a:endParaRPr>
          </a:p>
          <a:p>
            <a:pPr algn="l">
              <a:buClrTx/>
              <a:buSzTx/>
            </a:pPr>
            <a:r>
              <a:rPr lang="zh-CN" altLang="en-US" sz="4800" b="1">
                <a:sym typeface="+mn-ea"/>
              </a:rPr>
              <a:t>     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-141605" y="428625"/>
            <a:ext cx="381254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auto"/>
            <a:r>
              <a:rPr lang="zh-CN" altLang="en-US" sz="4800" b="1"/>
              <a:t>《诗经》</a:t>
            </a:r>
            <a:r>
              <a:rPr lang="zh-CN" altLang="en-US" sz="4800"/>
              <a:t>《</a:t>
            </a:r>
            <a:r>
              <a:rPr lang="zh-CN" altLang="en-US" sz="4800" b="1"/>
              <a:t>氓》</a:t>
            </a:r>
            <a:endParaRPr lang="zh-CN" altLang="en-US" sz="4800" b="1"/>
          </a:p>
          <a:p>
            <a:pPr algn="ctr" fontAlgn="auto"/>
            <a:endParaRPr lang="zh-CN" altLang="en-US" sz="4800" b="1"/>
          </a:p>
          <a:p>
            <a:pPr algn="ctr" fontAlgn="auto"/>
            <a:endParaRPr lang="zh-CN" altLang="en-US" sz="4800" b="1"/>
          </a:p>
          <a:p>
            <a:pPr algn="ctr" fontAlgn="auto"/>
            <a:endParaRPr lang="zh-CN" altLang="en-US" sz="4800" b="1"/>
          </a:p>
          <a:p>
            <a:pPr algn="ctr" fontAlgn="auto"/>
            <a:endParaRPr lang="zh-CN" altLang="en-US" sz="4800" b="1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740525" y="5699760"/>
            <a:ext cx="4721225" cy="829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>
                <a:sym typeface="+mn-ea"/>
              </a:rPr>
              <a:t>女子容貌改变</a:t>
            </a:r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898515" y="292100"/>
            <a:ext cx="6177915" cy="1568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>
                <a:sym typeface="+mn-ea"/>
              </a:rPr>
              <a:t>女子沉溺于恋爱之中，容颜衰老之后的感觉。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092825" y="2399030"/>
            <a:ext cx="5983605" cy="829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>
                <a:sym typeface="+mn-ea"/>
              </a:rPr>
              <a:t>桑叶“沃若”青</a:t>
            </a:r>
            <a:r>
              <a:rPr lang="en-US" altLang="zh-CN" sz="4800" b="1">
                <a:sym typeface="+mn-ea"/>
              </a:rPr>
              <a:t> </a:t>
            </a:r>
            <a:r>
              <a:rPr lang="zh-CN" altLang="en-US" sz="4800" b="1">
                <a:sym typeface="+mn-ea"/>
              </a:rPr>
              <a:t>绿</a:t>
            </a:r>
            <a:endParaRPr lang="zh-CN" altLang="en-US" sz="4800" b="1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740525" y="3967480"/>
            <a:ext cx="4721860" cy="829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>
                <a:sym typeface="+mn-ea"/>
              </a:rPr>
              <a:t>桑叶枯黄坠地</a:t>
            </a:r>
            <a:endParaRPr lang="zh-CN" altLang="en-US" sz="4800" b="1"/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9008110" y="4869815"/>
            <a:ext cx="14020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800" b="1">
                <a:solidFill>
                  <a:srgbClr val="7030A0"/>
                </a:solidFill>
                <a:sym typeface="+mn-ea"/>
              </a:rPr>
              <a:t>暗示</a:t>
            </a:r>
            <a:endParaRPr lang="zh-CN" altLang="en-US" sz="4800" b="1">
              <a:solidFill>
                <a:srgbClr val="7030A0"/>
              </a:solidFill>
              <a:sym typeface="+mn-ea"/>
            </a:endParaRPr>
          </a:p>
        </p:txBody>
      </p:sp>
      <p:sp>
        <p:nvSpPr>
          <p:cNvPr id="9" name="下箭头 8"/>
          <p:cNvSpPr/>
          <p:nvPr>
            <p:custDataLst>
              <p:tags r:id="rId7"/>
            </p:custDataLst>
          </p:nvPr>
        </p:nvSpPr>
        <p:spPr>
          <a:xfrm>
            <a:off x="8582660" y="1928495"/>
            <a:ext cx="425450" cy="57086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>
            <p:custDataLst>
              <p:tags r:id="rId8"/>
            </p:custDataLst>
          </p:nvPr>
        </p:nvSpPr>
        <p:spPr>
          <a:xfrm>
            <a:off x="8582660" y="3396615"/>
            <a:ext cx="425450" cy="57086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>
            <p:custDataLst>
              <p:tags r:id="rId9"/>
            </p:custDataLst>
          </p:nvPr>
        </p:nvSpPr>
        <p:spPr>
          <a:xfrm>
            <a:off x="8582660" y="4999355"/>
            <a:ext cx="425450" cy="57086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289935" y="1684655"/>
            <a:ext cx="2607945" cy="24599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289935" y="4269740"/>
            <a:ext cx="2608580" cy="258826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0" y="2279650"/>
            <a:ext cx="329057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>
                <a:sym typeface="+mn-ea"/>
              </a:rPr>
              <a:t>桑之未落</a:t>
            </a:r>
            <a:endParaRPr lang="zh-CN" altLang="en-US" sz="4800" b="1"/>
          </a:p>
          <a:p>
            <a:pPr algn="ctr"/>
            <a:r>
              <a:rPr lang="zh-CN" altLang="en-US" sz="4800" b="1">
                <a:sym typeface="+mn-ea"/>
              </a:rPr>
              <a:t>其叶沃若</a:t>
            </a:r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-14605" y="4869815"/>
            <a:ext cx="330454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>
                <a:sym typeface="+mn-ea"/>
              </a:rPr>
              <a:t>桑之落矣</a:t>
            </a:r>
            <a:endParaRPr lang="zh-CN" altLang="en-US" sz="4800" b="1"/>
          </a:p>
          <a:p>
            <a:pPr algn="ctr"/>
            <a:r>
              <a:rPr lang="zh-CN" altLang="en-US" sz="4800" b="1">
                <a:sym typeface="+mn-ea"/>
              </a:rPr>
              <a:t>其黄而陨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9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9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551"/>
</p:tagLst>
</file>

<file path=ppt/tags/tag101.xml><?xml version="1.0" encoding="utf-8"?>
<p:tagLst xmlns:p="http://schemas.openxmlformats.org/presentationml/2006/main">
  <p:tag name="AS_UNIQUEID" val="552"/>
</p:tagLst>
</file>

<file path=ppt/tags/tag102.xml><?xml version="1.0" encoding="utf-8"?>
<p:tagLst xmlns:p="http://schemas.openxmlformats.org/presentationml/2006/main">
  <p:tag name="AS_UNIQUEID" val="531"/>
</p:tagLst>
</file>

<file path=ppt/tags/tag103.xml><?xml version="1.0" encoding="utf-8"?>
<p:tagLst xmlns:p="http://schemas.openxmlformats.org/presentationml/2006/main">
  <p:tag name="AS_UNIQUEID" val="532"/>
</p:tagLst>
</file>

<file path=ppt/tags/tag104.xml><?xml version="1.0" encoding="utf-8"?>
<p:tagLst xmlns:p="http://schemas.openxmlformats.org/presentationml/2006/main">
  <p:tag name="AS_UNIQUEID" val="533"/>
</p:tagLst>
</file>

<file path=ppt/tags/tag105.xml><?xml version="1.0" encoding="utf-8"?>
<p:tagLst xmlns:p="http://schemas.openxmlformats.org/presentationml/2006/main">
  <p:tag name="AS_UNIQUEID" val="534"/>
</p:tagLst>
</file>

<file path=ppt/tags/tag106.xml><?xml version="1.0" encoding="utf-8"?>
<p:tagLst xmlns:p="http://schemas.openxmlformats.org/presentationml/2006/main">
  <p:tag name="AS_UNIQUEID" val="535"/>
</p:tagLst>
</file>

<file path=ppt/tags/tag107.xml><?xml version="1.0" encoding="utf-8"?>
<p:tagLst xmlns:p="http://schemas.openxmlformats.org/presentationml/2006/main">
  <p:tag name="AS_UNIQUEID" val="536"/>
</p:tagLst>
</file>

<file path=ppt/tags/tag108.xml><?xml version="1.0" encoding="utf-8"?>
<p:tagLst xmlns:p="http://schemas.openxmlformats.org/presentationml/2006/main">
  <p:tag name="AS_UNIQUEID" val="537"/>
</p:tagLst>
</file>

<file path=ppt/tags/tag109.xml><?xml version="1.0" encoding="utf-8"?>
<p:tagLst xmlns:p="http://schemas.openxmlformats.org/presentationml/2006/main">
  <p:tag name="AS_UNIQUEID" val="538"/>
</p:tagLst>
</file>

<file path=ppt/tags/tag11.xml><?xml version="1.0" encoding="utf-8"?>
<p:tagLst xmlns:p="http://schemas.openxmlformats.org/presentationml/2006/main">
  <p:tag name="AS_UNIQUEID" val="9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AS_UNIQUEID" val="539"/>
</p:tagLst>
</file>

<file path=ppt/tags/tag111.xml><?xml version="1.0" encoding="utf-8"?>
<p:tagLst xmlns:p="http://schemas.openxmlformats.org/presentationml/2006/main">
  <p:tag name="AS_UNIQUEID" val="540"/>
</p:tagLst>
</file>

<file path=ppt/tags/tag112.xml><?xml version="1.0" encoding="utf-8"?>
<p:tagLst xmlns:p="http://schemas.openxmlformats.org/presentationml/2006/main">
  <p:tag name="AS_UNIQUEID" val="541"/>
</p:tagLst>
</file>

<file path=ppt/tags/tag113.xml><?xml version="1.0" encoding="utf-8"?>
<p:tagLst xmlns:p="http://schemas.openxmlformats.org/presentationml/2006/main">
  <p:tag name="AS_UNIQUEID" val="542"/>
</p:tagLst>
</file>

<file path=ppt/tags/tag114.xml><?xml version="1.0" encoding="utf-8"?>
<p:tagLst xmlns:p="http://schemas.openxmlformats.org/presentationml/2006/main">
  <p:tag name="AS_UNIQUEID" val="543"/>
</p:tagLst>
</file>

<file path=ppt/tags/tag115.xml><?xml version="1.0" encoding="utf-8"?>
<p:tagLst xmlns:p="http://schemas.openxmlformats.org/presentationml/2006/main">
  <p:tag name="AS_UNIQUEID" val="557"/>
</p:tagLst>
</file>

<file path=ppt/tags/tag116.xml><?xml version="1.0" encoding="utf-8"?>
<p:tagLst xmlns:p="http://schemas.openxmlformats.org/presentationml/2006/main">
  <p:tag name="AS_UNIQUEID" val="558"/>
</p:tagLst>
</file>

<file path=ppt/tags/tag117.xml><?xml version="1.0" encoding="utf-8"?>
<p:tagLst xmlns:p="http://schemas.openxmlformats.org/presentationml/2006/main">
  <p:tag name="AS_UNIQUEID" val="559"/>
</p:tagLst>
</file>

<file path=ppt/tags/tag118.xml><?xml version="1.0" encoding="utf-8"?>
<p:tagLst xmlns:p="http://schemas.openxmlformats.org/presentationml/2006/main">
  <p:tag name="AS_UNIQUEID" val="560"/>
</p:tagLst>
</file>

<file path=ppt/tags/tag119.xml><?xml version="1.0" encoding="utf-8"?>
<p:tagLst xmlns:p="http://schemas.openxmlformats.org/presentationml/2006/main">
  <p:tag name="AS_UNIQUEID" val="561"/>
</p:tagLst>
</file>

<file path=ppt/tags/tag12.xml><?xml version="1.0" encoding="utf-8"?>
<p:tagLst xmlns:p="http://schemas.openxmlformats.org/presentationml/2006/main">
  <p:tag name="AS_UNIQUEID" val="10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AS_UNIQUEID" val="562"/>
</p:tagLst>
</file>

<file path=ppt/tags/tag121.xml><?xml version="1.0" encoding="utf-8"?>
<p:tagLst xmlns:p="http://schemas.openxmlformats.org/presentationml/2006/main">
  <p:tag name="AS_UNIQUEID" val="563"/>
</p:tagLst>
</file>

<file path=ppt/tags/tag122.xml><?xml version="1.0" encoding="utf-8"?>
<p:tagLst xmlns:p="http://schemas.openxmlformats.org/presentationml/2006/main">
  <p:tag name="AS_UNIQUEID" val="564"/>
</p:tagLst>
</file>

<file path=ppt/tags/tag123.xml><?xml version="1.0" encoding="utf-8"?>
<p:tagLst xmlns:p="http://schemas.openxmlformats.org/presentationml/2006/main">
  <p:tag name="AS_UNIQUEID" val="565"/>
</p:tagLst>
</file>

<file path=ppt/tags/tag124.xml><?xml version="1.0" encoding="utf-8"?>
<p:tagLst xmlns:p="http://schemas.openxmlformats.org/presentationml/2006/main">
  <p:tag name="AS_UNIQUEID" val="566"/>
</p:tagLst>
</file>

<file path=ppt/tags/tag125.xml><?xml version="1.0" encoding="utf-8"?>
<p:tagLst xmlns:p="http://schemas.openxmlformats.org/presentationml/2006/main">
  <p:tag name="AS_UNIQUEID" val="567"/>
</p:tagLst>
</file>

<file path=ppt/tags/tag126.xml><?xml version="1.0" encoding="utf-8"?>
<p:tagLst xmlns:p="http://schemas.openxmlformats.org/presentationml/2006/main">
  <p:tag name="AS_UNIQUEID" val="568"/>
</p:tagLst>
</file>

<file path=ppt/tags/tag127.xml><?xml version="1.0" encoding="utf-8"?>
<p:tagLst xmlns:p="http://schemas.openxmlformats.org/presentationml/2006/main">
  <p:tag name="AS_UNIQUEID" val="569"/>
</p:tagLst>
</file>

<file path=ppt/tags/tag128.xml><?xml version="1.0" encoding="utf-8"?>
<p:tagLst xmlns:p="http://schemas.openxmlformats.org/presentationml/2006/main">
  <p:tag name="AS_UNIQUEID" val="570"/>
</p:tagLst>
</file>

<file path=ppt/tags/tag129.xml><?xml version="1.0" encoding="utf-8"?>
<p:tagLst xmlns:p="http://schemas.openxmlformats.org/presentationml/2006/main">
  <p:tag name="AS_UNIQUEID" val="571"/>
</p:tagLst>
</file>

<file path=ppt/tags/tag13.xml><?xml version="1.0" encoding="utf-8"?>
<p:tagLst xmlns:p="http://schemas.openxmlformats.org/presentationml/2006/main">
  <p:tag name="AS_UNIQUEID" val="10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1098"/>
</p:tagLst>
</file>

<file path=ppt/tags/tag131.xml><?xml version="1.0" encoding="utf-8"?>
<p:tagLst xmlns:p="http://schemas.openxmlformats.org/presentationml/2006/main">
  <p:tag name="AS_UNIQUEID" val="1099"/>
</p:tagLst>
</file>

<file path=ppt/tags/tag132.xml><?xml version="1.0" encoding="utf-8"?>
<p:tagLst xmlns:p="http://schemas.openxmlformats.org/presentationml/2006/main">
  <p:tag name="AS_UNIQUEID" val="1087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34.xml><?xml version="1.0" encoding="utf-8"?>
<p:tagLst xmlns:p="http://schemas.openxmlformats.org/presentationml/2006/main">
  <p:tag name="AS_UNIQUEID" val="607"/>
</p:tagLst>
</file>

<file path=ppt/tags/tag135.xml><?xml version="1.0" encoding="utf-8"?>
<p:tagLst xmlns:p="http://schemas.openxmlformats.org/presentationml/2006/main">
  <p:tag name="AS_UNIQUEID" val="609"/>
</p:tagLst>
</file>

<file path=ppt/tags/tag136.xml><?xml version="1.0" encoding="utf-8"?>
<p:tagLst xmlns:p="http://schemas.openxmlformats.org/presentationml/2006/main">
  <p:tag name="AS_UNIQUEID" val="610"/>
</p:tagLst>
</file>

<file path=ppt/tags/tag137.xml><?xml version="1.0" encoding="utf-8"?>
<p:tagLst xmlns:p="http://schemas.openxmlformats.org/presentationml/2006/main">
  <p:tag name="AS_UNIQUEID" val="611"/>
</p:tagLst>
</file>

<file path=ppt/tags/tag138.xml><?xml version="1.0" encoding="utf-8"?>
<p:tagLst xmlns:p="http://schemas.openxmlformats.org/presentationml/2006/main">
  <p:tag name="AS_UNIQUEID" val="1096"/>
</p:tagLst>
</file>

<file path=ppt/tags/tag139.xml><?xml version="1.0" encoding="utf-8"?>
<p:tagLst xmlns:p="http://schemas.openxmlformats.org/presentationml/2006/main">
  <p:tag name="AS_UNIQUEID" val="596"/>
</p:tagLst>
</file>

<file path=ppt/tags/tag14.xml><?xml version="1.0" encoding="utf-8"?>
<p:tagLst xmlns:p="http://schemas.openxmlformats.org/presentationml/2006/main">
  <p:tag name="AS_UNIQUEID" val="10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597"/>
</p:tagLst>
</file>

<file path=ppt/tags/tag141.xml><?xml version="1.0" encoding="utf-8"?>
<p:tagLst xmlns:p="http://schemas.openxmlformats.org/presentationml/2006/main">
  <p:tag name="AS_UNIQUEID" val="500"/>
</p:tagLst>
</file>

<file path=ppt/tags/tag142.xml><?xml version="1.0" encoding="utf-8"?>
<p:tagLst xmlns:p="http://schemas.openxmlformats.org/presentationml/2006/main">
  <p:tag name="AS_UNIQUEID" val="501"/>
</p:tagLst>
</file>

<file path=ppt/tags/tag143.xml><?xml version="1.0" encoding="utf-8"?>
<p:tagLst xmlns:p="http://schemas.openxmlformats.org/presentationml/2006/main">
  <p:tag name="AS_UNIQUEID" val="1107"/>
</p:tagLst>
</file>

<file path=ppt/tags/tag144.xml><?xml version="1.0" encoding="utf-8"?>
<p:tagLst xmlns:p="http://schemas.openxmlformats.org/presentationml/2006/main">
  <p:tag name="AS_UNIQUEID" val="882"/>
  <p:tag name="KSO_WM_UNIT_TEXT_FILL_FORE_SCHEMECOLOR_INDEX" val="13"/>
  <p:tag name="KSO_WM_UNIT_TEXT_FILL_FORE_SCHEMECOLOR_INDEX_BRIGHTNESS" val="0"/>
  <p:tag name="KSO_WM_UNIT_TEXT_FILL_TYPE" val="1"/>
</p:tagLst>
</file>

<file path=ppt/tags/tag145.xml><?xml version="1.0" encoding="utf-8"?>
<p:tagLst xmlns:p="http://schemas.openxmlformats.org/presentationml/2006/main">
  <p:tag name="AS_UNIQUEID" val="884"/>
</p:tagLst>
</file>

<file path=ppt/tags/tag146.xml><?xml version="1.0" encoding="utf-8"?>
<p:tagLst xmlns:p="http://schemas.openxmlformats.org/presentationml/2006/main">
  <p:tag name="AS_UNIQUEID" val="885"/>
  <p:tag name="KSO_WM_UNIT_LINE_FILL_TYPE" val="2"/>
  <p:tag name="KSO_WM_UNIT_LINE_FORE_SCHEMECOLOR_INDEX" val="13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147.xml><?xml version="1.0" encoding="utf-8"?>
<p:tagLst xmlns:p="http://schemas.openxmlformats.org/presentationml/2006/main">
  <p:tag name="AS_UNIQUEID" val="886"/>
  <p:tag name="KSO_WM_UNIT_FILL_FORE_SCHEMECOLOR_INDEX" val="13"/>
  <p:tag name="KSO_WM_UNIT_FILL_FORE_SCHEMECOLOR_INDEX_BRIGHTNESS" val="0"/>
  <p:tag name="KSO_WM_UNIT_FILL_TYPE" val="1"/>
  <p:tag name="KSO_WM_UNIT_LINE_FILL_TYPE" val="2"/>
  <p:tag name="KSO_WM_UNIT_LINE_FORE_SCHEMECOLOR_INDEX" val="13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148.xml><?xml version="1.0" encoding="utf-8"?>
<p:tagLst xmlns:p="http://schemas.openxmlformats.org/presentationml/2006/main">
  <p:tag name="AS_UNIQUEID" val="887"/>
  <p:tag name="KSO_WM_UNIT_FILL_FORE_SCHEMECOLOR_INDEX" val="13"/>
  <p:tag name="KSO_WM_UNIT_FILL_FORE_SCHEMECOLOR_INDEX_BRIGHTNESS" val="0"/>
  <p:tag name="KSO_WM_UNIT_FILL_TYPE" val="1"/>
  <p:tag name="KSO_WM_UNIT_LINE_FILL_TYPE" val="2"/>
  <p:tag name="KSO_WM_UNIT_LINE_FORE_SCHEMECOLOR_INDEX" val="13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149.xml><?xml version="1.0" encoding="utf-8"?>
<p:tagLst xmlns:p="http://schemas.openxmlformats.org/presentationml/2006/main">
  <p:tag name="AS_UNIQUEID" val="888"/>
  <p:tag name="KSO_WM_UNIT_FILL_FORE_SCHEMECOLOR_INDEX" val="13"/>
  <p:tag name="KSO_WM_UNIT_FILL_FORE_SCHEMECOLOR_INDEX_BRIGHTNESS" val="0"/>
  <p:tag name="KSO_WM_UNIT_FILL_TYPE" val="1"/>
  <p:tag name="KSO_WM_UNIT_LINE_FILL_TYPE" val="2"/>
  <p:tag name="KSO_WM_UNIT_LINE_FORE_SCHEMECOLOR_INDEX" val="13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15.xml><?xml version="1.0" encoding="utf-8"?>
<p:tagLst xmlns:p="http://schemas.openxmlformats.org/presentationml/2006/main">
  <p:tag name="AS_UNIQUEID" val="10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889"/>
  <p:tag name="KSO_WM_UNIT_TEXT_FILL_FORE_SCHEMECOLOR_INDEX" val="13"/>
  <p:tag name="KSO_WM_UNIT_TEXT_FILL_FORE_SCHEMECOLOR_INDEX_BRIGHTNESS" val="0"/>
  <p:tag name="KSO_WM_UNIT_TEXT_FILL_TYPE" val="1"/>
</p:tagLst>
</file>

<file path=ppt/tags/tag151.xml><?xml version="1.0" encoding="utf-8"?>
<p:tagLst xmlns:p="http://schemas.openxmlformats.org/presentationml/2006/main">
  <p:tag name="AS_UNIQUEID" val="890"/>
  <p:tag name="KSO_WM_UNIT_TEXT_FILL_FORE_SCHEMECOLOR_INDEX" val="13"/>
  <p:tag name="KSO_WM_UNIT_TEXT_FILL_FORE_SCHEMECOLOR_INDEX_BRIGHTNESS" val="0"/>
  <p:tag name="KSO_WM_UNIT_TEXT_FILL_TYPE" val="1"/>
</p:tagLst>
</file>

<file path=ppt/tags/tag152.xml><?xml version="1.0" encoding="utf-8"?>
<p:tagLst xmlns:p="http://schemas.openxmlformats.org/presentationml/2006/main">
  <p:tag name="AS_UNIQUEID" val="891"/>
  <p:tag name="KSO_WM_UNIT_TEXT_FILL_FORE_SCHEMECOLOR_INDEX" val="13"/>
  <p:tag name="KSO_WM_UNIT_TEXT_FILL_FORE_SCHEMECOLOR_INDEX_BRIGHTNESS" val="0"/>
  <p:tag name="KSO_WM_UNIT_TEXT_FILL_TYPE" val="1"/>
</p:tagLst>
</file>

<file path=ppt/tags/tag153.xml><?xml version="1.0" encoding="utf-8"?>
<p:tagLst xmlns:p="http://schemas.openxmlformats.org/presentationml/2006/main">
  <p:tag name="AS_UNIQUEID" val="892"/>
  <p:tag name="KSO_WM_UNIT_TEXT_FILL_FORE_SCHEMECOLOR_INDEX" val="14"/>
  <p:tag name="KSO_WM_UNIT_TEXT_FILL_FORE_SCHEMECOLOR_INDEX_BRIGHTNESS" val="0"/>
  <p:tag name="KSO_WM_UNIT_TEXT_FILL_TYPE" val="1"/>
</p:tagLst>
</file>

<file path=ppt/tags/tag154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155.xml><?xml version="1.0" encoding="utf-8"?>
<p:tagLst xmlns:p="http://schemas.openxmlformats.org/presentationml/2006/main">
  <p:tag name="AS_UNIQUEID" val="931"/>
</p:tagLst>
</file>

<file path=ppt/tags/tag156.xml><?xml version="1.0" encoding="utf-8"?>
<p:tagLst xmlns:p="http://schemas.openxmlformats.org/presentationml/2006/main">
  <p:tag name="AS_UNIQUEID" val="932"/>
</p:tagLst>
</file>

<file path=ppt/tags/tag157.xml><?xml version="1.0" encoding="utf-8"?>
<p:tagLst xmlns:p="http://schemas.openxmlformats.org/presentationml/2006/main">
  <p:tag name="AS_UNIQUEID" val="933"/>
</p:tagLst>
</file>

<file path=ppt/tags/tag158.xml><?xml version="1.0" encoding="utf-8"?>
<p:tagLst xmlns:p="http://schemas.openxmlformats.org/presentationml/2006/main">
  <p:tag name="AS_UNIQUEID" val="934"/>
</p:tagLst>
</file>

<file path=ppt/tags/tag159.xml><?xml version="1.0" encoding="utf-8"?>
<p:tagLst xmlns:p="http://schemas.openxmlformats.org/presentationml/2006/main">
  <p:tag name="AS_UNIQUEID" val="935"/>
</p:tagLst>
</file>

<file path=ppt/tags/tag16.xml><?xml version="1.0" encoding="utf-8"?>
<p:tagLst xmlns:p="http://schemas.openxmlformats.org/presentationml/2006/main">
  <p:tag name="AS_UNIQUEID" val="10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AS_UNIQUEID" val="936"/>
</p:tagLst>
</file>

<file path=ppt/tags/tag161.xml><?xml version="1.0" encoding="utf-8"?>
<p:tagLst xmlns:p="http://schemas.openxmlformats.org/presentationml/2006/main">
  <p:tag name="AS_UNIQUEID" val="937"/>
</p:tagLst>
</file>

<file path=ppt/tags/tag162.xml><?xml version="1.0" encoding="utf-8"?>
<p:tagLst xmlns:p="http://schemas.openxmlformats.org/presentationml/2006/main">
  <p:tag name="AS_UNIQUEID" val="938"/>
</p:tagLst>
</file>

<file path=ppt/tags/tag163.xml><?xml version="1.0" encoding="utf-8"?>
<p:tagLst xmlns:p="http://schemas.openxmlformats.org/presentationml/2006/main">
  <p:tag name="AS_UNIQUEID" val="939"/>
</p:tagLst>
</file>

<file path=ppt/tags/tag164.xml><?xml version="1.0" encoding="utf-8"?>
<p:tagLst xmlns:p="http://schemas.openxmlformats.org/presentationml/2006/main">
  <p:tag name="AS_UNIQUEID" val="940"/>
</p:tagLst>
</file>

<file path=ppt/tags/tag165.xml><?xml version="1.0" encoding="utf-8"?>
<p:tagLst xmlns:p="http://schemas.openxmlformats.org/presentationml/2006/main">
  <p:tag name="AS_UNIQUEID" val="1117"/>
</p:tagLst>
</file>

<file path=ppt/tags/tag1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67.xml><?xml version="1.0" encoding="utf-8"?>
<p:tagLst xmlns:p="http://schemas.openxmlformats.org/presentationml/2006/main">
  <p:tag name="AS_UNIQUEID" val="643"/>
</p:tagLst>
</file>

<file path=ppt/tags/tag168.xml><?xml version="1.0" encoding="utf-8"?>
<p:tagLst xmlns:p="http://schemas.openxmlformats.org/presentationml/2006/main">
  <p:tag name="AS_UNIQUEID" val="644"/>
</p:tagLst>
</file>

<file path=ppt/tags/tag169.xml><?xml version="1.0" encoding="utf-8"?>
<p:tagLst xmlns:p="http://schemas.openxmlformats.org/presentationml/2006/main">
  <p:tag name="AS_UNIQUEID" val="645"/>
</p:tagLst>
</file>

<file path=ppt/tags/tag17.xml><?xml version="1.0" encoding="utf-8"?>
<p:tagLst xmlns:p="http://schemas.openxmlformats.org/presentationml/2006/main">
  <p:tag name="AS_UNIQUEID" val="10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AS_UNIQUEID" val="646"/>
</p:tagLst>
</file>

<file path=ppt/tags/tag171.xml><?xml version="1.0" encoding="utf-8"?>
<p:tagLst xmlns:p="http://schemas.openxmlformats.org/presentationml/2006/main">
  <p:tag name="AS_UNIQUEID" val="647"/>
</p:tagLst>
</file>

<file path=ppt/tags/tag172.xml><?xml version="1.0" encoding="utf-8"?>
<p:tagLst xmlns:p="http://schemas.openxmlformats.org/presentationml/2006/main">
  <p:tag name="AS_UNIQUEID" val="648"/>
</p:tagLst>
</file>

<file path=ppt/tags/tag173.xml><?xml version="1.0" encoding="utf-8"?>
<p:tagLst xmlns:p="http://schemas.openxmlformats.org/presentationml/2006/main">
  <p:tag name="AS_UNIQUEID" val="649"/>
</p:tagLst>
</file>

<file path=ppt/tags/tag174.xml><?xml version="1.0" encoding="utf-8"?>
<p:tagLst xmlns:p="http://schemas.openxmlformats.org/presentationml/2006/main">
  <p:tag name="AS_UNIQUEID" val="650"/>
</p:tagLst>
</file>

<file path=ppt/tags/tag175.xml><?xml version="1.0" encoding="utf-8"?>
<p:tagLst xmlns:p="http://schemas.openxmlformats.org/presentationml/2006/main">
  <p:tag name="AS_UNIQUEID" val="637"/>
</p:tagLst>
</file>

<file path=ppt/tags/tag176.xml><?xml version="1.0" encoding="utf-8"?>
<p:tagLst xmlns:p="http://schemas.openxmlformats.org/presentationml/2006/main">
  <p:tag name="AS_UNIQUEID" val="638"/>
</p:tagLst>
</file>

<file path=ppt/tags/tag177.xml><?xml version="1.0" encoding="utf-8"?>
<p:tagLst xmlns:p="http://schemas.openxmlformats.org/presentationml/2006/main">
  <p:tag name="AS_UNIQUEID" val="1122"/>
</p:tagLst>
</file>

<file path=ppt/tags/tag178.xml><?xml version="1.0" encoding="utf-8"?>
<p:tagLst xmlns:p="http://schemas.openxmlformats.org/presentationml/2006/main">
  <p:tag name="AS_UNIQUEID" val="1123"/>
</p:tagLst>
</file>

<file path=ppt/tags/tag179.xml><?xml version="1.0" encoding="utf-8"?>
<p:tagLst xmlns:p="http://schemas.openxmlformats.org/presentationml/2006/main">
  <p:tag name="AS_UNIQUEID" val="657"/>
</p:tagLst>
</file>

<file path=ppt/tags/tag18.xml><?xml version="1.0" encoding="utf-8"?>
<p:tagLst xmlns:p="http://schemas.openxmlformats.org/presentationml/2006/main">
  <p:tag name="AS_UNIQUEID" val="10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AS_UNIQUEID" val="650"/>
</p:tagLst>
</file>

<file path=ppt/tags/tag181.xml><?xml version="1.0" encoding="utf-8"?>
<p:tagLst xmlns:p="http://schemas.openxmlformats.org/presentationml/2006/main">
  <p:tag name="AS_UNIQUEID" val="493"/>
</p:tagLst>
</file>

<file path=ppt/tags/tag182.xml><?xml version="1.0" encoding="utf-8"?>
<p:tagLst xmlns:p="http://schemas.openxmlformats.org/presentationml/2006/main">
  <p:tag name="AS_UNIQUEID" val="494"/>
</p:tagLst>
</file>

<file path=ppt/tags/tag183.xml><?xml version="1.0" encoding="utf-8"?>
<p:tagLst xmlns:p="http://schemas.openxmlformats.org/presentationml/2006/main">
  <p:tag name="AS_UNIQUEID" val="985"/>
</p:tagLst>
</file>

<file path=ppt/tags/tag184.xml><?xml version="1.0" encoding="utf-8"?>
<p:tagLst xmlns:p="http://schemas.openxmlformats.org/presentationml/2006/main">
  <p:tag name="AS_UNIQUEID" val="1128"/>
</p:tagLst>
</file>

<file path=ppt/tags/tag185.xml><?xml version="1.0" encoding="utf-8"?>
<p:tagLst xmlns:p="http://schemas.openxmlformats.org/presentationml/2006/main">
  <p:tag name="AS_UNIQUEID" val="1129"/>
</p:tagLst>
</file>

<file path=ppt/tags/tag186.xml><?xml version="1.0" encoding="utf-8"?>
<p:tagLst xmlns:p="http://schemas.openxmlformats.org/presentationml/2006/main">
  <p:tag name="AS_UNIQUEID" val="1131"/>
</p:tagLst>
</file>

<file path=ppt/tags/tag1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8.xml><?xml version="1.0" encoding="utf-8"?>
<p:tagLst xmlns:p="http://schemas.openxmlformats.org/presentationml/2006/main">
  <p:tag name="AS_UNIQUEID" val="1133"/>
</p:tagLst>
</file>

<file path=ppt/tags/tag189.xml><?xml version="1.0" encoding="utf-8"?>
<p:tagLst xmlns:p="http://schemas.openxmlformats.org/presentationml/2006/main">
  <p:tag name="AS_UNIQUEID" val="1134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19.xml><?xml version="1.0" encoding="utf-8"?>
<p:tagLst xmlns:p="http://schemas.openxmlformats.org/presentationml/2006/main">
  <p:tag name="AS_UNIQUEID" val="10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1.xml><?xml version="1.0" encoding="utf-8"?>
<p:tagLst xmlns:p="http://schemas.openxmlformats.org/presentationml/2006/main">
  <p:tag name="AS_UNIQUEID" val="1137"/>
</p:tagLst>
</file>

<file path=ppt/tags/tag192.xml><?xml version="1.0" encoding="utf-8"?>
<p:tagLst xmlns:p="http://schemas.openxmlformats.org/presentationml/2006/main">
  <p:tag name="AS_UNIQUEID" val="1138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1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4.xml><?xml version="1.0" encoding="utf-8"?>
<p:tagLst xmlns:p="http://schemas.openxmlformats.org/presentationml/2006/main">
  <p:tag name="AS_UNIQUEID" val="1141"/>
</p:tagLst>
</file>

<file path=ppt/tags/tag195.xml><?xml version="1.0" encoding="utf-8"?>
<p:tagLst xmlns:p="http://schemas.openxmlformats.org/presentationml/2006/main">
  <p:tag name="AS_UNIQUEID" val="1142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1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7.xml><?xml version="1.0" encoding="utf-8"?>
<p:tagLst xmlns:p="http://schemas.openxmlformats.org/presentationml/2006/main">
  <p:tag name="AS_UNIQUEID" val="1145"/>
</p:tagLst>
</file>

<file path=ppt/tags/tag198.xml><?xml version="1.0" encoding="utf-8"?>
<p:tagLst xmlns:p="http://schemas.openxmlformats.org/presentationml/2006/main">
  <p:tag name="AS_UNIQUEID" val="1146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1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p="http://schemas.openxmlformats.org/presentationml/2006/main">
  <p:tag name="AS_UNIQUEID" val="9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10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1149"/>
</p:tagLst>
</file>

<file path=ppt/tags/tag201.xml><?xml version="1.0" encoding="utf-8"?>
<p:tagLst xmlns:p="http://schemas.openxmlformats.org/presentationml/2006/main">
  <p:tag name="AS_UNIQUEID" val="1150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2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3.xml><?xml version="1.0" encoding="utf-8"?>
<p:tagLst xmlns:p="http://schemas.openxmlformats.org/presentationml/2006/main">
  <p:tag name="AS_UNIQUEID" val="1153"/>
</p:tagLst>
</file>

<file path=ppt/tags/tag204.xml><?xml version="1.0" encoding="utf-8"?>
<p:tagLst xmlns:p="http://schemas.openxmlformats.org/presentationml/2006/main">
  <p:tag name="AS_UNIQUEID" val="1154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2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6.xml><?xml version="1.0" encoding="utf-8"?>
<p:tagLst xmlns:p="http://schemas.openxmlformats.org/presentationml/2006/main">
  <p:tag name="AS_UNIQUEID" val="1157"/>
</p:tagLst>
</file>

<file path=ppt/tags/tag207.xml><?xml version="1.0" encoding="utf-8"?>
<p:tagLst xmlns:p="http://schemas.openxmlformats.org/presentationml/2006/main">
  <p:tag name="AS_UNIQUEID" val="1158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2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9.xml><?xml version="1.0" encoding="utf-8"?>
<p:tagLst xmlns:p="http://schemas.openxmlformats.org/presentationml/2006/main">
  <p:tag name="AS_UNIQUEID" val="1161"/>
</p:tagLst>
</file>

<file path=ppt/tags/tag21.xml><?xml version="1.0" encoding="utf-8"?>
<p:tagLst xmlns:p="http://schemas.openxmlformats.org/presentationml/2006/main">
  <p:tag name="AS_UNIQUEID" val="10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1162"/>
  <p:tag name="KSO_WM_UNIT_TABLE_BEAUTIFY" val="smartTable{795225df-5f63-49fc-b6f9-05ef7d821ecc}"/>
  <p:tag name="TABLE_COLOR_RGB" val="0x000000*0xFFFFFF*0x212121*0xFFFFFF*0xFF6238*0xFFD147*0xFFB57D*0xFF7A51*0xFFD791*0xFF8C6D"/>
  <p:tag name="TABLE_COLORIDX" val="3"/>
  <p:tag name="TABLE_EMPHASIZE_COLOR" val="16736824"/>
  <p:tag name="TABLE_ENDDRAG_ORIGIN_RECT" val="844*323"/>
  <p:tag name="TABLE_ENDDRAG_RECT" val="36*173*844*323"/>
  <p:tag name="TABLE_ONEKEY_SKIN_IDX" val="1"/>
  <p:tag name="TABLE_RECT" val="168.7*175.592*622.6*321.4"/>
  <p:tag name="TABLE_SKINIDX" val="2"/>
</p:tagLst>
</file>

<file path=ppt/tags/tag2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12.xml><?xml version="1.0" encoding="utf-8"?>
<p:tagLst xmlns:p="http://schemas.openxmlformats.org/presentationml/2006/main">
  <p:tag name="AS_UNIQUEID" val="1173"/>
</p:tagLst>
</file>

<file path=ppt/tags/tag2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14.xml><?xml version="1.0" encoding="utf-8"?>
<p:tagLst xmlns:p="http://schemas.openxmlformats.org/presentationml/2006/main">
  <p:tag name="AS_UNIQUEID" val="1170"/>
</p:tagLst>
</file>

<file path=ppt/tags/tag215.xml><?xml version="1.0" encoding="utf-8"?>
<p:tagLst xmlns:p="http://schemas.openxmlformats.org/presentationml/2006/main">
  <p:tag name="AS_UNIQUEID" val="1171"/>
</p:tagLst>
</file>

<file path=ppt/tags/tag216.xml><?xml version="1.0" encoding="utf-8"?>
<p:tagLst xmlns:p="http://schemas.openxmlformats.org/presentationml/2006/main">
  <p:tag name="AS_UNIQUEID" val="1178"/>
</p:tagLst>
</file>

<file path=ppt/tags/tag2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18.xml><?xml version="1.0" encoding="utf-8"?>
<p:tagLst xmlns:p="http://schemas.openxmlformats.org/presentationml/2006/main">
  <p:tag name="AS_UNIQUEID" val="1175"/>
</p:tagLst>
</file>

<file path=ppt/tags/tag219.xml><?xml version="1.0" encoding="utf-8"?>
<p:tagLst xmlns:p="http://schemas.openxmlformats.org/presentationml/2006/main">
  <p:tag name="AS_UNIQUEID" val="1176"/>
</p:tagLst>
</file>

<file path=ppt/tags/tag22.xml><?xml version="1.0" encoding="utf-8"?>
<p:tagLst xmlns:p="http://schemas.openxmlformats.org/presentationml/2006/main">
  <p:tag name="AS_UNIQUEID" val="10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AS_UNIQUEID" val="1183"/>
</p:tagLst>
</file>

<file path=ppt/tags/tag2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22.xml><?xml version="1.0" encoding="utf-8"?>
<p:tagLst xmlns:p="http://schemas.openxmlformats.org/presentationml/2006/main">
  <p:tag name="AS_UNIQUEID" val="1180"/>
</p:tagLst>
</file>

<file path=ppt/tags/tag223.xml><?xml version="1.0" encoding="utf-8"?>
<p:tagLst xmlns:p="http://schemas.openxmlformats.org/presentationml/2006/main">
  <p:tag name="AS_UNIQUEID" val="1181"/>
</p:tagLst>
</file>

<file path=ppt/tags/tag224.xml><?xml version="1.0" encoding="utf-8"?>
<p:tagLst xmlns:p="http://schemas.openxmlformats.org/presentationml/2006/main">
  <p:tag name="AS_UNIQUEID" val="1188"/>
</p:tagLst>
</file>

<file path=ppt/tags/tag2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26.xml><?xml version="1.0" encoding="utf-8"?>
<p:tagLst xmlns:p="http://schemas.openxmlformats.org/presentationml/2006/main">
  <p:tag name="AS_UNIQUEID" val="1185"/>
</p:tagLst>
</file>

<file path=ppt/tags/tag227.xml><?xml version="1.0" encoding="utf-8"?>
<p:tagLst xmlns:p="http://schemas.openxmlformats.org/presentationml/2006/main">
  <p:tag name="AS_UNIQUEID" val="1186"/>
</p:tagLst>
</file>

<file path=ppt/tags/tag228.xml><?xml version="1.0" encoding="utf-8"?>
<p:tagLst xmlns:p="http://schemas.openxmlformats.org/presentationml/2006/main">
  <p:tag name="AS_UNIQUEID" val="1193"/>
</p:tagLst>
</file>

<file path=ppt/tags/tag2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p="http://schemas.openxmlformats.org/presentationml/2006/main">
  <p:tag name="AS_UNIQUEID" val="10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AS_UNIQUEID" val="1190"/>
</p:tagLst>
</file>

<file path=ppt/tags/tag231.xml><?xml version="1.0" encoding="utf-8"?>
<p:tagLst xmlns:p="http://schemas.openxmlformats.org/presentationml/2006/main">
  <p:tag name="AS_UNIQUEID" val="1191"/>
</p:tagLst>
</file>

<file path=ppt/tags/tag232.xml><?xml version="1.0" encoding="utf-8"?>
<p:tagLst xmlns:p="http://schemas.openxmlformats.org/presentationml/2006/main">
  <p:tag name="AS_UNIQUEID" val="1200"/>
</p:tagLst>
</file>

<file path=ppt/tags/tag233.xml><?xml version="1.0" encoding="utf-8"?>
<p:tagLst xmlns:p="http://schemas.openxmlformats.org/presentationml/2006/main">
  <p:tag name="AS_UNIQUEID" val="1201"/>
</p:tagLst>
</file>

<file path=ppt/tags/tag234.xml><?xml version="1.0" encoding="utf-8"?>
<p:tagLst xmlns:p="http://schemas.openxmlformats.org/presentationml/2006/main">
  <p:tag name="AS_UNIQUEID" val="641"/>
</p:tagLst>
</file>

<file path=ppt/tags/tag235.xml><?xml version="1.0" encoding="utf-8"?>
<p:tagLst xmlns:p="http://schemas.openxmlformats.org/presentationml/2006/main">
  <p:tag name="AS_UNIQUEID" val="464"/>
</p:tagLst>
</file>

<file path=ppt/tags/tag236.xml><?xml version="1.0" encoding="utf-8"?>
<p:tagLst xmlns:p="http://schemas.openxmlformats.org/presentationml/2006/main">
  <p:tag name="AS_UNIQUEID" val="961"/>
</p:tagLst>
</file>

<file path=ppt/tags/tag237.xml><?xml version="1.0" encoding="utf-8"?>
<p:tagLst xmlns:p="http://schemas.openxmlformats.org/presentationml/2006/main">
  <p:tag name="AS_UNIQUEID" val="966"/>
</p:tagLst>
</file>

<file path=ppt/tags/tag238.xml><?xml version="1.0" encoding="utf-8"?>
<p:tagLst xmlns:p="http://schemas.openxmlformats.org/presentationml/2006/main">
  <p:tag name="AS_UNIQUEID" val="967"/>
</p:tagLst>
</file>

<file path=ppt/tags/tag239.xml><?xml version="1.0" encoding="utf-8"?>
<p:tagLst xmlns:p="http://schemas.openxmlformats.org/presentationml/2006/main">
  <p:tag name="AS_UNIQUEID" val="963"/>
</p:tagLst>
</file>

<file path=ppt/tags/tag24.xml><?xml version="1.0" encoding="utf-8"?>
<p:tagLst xmlns:p="http://schemas.openxmlformats.org/presentationml/2006/main">
  <p:tag name="AS_UNIQUEID" val="1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AS_UNIQUEID" val="964"/>
</p:tagLst>
</file>

<file path=ppt/tags/tag241.xml><?xml version="1.0" encoding="utf-8"?>
<p:tagLst xmlns:p="http://schemas.openxmlformats.org/presentationml/2006/main">
  <p:tag name="AS_UNIQUEID" val="213"/>
</p:tagLst>
</file>

<file path=ppt/tags/tag242.xml><?xml version="1.0" encoding="utf-8"?>
<p:tagLst xmlns:p="http://schemas.openxmlformats.org/presentationml/2006/main">
  <p:tag name="AS_UNIQUEID" val="969"/>
</p:tagLst>
</file>

<file path=ppt/tags/tag243.xml><?xml version="1.0" encoding="utf-8"?>
<p:tagLst xmlns:p="http://schemas.openxmlformats.org/presentationml/2006/main">
  <p:tag name="AS_UNIQUEID" val="970"/>
  <p:tag name="KSO_WM_UNIT_TABLE_BEAUTIFY" val="smartTable{2dac8e7e-1a61-4559-9fe6-ee24f1f1eb49}"/>
</p:tagLst>
</file>

<file path=ppt/tags/tag244.xml><?xml version="1.0" encoding="utf-8"?>
<p:tagLst xmlns:p="http://schemas.openxmlformats.org/presentationml/2006/main">
  <p:tag name="AS_UNIQUEID" val="971"/>
</p:tagLst>
</file>

<file path=ppt/tags/tag245.xml><?xml version="1.0" encoding="utf-8"?>
<p:tagLst xmlns:p="http://schemas.openxmlformats.org/presentationml/2006/main">
  <p:tag name="AS_UNIQUEID" val="972"/>
</p:tagLst>
</file>

<file path=ppt/tags/tag246.xml><?xml version="1.0" encoding="utf-8"?>
<p:tagLst xmlns:p="http://schemas.openxmlformats.org/presentationml/2006/main">
  <p:tag name="AS_UNIQUEID" val="973"/>
</p:tagLst>
</file>

<file path=ppt/tags/tag247.xml><?xml version="1.0" encoding="utf-8"?>
<p:tagLst xmlns:p="http://schemas.openxmlformats.org/presentationml/2006/main">
  <p:tag name="AS_UNIQUEID" val="974"/>
</p:tagLst>
</file>

<file path=ppt/tags/tag248.xml><?xml version="1.0" encoding="utf-8"?>
<p:tagLst xmlns:p="http://schemas.openxmlformats.org/presentationml/2006/main">
  <p:tag name="AS_UNIQUEID" val="975"/>
</p:tagLst>
</file>

<file path=ppt/tags/tag249.xml><?xml version="1.0" encoding="utf-8"?>
<p:tagLst xmlns:p="http://schemas.openxmlformats.org/presentationml/2006/main">
  <p:tag name="AS_UNIQUEID" val="646"/>
</p:tagLst>
</file>

<file path=ppt/tags/tag25.xml><?xml version="1.0" encoding="utf-8"?>
<p:tagLst xmlns:p="http://schemas.openxmlformats.org/presentationml/2006/main">
  <p:tag name="AS_UNIQUEID" val="10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AS_UNIQUEID" val="979"/>
</p:tagLst>
</file>

<file path=ppt/tags/tag251.xml><?xml version="1.0" encoding="utf-8"?>
<p:tagLst xmlns:p="http://schemas.openxmlformats.org/presentationml/2006/main">
  <p:tag name="AS_UNIQUEID" val="980"/>
</p:tagLst>
</file>

<file path=ppt/tags/tag252.xml><?xml version="1.0" encoding="utf-8"?>
<p:tagLst xmlns:p="http://schemas.openxmlformats.org/presentationml/2006/main">
  <p:tag name="AS_UNIQUEID" val="981"/>
</p:tagLst>
</file>

<file path=ppt/tags/tag253.xml><?xml version="1.0" encoding="utf-8"?>
<p:tagLst xmlns:p="http://schemas.openxmlformats.org/presentationml/2006/main">
  <p:tag name="AS_UNIQUEID" val="648"/>
</p:tagLst>
</file>

<file path=ppt/tags/tag254.xml><?xml version="1.0" encoding="utf-8"?>
<p:tagLst xmlns:p="http://schemas.openxmlformats.org/presentationml/2006/main">
  <p:tag name="AS_UNIQUEID" val="691"/>
</p:tagLst>
</file>

<file path=ppt/tags/tag255.xml><?xml version="1.0" encoding="utf-8"?>
<p:tagLst xmlns:p="http://schemas.openxmlformats.org/presentationml/2006/main">
  <p:tag name="AS_UNIQUEID" val="692"/>
</p:tagLst>
</file>

<file path=ppt/tags/tag256.xml><?xml version="1.0" encoding="utf-8"?>
<p:tagLst xmlns:p="http://schemas.openxmlformats.org/presentationml/2006/main">
  <p:tag name="AS_UNIQUEID" val="693"/>
</p:tagLst>
</file>

<file path=ppt/tags/tag257.xml><?xml version="1.0" encoding="utf-8"?>
<p:tagLst xmlns:p="http://schemas.openxmlformats.org/presentationml/2006/main">
  <p:tag name="AS_UNIQUEID" val="694"/>
</p:tagLst>
</file>

<file path=ppt/tags/tag258.xml><?xml version="1.0" encoding="utf-8"?>
<p:tagLst xmlns:p="http://schemas.openxmlformats.org/presentationml/2006/main">
  <p:tag name="AS_UNIQUEID" val="695"/>
</p:tagLst>
</file>

<file path=ppt/tags/tag259.xml><?xml version="1.0" encoding="utf-8"?>
<p:tagLst xmlns:p="http://schemas.openxmlformats.org/presentationml/2006/main">
  <p:tag name="AS_UNIQUEID" val="758"/>
</p:tagLst>
</file>

<file path=ppt/tags/tag26.xml><?xml version="1.0" encoding="utf-8"?>
<p:tagLst xmlns:p="http://schemas.openxmlformats.org/presentationml/2006/main">
  <p:tag name="AS_UNIQUEID" val="1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AS_UNIQUEID" val="762"/>
</p:tagLst>
</file>

<file path=ppt/tags/tag261.xml><?xml version="1.0" encoding="utf-8"?>
<p:tagLst xmlns:p="http://schemas.openxmlformats.org/presentationml/2006/main">
  <p:tag name="AS_UNIQUEID" val="1225"/>
</p:tagLst>
</file>

<file path=ppt/tags/tag262.xml><?xml version="1.0" encoding="utf-8"?>
<p:tagLst xmlns:p="http://schemas.openxmlformats.org/presentationml/2006/main">
  <p:tag name="AS_UNIQUEID" val="1219"/>
</p:tagLst>
</file>

<file path=ppt/tags/tag263.xml><?xml version="1.0" encoding="utf-8"?>
<p:tagLst xmlns:p="http://schemas.openxmlformats.org/presentationml/2006/main">
  <p:tag name="AS_UNIQUEID" val="1220"/>
</p:tagLst>
</file>

<file path=ppt/tags/tag264.xml><?xml version="1.0" encoding="utf-8"?>
<p:tagLst xmlns:p="http://schemas.openxmlformats.org/presentationml/2006/main">
  <p:tag name="AS_UNIQUEID" val="1221"/>
</p:tagLst>
</file>

<file path=ppt/tags/tag265.xml><?xml version="1.0" encoding="utf-8"?>
<p:tagLst xmlns:p="http://schemas.openxmlformats.org/presentationml/2006/main">
  <p:tag name="AS_UNIQUEID" val="1233"/>
</p:tagLst>
</file>

<file path=ppt/tags/tag266.xml><?xml version="1.0" encoding="utf-8"?>
<p:tagLst xmlns:p="http://schemas.openxmlformats.org/presentationml/2006/main">
  <p:tag name="AS_UNIQUEID" val="1227"/>
</p:tagLst>
</file>

<file path=ppt/tags/tag267.xml><?xml version="1.0" encoding="utf-8"?>
<p:tagLst xmlns:p="http://schemas.openxmlformats.org/presentationml/2006/main">
  <p:tag name="AS_UNIQUEID" val="1228"/>
</p:tagLst>
</file>

<file path=ppt/tags/tag268.xml><?xml version="1.0" encoding="utf-8"?>
<p:tagLst xmlns:p="http://schemas.openxmlformats.org/presentationml/2006/main">
  <p:tag name="AS_UNIQUEID" val="1229"/>
</p:tagLst>
</file>

<file path=ppt/tags/tag269.xml><?xml version="1.0" encoding="utf-8"?>
<p:tagLst xmlns:p="http://schemas.openxmlformats.org/presentationml/2006/main">
  <p:tag name="AS_UNIQUEID" val="779"/>
</p:tagLst>
</file>

<file path=ppt/tags/tag27.xml><?xml version="1.0" encoding="utf-8"?>
<p:tagLst xmlns:p="http://schemas.openxmlformats.org/presentationml/2006/main">
  <p:tag name="AS_UNIQUEID" val="1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1235"/>
</p:tagLst>
</file>

<file path=ppt/tags/tag271.xml><?xml version="1.0" encoding="utf-8"?>
<p:tagLst xmlns:p="http://schemas.openxmlformats.org/presentationml/2006/main">
  <p:tag name="AS_UNIQUEID" val="1239"/>
</p:tagLst>
</file>

<file path=ppt/tags/tag272.xml><?xml version="1.0" encoding="utf-8"?>
<p:tagLst xmlns:p="http://schemas.openxmlformats.org/presentationml/2006/main">
  <p:tag name="AS_UNIQUEID" val="1243"/>
</p:tagLst>
</file>

<file path=ppt/tags/tag2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4.xml><?xml version="1.0" encoding="utf-8"?>
<p:tagLst xmlns:p="http://schemas.openxmlformats.org/presentationml/2006/main">
  <p:tag name="AS_UNIQUEID" val="1251"/>
</p:tagLst>
</file>

<file path=ppt/tags/tag2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6.xml><?xml version="1.0" encoding="utf-8"?>
<p:tagLst xmlns:p="http://schemas.openxmlformats.org/presentationml/2006/main">
  <p:tag name="AS_UNIQUEID" val="1253"/>
</p:tagLst>
</file>

<file path=ppt/tags/tag2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8.xml><?xml version="1.0" encoding="utf-8"?>
<p:tagLst xmlns:p="http://schemas.openxmlformats.org/presentationml/2006/main">
  <p:tag name="AS_UNIQUEID" val="1255"/>
</p:tagLst>
</file>

<file path=ppt/tags/tag279.xml><?xml version="1.0" encoding="utf-8"?>
<p:tagLst xmlns:p="http://schemas.openxmlformats.org/presentationml/2006/main">
  <p:tag name="AS_UNIQUEID" val="1259"/>
</p:tagLst>
</file>

<file path=ppt/tags/tag28.xml><?xml version="1.0" encoding="utf-8"?>
<p:tagLst xmlns:p="http://schemas.openxmlformats.org/presentationml/2006/main">
  <p:tag name="AS_UNIQUEID" val="10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1.xml><?xml version="1.0" encoding="utf-8"?>
<p:tagLst xmlns:p="http://schemas.openxmlformats.org/presentationml/2006/main">
  <p:tag name="AS_UNIQUEID" val="1261"/>
</p:tagLst>
</file>

<file path=ppt/tags/tag282.xml><?xml version="1.0" encoding="utf-8"?>
<p:tagLst xmlns:p="http://schemas.openxmlformats.org/presentationml/2006/main">
  <p:tag name="AS_UNIQUEID" val="1262"/>
</p:tagLst>
</file>

<file path=ppt/tags/tag2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4.xml><?xml version="1.0" encoding="utf-8"?>
<p:tagLst xmlns:p="http://schemas.openxmlformats.org/presentationml/2006/main">
  <p:tag name="AS_UNIQUEID" val="1264"/>
</p:tagLst>
</file>

<file path=ppt/tags/tag2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6.xml><?xml version="1.0" encoding="utf-8"?>
<p:tagLst xmlns:p="http://schemas.openxmlformats.org/presentationml/2006/main">
  <p:tag name="AS_UNIQUEID" val="1266"/>
</p:tagLst>
</file>

<file path=ppt/tags/tag2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8.xml><?xml version="1.0" encoding="utf-8"?>
<p:tagLst xmlns:p="http://schemas.openxmlformats.org/presentationml/2006/main">
  <p:tag name="AS_UNIQUEID" val="1062"/>
</p:tagLst>
</file>

<file path=ppt/tags/tag289.xml><?xml version="1.0" encoding="utf-8"?>
<p:tagLst xmlns:p="http://schemas.openxmlformats.org/presentationml/2006/main">
  <p:tag name="AS_UNIQUEID" val="1063"/>
</p:tagLst>
</file>

<file path=ppt/tags/tag29.xml><?xml version="1.0" encoding="utf-8"?>
<p:tagLst xmlns:p="http://schemas.openxmlformats.org/presentationml/2006/main">
  <p:tag name="AS_UNIQUEID" val="10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1064"/>
</p:tagLst>
</file>

<file path=ppt/tags/tag291.xml><?xml version="1.0" encoding="utf-8"?>
<p:tagLst xmlns:p="http://schemas.openxmlformats.org/presentationml/2006/main">
  <p:tag name="AS_UNIQUEID" val="1065"/>
</p:tagLst>
</file>

<file path=ppt/tags/tag292.xml><?xml version="1.0" encoding="utf-8"?>
<p:tagLst xmlns:p="http://schemas.openxmlformats.org/presentationml/2006/main">
  <p:tag name="AS_UNIQUEID" val="1066"/>
</p:tagLst>
</file>

<file path=ppt/tags/tag293.xml><?xml version="1.0" encoding="utf-8"?>
<p:tagLst xmlns:p="http://schemas.openxmlformats.org/presentationml/2006/main">
  <p:tag name="AS_UNIQUEID" val="1067"/>
</p:tagLst>
</file>

<file path=ppt/tags/tag294.xml><?xml version="1.0" encoding="utf-8"?>
<p:tagLst xmlns:p="http://schemas.openxmlformats.org/presentationml/2006/main">
  <p:tag name="COMMONDATA" val="eyJoZGlkIjoiYTlhYzY5MWE3MzlmZGFkMDNhZDAxYTY4Y2NjZDlhZDAifQ=="/>
</p:tagLst>
</file>

<file path=ppt/tags/tag3.xml><?xml version="1.0" encoding="utf-8"?>
<p:tagLst xmlns:p="http://schemas.openxmlformats.org/presentationml/2006/main">
  <p:tag name="AS_UNIQUEID" val="9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AS_UNIQUEID" val="1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AS_UNIQUEID" val="1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AS_UNIQUEID" val="10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AS_UNIQUEID" val="1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AS_UNIQUEID" val="1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AS_UNIQUEID" val="1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10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10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1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9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1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1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1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10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10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1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1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1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1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1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9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10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1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1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1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10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10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721"/>
</p:tagLst>
</file>

<file path=ppt/tags/tag58.xml><?xml version="1.0" encoding="utf-8"?>
<p:tagLst xmlns:p="http://schemas.openxmlformats.org/presentationml/2006/main">
  <p:tag name="AS_UNIQUEID" val="722"/>
</p:tagLst>
</file>

<file path=ppt/tags/tag59.xml><?xml version="1.0" encoding="utf-8"?>
<p:tagLst xmlns:p="http://schemas.openxmlformats.org/presentationml/2006/main">
  <p:tag name="AS_UNIQUEID" val="723"/>
</p:tagLst>
</file>

<file path=ppt/tags/tag6.xml><?xml version="1.0" encoding="utf-8"?>
<p:tagLst xmlns:p="http://schemas.openxmlformats.org/presentationml/2006/main">
  <p:tag name="AS_UNIQUEID" val="9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724"/>
</p:tagLst>
</file>

<file path=ppt/tags/tag61.xml><?xml version="1.0" encoding="utf-8"?>
<p:tagLst xmlns:p="http://schemas.openxmlformats.org/presentationml/2006/main">
  <p:tag name="AS_UNIQUEID" val="725"/>
</p:tagLst>
</file>

<file path=ppt/tags/tag62.xml><?xml version="1.0" encoding="utf-8"?>
<p:tagLst xmlns:p="http://schemas.openxmlformats.org/presentationml/2006/main">
  <p:tag name="AS_UNIQUEID" val="1055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3.xml><?xml version="1.0" encoding="utf-8"?>
<p:tagLst xmlns:p="http://schemas.openxmlformats.org/presentationml/2006/main">
  <p:tag name="AS_UNIQUEID" val="1056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4.xml><?xml version="1.0" encoding="utf-8"?>
<p:tagLst xmlns:p="http://schemas.openxmlformats.org/presentationml/2006/main">
  <p:tag name="AS_UNIQUEID" val="1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5.xml><?xml version="1.0" encoding="utf-8"?>
<p:tagLst xmlns:p="http://schemas.openxmlformats.org/presentationml/2006/main">
  <p:tag name="AS_UNIQUEID" val="10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6.xml><?xml version="1.0" encoding="utf-8"?>
<p:tagLst xmlns:p="http://schemas.openxmlformats.org/presentationml/2006/main">
  <p:tag name="AS_UNIQUEID" val="1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7.xml><?xml version="1.0" encoding="utf-8"?>
<p:tagLst xmlns:p="http://schemas.openxmlformats.org/presentationml/2006/main">
  <p:tag name="AS_UNIQUEID" val="1060"/>
</p:tagLst>
</file>

<file path=ppt/tags/tag68.xml><?xml version="1.0" encoding="utf-8"?>
<p:tagLst xmlns:p="http://schemas.openxmlformats.org/presentationml/2006/main">
  <p:tag name="AS_UNIQUEID" val="1069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custom20205176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9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.xml><?xml version="1.0" encoding="utf-8"?>
<p:tagLst xmlns:p="http://schemas.openxmlformats.org/presentationml/2006/main">
  <p:tag name="AS_UNIQUEID" val="9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494"/>
</p:tagLst>
</file>

<file path=ppt/tags/tag71.xml><?xml version="1.0" encoding="utf-8"?>
<p:tagLst xmlns:p="http://schemas.openxmlformats.org/presentationml/2006/main">
  <p:tag name="AS_UNIQUEID" val="495"/>
</p:tagLst>
</file>

<file path=ppt/tags/tag72.xml><?xml version="1.0" encoding="utf-8"?>
<p:tagLst xmlns:p="http://schemas.openxmlformats.org/presentationml/2006/main">
  <p:tag name="AS_UNIQUEID" val="496"/>
</p:tagLst>
</file>

<file path=ppt/tags/tag73.xml><?xml version="1.0" encoding="utf-8"?>
<p:tagLst xmlns:p="http://schemas.openxmlformats.org/presentationml/2006/main">
  <p:tag name="AS_UNIQUEID" val="498"/>
</p:tagLst>
</file>

<file path=ppt/tags/tag74.xml><?xml version="1.0" encoding="utf-8"?>
<p:tagLst xmlns:p="http://schemas.openxmlformats.org/presentationml/2006/main">
  <p:tag name="AS_UNIQUEID" val="849"/>
</p:tagLst>
</file>

<file path=ppt/tags/tag75.xml><?xml version="1.0" encoding="utf-8"?>
<p:tagLst xmlns:p="http://schemas.openxmlformats.org/presentationml/2006/main">
  <p:tag name="AS_UNIQUEID" val="850"/>
</p:tagLst>
</file>

<file path=ppt/tags/tag76.xml><?xml version="1.0" encoding="utf-8"?>
<p:tagLst xmlns:p="http://schemas.openxmlformats.org/presentationml/2006/main">
  <p:tag name="AS_UNIQUEID" val="851"/>
</p:tagLst>
</file>

<file path=ppt/tags/tag77.xml><?xml version="1.0" encoding="utf-8"?>
<p:tagLst xmlns:p="http://schemas.openxmlformats.org/presentationml/2006/main">
  <p:tag name="AS_UNIQUEID" val="774"/>
</p:tagLst>
</file>

<file path=ppt/tags/tag78.xml><?xml version="1.0" encoding="utf-8"?>
<p:tagLst xmlns:p="http://schemas.openxmlformats.org/presentationml/2006/main">
  <p:tag name="AS_UNIQUEID" val="775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AS_UNIQUEID" val="9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338"/>
</p:tagLst>
</file>

<file path=ppt/tags/tag81.xml><?xml version="1.0" encoding="utf-8"?>
<p:tagLst xmlns:p="http://schemas.openxmlformats.org/presentationml/2006/main">
  <p:tag name="AS_UNIQUEID" val="341"/>
</p:tagLst>
</file>

<file path=ppt/tags/tag82.xml><?xml version="1.0" encoding="utf-8"?>
<p:tagLst xmlns:p="http://schemas.openxmlformats.org/presentationml/2006/main">
  <p:tag name="AS_UNIQUEID" val="342"/>
</p:tagLst>
</file>

<file path=ppt/tags/tag83.xml><?xml version="1.0" encoding="utf-8"?>
<p:tagLst xmlns:p="http://schemas.openxmlformats.org/presentationml/2006/main">
  <p:tag name="AS_UNIQUEID" val="343"/>
</p:tagLst>
</file>

<file path=ppt/tags/tag84.xml><?xml version="1.0" encoding="utf-8"?>
<p:tagLst xmlns:p="http://schemas.openxmlformats.org/presentationml/2006/main">
  <p:tag name="AS_UNIQUEID" val="344"/>
</p:tagLst>
</file>

<file path=ppt/tags/tag85.xml><?xml version="1.0" encoding="utf-8"?>
<p:tagLst xmlns:p="http://schemas.openxmlformats.org/presentationml/2006/main">
  <p:tag name="AS_UNIQUEID" val="345"/>
</p:tagLst>
</file>

<file path=ppt/tags/tag86.xml><?xml version="1.0" encoding="utf-8"?>
<p:tagLst xmlns:p="http://schemas.openxmlformats.org/presentationml/2006/main">
  <p:tag name="AS_UNIQUEID" val="346"/>
</p:tagLst>
</file>

<file path=ppt/tags/tag87.xml><?xml version="1.0" encoding="utf-8"?>
<p:tagLst xmlns:p="http://schemas.openxmlformats.org/presentationml/2006/main">
  <p:tag name="AS_UNIQUEID" val="347"/>
</p:tagLst>
</file>

<file path=ppt/tags/tag88.xml><?xml version="1.0" encoding="utf-8"?>
<p:tagLst xmlns:p="http://schemas.openxmlformats.org/presentationml/2006/main">
  <p:tag name="AS_UNIQUEID" val="348"/>
</p:tagLst>
</file>

<file path=ppt/tags/tag89.xml><?xml version="1.0" encoding="utf-8"?>
<p:tagLst xmlns:p="http://schemas.openxmlformats.org/presentationml/2006/main">
  <p:tag name="AS_UNIQUEID" val="349"/>
</p:tagLst>
</file>

<file path=ppt/tags/tag9.xml><?xml version="1.0" encoding="utf-8"?>
<p:tagLst xmlns:p="http://schemas.openxmlformats.org/presentationml/2006/main">
  <p:tag name="AS_UNIQUEID" val="9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350"/>
</p:tagLst>
</file>

<file path=ppt/tags/tag91.xml><?xml version="1.0" encoding="utf-8"?>
<p:tagLst xmlns:p="http://schemas.openxmlformats.org/presentationml/2006/main">
  <p:tag name="AS_UNIQUEID" val="352"/>
</p:tagLst>
</file>

<file path=ppt/tags/tag92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93.xml><?xml version="1.0" encoding="utf-8"?>
<p:tagLst xmlns:p="http://schemas.openxmlformats.org/presentationml/2006/main">
  <p:tag name="AS_UNIQUEID" val="847"/>
</p:tagLst>
</file>

<file path=ppt/tags/tag94.xml><?xml version="1.0" encoding="utf-8"?>
<p:tagLst xmlns:p="http://schemas.openxmlformats.org/presentationml/2006/main">
  <p:tag name="AS_UNIQUEID" val="526"/>
</p:tagLst>
</file>

<file path=ppt/tags/tag95.xml><?xml version="1.0" encoding="utf-8"?>
<p:tagLst xmlns:p="http://schemas.openxmlformats.org/presentationml/2006/main">
  <p:tag name="AS_UNIQUEID" val="527"/>
</p:tagLst>
</file>

<file path=ppt/tags/tag96.xml><?xml version="1.0" encoding="utf-8"?>
<p:tagLst xmlns:p="http://schemas.openxmlformats.org/presentationml/2006/main">
  <p:tag name="AS_UNIQUEID" val="528"/>
</p:tagLst>
</file>

<file path=ppt/tags/tag97.xml><?xml version="1.0" encoding="utf-8"?>
<p:tagLst xmlns:p="http://schemas.openxmlformats.org/presentationml/2006/main">
  <p:tag name="AS_UNIQUEID" val="529"/>
</p:tagLst>
</file>

<file path=ppt/tags/tag98.xml><?xml version="1.0" encoding="utf-8"?>
<p:tagLst xmlns:p="http://schemas.openxmlformats.org/presentationml/2006/main">
  <p:tag name="AS_UNIQUEID" val="545"/>
</p:tagLst>
</file>

<file path=ppt/tags/tag99.xml><?xml version="1.0" encoding="utf-8"?>
<p:tagLst xmlns:p="http://schemas.openxmlformats.org/presentationml/2006/main">
  <p:tag name="AS_UNIQUEID" val="550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6695</Words>
  <Application>WPS 演示</Application>
  <PresentationFormat/>
  <Paragraphs>454</Paragraphs>
  <Slides>56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80" baseType="lpstr">
      <vt:lpstr>Arial</vt:lpstr>
      <vt:lpstr>宋体</vt:lpstr>
      <vt:lpstr>Wingdings</vt:lpstr>
      <vt:lpstr>微软雅黑</vt:lpstr>
      <vt:lpstr>Wingdings</vt:lpstr>
      <vt:lpstr>楷体</vt:lpstr>
      <vt:lpstr>华文中宋</vt:lpstr>
      <vt:lpstr>黑体</vt:lpstr>
      <vt:lpstr>Times New Roman</vt:lpstr>
      <vt:lpstr>汉仪中楷简</vt:lpstr>
      <vt:lpstr>隶书</vt:lpstr>
      <vt:lpstr>汉仪楷体简</vt:lpstr>
      <vt:lpstr>Arial Unicode MS</vt:lpstr>
      <vt:lpstr>Calibri</vt:lpstr>
      <vt:lpstr>华文新魏</vt:lpstr>
      <vt:lpstr>华文行楷</vt:lpstr>
      <vt:lpstr>仿宋</vt:lpstr>
      <vt:lpstr>华文仿宋</vt:lpstr>
      <vt:lpstr>楷体_GB2312</vt:lpstr>
      <vt:lpstr>新宋体</vt:lpstr>
      <vt:lpstr>思源黑体</vt:lpstr>
      <vt:lpstr>方正粗黑宋简体</vt:lpstr>
      <vt:lpstr>Calibri</vt:lpstr>
      <vt:lpstr>Office 主题​​</vt:lpstr>
      <vt:lpstr>《拟行路难》                  ——诗歌“炼字”</vt:lpstr>
      <vt:lpstr>PowerPoint 演示文稿</vt:lpstr>
      <vt:lpstr>杜甫笔下的鲍照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诗人情感的变化过程是怎样的？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选 点 精 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比较阅读</vt:lpstr>
      <vt:lpstr>PowerPoint 演示文稿</vt:lpstr>
      <vt:lpstr>相同点</vt:lpstr>
      <vt:lpstr>PowerPoint 演示文稿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酷酷小红兔</cp:lastModifiedBy>
  <cp:revision>7</cp:revision>
  <cp:lastPrinted>2022-05-27T16:04:00Z</cp:lastPrinted>
  <dcterms:created xsi:type="dcterms:W3CDTF">2022-05-27T16:04:00Z</dcterms:created>
  <dcterms:modified xsi:type="dcterms:W3CDTF">2026-06-15T02:05:30Z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2052-12.1.0.20784</vt:lpwstr>
  </property>
  <property fmtid="{D5CDD505-2E9C-101B-9397-08002B2CF9AE}" pid="7" name="ICV">
    <vt:lpwstr>7D2BB45BCFE448FAB9A4992900C8CC4F</vt:lpwstr>
  </property>
</Properties>
</file>