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3"/>
    <p:sldId id="281" r:id="rId4"/>
    <p:sldId id="403" r:id="rId6"/>
    <p:sldId id="405" r:id="rId7"/>
    <p:sldId id="406" r:id="rId8"/>
    <p:sldId id="407" r:id="rId9"/>
    <p:sldId id="408" r:id="rId10"/>
    <p:sldId id="411" r:id="rId11"/>
    <p:sldId id="412" r:id="rId12"/>
    <p:sldId id="453" r:id="rId13"/>
    <p:sldId id="301" r:id="rId14"/>
    <p:sldId id="302" r:id="rId15"/>
    <p:sldId id="454" r:id="rId16"/>
    <p:sldId id="455" r:id="rId17"/>
    <p:sldId id="456" r:id="rId18"/>
    <p:sldId id="457" r:id="rId19"/>
    <p:sldId id="458" r:id="rId20"/>
    <p:sldId id="459" r:id="rId21"/>
    <p:sldId id="460" r:id="rId22"/>
    <p:sldId id="463" r:id="rId23"/>
    <p:sldId id="466" r:id="rId24"/>
    <p:sldId id="467" r:id="rId25"/>
    <p:sldId id="461" r:id="rId26"/>
    <p:sldId id="462" r:id="rId2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4"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C SYSTEM" initials="M" lastIdx="0"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602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p:cViewPr varScale="1">
        <p:scale>
          <a:sx n="89" d="100"/>
          <a:sy n="89" d="100"/>
        </p:scale>
        <p:origin x="-678" y="-96"/>
      </p:cViewPr>
      <p:guideLst>
        <p:guide orient="horz" pos="2174"/>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1" Type="http://schemas.openxmlformats.org/officeDocument/2006/relationships/commentAuthors" Target="commentAuthors.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150.xml"/><Relationship Id="rId5" Type="http://schemas.openxmlformats.org/officeDocument/2006/relationships/tags" Target="../tags/tag149.xml"/><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2"/>
            </p:custDataLst>
          </p:nvPr>
        </p:nvSpPr>
        <p:spPr>
          <a:xfrm>
            <a:off x="3884613" y="0"/>
            <a:ext cx="2971800" cy="457200"/>
          </a:xfrm>
          <a:prstGeom prst="rect">
            <a:avLst/>
          </a:prstGeom>
        </p:spPr>
        <p:txBody>
          <a:bodyPr vert="horz" lIns="91440" tIns="45720" rIns="91440" bIns="45720" rtlCol="0"/>
          <a:lstStyle>
            <a:lvl1pPr algn="r">
              <a:defRPr sz="1200"/>
            </a:lvl1pPr>
          </a:lstStyle>
          <a:p>
            <a:fld id="{5EE35E85-BD4D-409A-9CA8-03A2BA9EF9DB}"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381000" y="685800"/>
            <a:ext cx="6096000" cy="34290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7200"/>
          </a:xfrm>
          <a:prstGeom prst="rect">
            <a:avLst/>
          </a:prstGeom>
        </p:spPr>
        <p:txBody>
          <a:bodyPr vert="horz" lIns="91440" tIns="45720" rIns="91440" bIns="45720" rtlCol="0" anchor="b"/>
          <a:lstStyle>
            <a:lvl1pPr algn="r">
              <a:defRPr sz="1200"/>
            </a:lvl1pPr>
          </a:lstStyle>
          <a:p>
            <a:fld id="{744CADF1-9933-4C40-A5F0-531ECF62BF68}"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custDataLst>
              <p:tags r:id="rId3"/>
            </p:custDataLst>
          </p:nvPr>
        </p:nvSpPr>
        <p:spPr>
          <a:ln>
            <a:miter lim="800000"/>
          </a:ln>
        </p:spPr>
      </p:sp>
      <p:sp>
        <p:nvSpPr>
          <p:cNvPr id="12291" name="备注占位符 2"/>
          <p:cNvSpPr>
            <a:spLocks noGrp="1"/>
          </p:cNvSpPr>
          <p:nvPr>
            <p:ph type="body" idx="1"/>
            <p:custDataLst>
              <p:tags r:id="rId4"/>
            </p:custDataLst>
          </p:nvPr>
        </p:nvSpPr>
        <p:spPr/>
        <p:txBody>
          <a:bodyPr wrap="square" lIns="84390" tIns="42195" rIns="84390" bIns="42195" anchor="t" anchorCtr="0"/>
          <a:lstStyle/>
          <a:p>
            <a:pPr lvl="0" eaLnBrk="1" hangingPunct="1"/>
            <a:endParaRPr lang="zh-CN" altLang="en-US"/>
          </a:p>
        </p:txBody>
      </p:sp>
      <p:sp>
        <p:nvSpPr>
          <p:cNvPr id="2" name="灯片编号占位符 3"/>
          <p:cNvSpPr txBox="1">
            <a:spLocks noGrp="1" noChangeArrowheads="1"/>
          </p:cNvSpPr>
          <p:nvPr>
            <p:ph type="sldNum" sz="quarter" idx="10"/>
            <p:custDataLst>
              <p:tags r:id="rId5"/>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4390" tIns="42195" rIns="84390" bIns="42195" numCol="1" rtlCol="0" anchor="b" anchorCtr="0" compatLnSpc="1"/>
          <a:lstStyle/>
          <a:p>
            <a:pPr defTabSz="843915" fontAlgn="base">
              <a:spcBef>
                <a:spcPct val="0"/>
              </a:spcBef>
              <a:spcAft>
                <a:spcPct val="0"/>
              </a:spcAft>
              <a:defRPr/>
            </a:pPr>
            <a:fld id="{21CD77FE-4E3F-43C4-9468-03488D6FA03B}" type="slidenum">
              <a:rPr lang="zh-CN" altLang="en-US" sz="1100" noProof="1" smtClean="0"/>
            </a:fld>
            <a:endParaRPr lang="zh-CN" altLang="en-US" sz="1100" noProof="1" smtClean="0"/>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image" Target="../media/image1.jpeg"/><Relationship Id="rId2" Type="http://schemas.openxmlformats.org/officeDocument/2006/relationships/tags" Target="../tags/tag57.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image" Target="../media/image1.jpeg"/><Relationship Id="rId2" Type="http://schemas.openxmlformats.org/officeDocument/2006/relationships/tags" Target="../tags/tag61.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image" Target="../media/image1.jpeg"/><Relationship Id="rId2" Type="http://schemas.openxmlformats.org/officeDocument/2006/relationships/tags" Target="../tags/tag65.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image" Target="../media/image1.jpeg"/><Relationship Id="rId2" Type="http://schemas.openxmlformats.org/officeDocument/2006/relationships/tags" Target="../tags/tag69.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image" Target="../media/image1.jpeg"/><Relationship Id="rId2" Type="http://schemas.openxmlformats.org/officeDocument/2006/relationships/tags" Target="../tags/tag73.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80.xml"/><Relationship Id="rId5" Type="http://schemas.openxmlformats.org/officeDocument/2006/relationships/tags" Target="../tags/tag79.xml"/><Relationship Id="rId4" Type="http://schemas.openxmlformats.org/officeDocument/2006/relationships/tags" Target="../tags/tag78.xml"/><Relationship Id="rId3" Type="http://schemas.openxmlformats.org/officeDocument/2006/relationships/image" Target="../media/image1.jpeg"/><Relationship Id="rId2" Type="http://schemas.openxmlformats.org/officeDocument/2006/relationships/tags" Target="../tags/tag77.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单击此处编辑标题</a:t>
            </a:r>
            <a:endParaRPr lang="zh-CN" altLang="en-US"/>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单击此处编辑副标题</a:t>
            </a:r>
            <a:endParaRPr lang="zh-CN" altLang="en-US"/>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4098" name="图片 6" descr="图片包含 墙壁&#10;&#10;已生成高可信度的说明"/>
          <p:cNvPicPr>
            <a:picLocks noChangeAspect="1"/>
          </p:cNvPicPr>
          <p:nvPr userDrawn="1">
            <p:custDataLst>
              <p:tags r:id="rId2"/>
            </p:custDataLst>
          </p:nvPr>
        </p:nvPicPr>
        <p:blipFill>
          <a:blip r:embed="rId3"/>
          <a:stretch>
            <a:fillRect/>
          </a:stretch>
        </p:blipFill>
        <p:spPr>
          <a:xfrm>
            <a:off x="0" y="0"/>
            <a:ext cx="12192000" cy="6858000"/>
          </a:xfrm>
          <a:prstGeom prst="rect">
            <a:avLst/>
          </a:prstGeom>
          <a:noFill/>
          <a:ln w="9525">
            <a:noFill/>
          </a:ln>
        </p:spPr>
      </p:pic>
      <p:sp>
        <p:nvSpPr>
          <p:cNvPr id="2" name="日期占位符 1"/>
          <p:cNvSpPr>
            <a:spLocks noGrp="1"/>
          </p:cNvSpPr>
          <p:nvPr>
            <p:ph type="dt" sz="half" idx="10"/>
            <p:custDataLst>
              <p:tags r:id="rId4"/>
            </p:custDataLst>
          </p:nvPr>
        </p:nvSpPr>
        <p:spPr>
          <a:xfrm>
            <a:off x="838200" y="6356351"/>
            <a:ext cx="2743200" cy="365125"/>
          </a:xfrm>
          <a:prstGeom prst="rect">
            <a:avLst/>
          </a:prstGeom>
        </p:spPr>
        <p:txBody>
          <a:bodyPr vert="horz" lIns="91440" tIns="45720" rIns="91440" bIns="45720" rtlCol="0" anchor="ctr"/>
          <a:lstStyle/>
          <a:p>
            <a:pPr fontAlgn="base"/>
            <a:fld id="{10835F1A-E995-4BEC-8869-F260540BEFB5}"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1"/>
            <p:custDataLst>
              <p:tags r:id="rId5"/>
            </p:custDataLst>
          </p:nvPr>
        </p:nvSpPr>
        <p:spPr>
          <a:xfrm>
            <a:off x="4038600" y="6356351"/>
            <a:ext cx="4114800" cy="365125"/>
          </a:xfrm>
          <a:prstGeom prst="rect">
            <a:avLst/>
          </a:prstGeom>
        </p:spPr>
        <p:txBody>
          <a:bodyPr vert="horz" lIns="91440" tIns="45720" rIns="91440" bIns="45720" rtlCol="0" anchor="ctr"/>
          <a:lstStyle/>
          <a:p>
            <a:pPr fontAlgn="base"/>
            <a:endParaRPr lang="zh-CN" altLang="en-US" strike="noStrike" noProof="1"/>
          </a:p>
        </p:txBody>
      </p:sp>
      <p:sp>
        <p:nvSpPr>
          <p:cNvPr id="4" name="灯片编号占位符 3"/>
          <p:cNvSpPr>
            <a:spLocks noGrp="1"/>
          </p:cNvSpPr>
          <p:nvPr>
            <p:ph type="sldNum" sz="quarter" idx="12"/>
            <p:custDataLst>
              <p:tags r:id="rId6"/>
            </p:custDataLst>
          </p:nvPr>
        </p:nvSpPr>
        <p:spPr>
          <a:xfrm>
            <a:off x="8610600" y="6356351"/>
            <a:ext cx="2743200" cy="365125"/>
          </a:xfrm>
          <a:prstGeom prst="rect">
            <a:avLst/>
          </a:prstGeom>
        </p:spPr>
        <p:txBody>
          <a:bodyPr vert="horz" lIns="91440" tIns="45720" rIns="91440" bIns="45720" rtlCol="0" anchor="ctr"/>
          <a:lstStyle/>
          <a:p>
            <a:pPr fontAlgn="base"/>
            <a:fld id="{6A337A9F-0E3A-401F-AE1D-DEBCC8CD00D6}"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pic>
        <p:nvPicPr>
          <p:cNvPr id="4098" name="图片 6" descr="图片包含 墙壁&#10;&#10;已生成高可信度的说明"/>
          <p:cNvPicPr>
            <a:picLocks noChangeAspect="1"/>
          </p:cNvPicPr>
          <p:nvPr userDrawn="1">
            <p:custDataLst>
              <p:tags r:id="rId2"/>
            </p:custDataLst>
          </p:nvPr>
        </p:nvPicPr>
        <p:blipFill>
          <a:blip r:embed="rId3"/>
          <a:stretch>
            <a:fillRect/>
          </a:stretch>
        </p:blipFill>
        <p:spPr>
          <a:xfrm>
            <a:off x="0" y="0"/>
            <a:ext cx="12192000" cy="6858000"/>
          </a:xfrm>
          <a:prstGeom prst="rect">
            <a:avLst/>
          </a:prstGeom>
          <a:noFill/>
          <a:ln w="9525">
            <a:noFill/>
          </a:ln>
        </p:spPr>
      </p:pic>
      <p:sp>
        <p:nvSpPr>
          <p:cNvPr id="2" name="日期占位符 1"/>
          <p:cNvSpPr>
            <a:spLocks noGrp="1"/>
          </p:cNvSpPr>
          <p:nvPr>
            <p:ph type="dt" sz="half" idx="10"/>
            <p:custDataLst>
              <p:tags r:id="rId4"/>
            </p:custDataLst>
          </p:nvPr>
        </p:nvSpPr>
        <p:spPr>
          <a:xfrm>
            <a:off x="838200" y="6356351"/>
            <a:ext cx="2743200" cy="365125"/>
          </a:xfrm>
          <a:prstGeom prst="rect">
            <a:avLst/>
          </a:prstGeom>
        </p:spPr>
        <p:txBody>
          <a:bodyPr vert="horz" lIns="91440" tIns="45720" rIns="91440" bIns="45720" rtlCol="0" anchor="ctr"/>
          <a:lstStyle/>
          <a:p>
            <a:pPr fontAlgn="base"/>
            <a:fld id="{10835F1A-E995-4BEC-8869-F260540BEFB5}"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1"/>
            <p:custDataLst>
              <p:tags r:id="rId5"/>
            </p:custDataLst>
          </p:nvPr>
        </p:nvSpPr>
        <p:spPr>
          <a:xfrm>
            <a:off x="4038600" y="6356351"/>
            <a:ext cx="4114800" cy="365125"/>
          </a:xfrm>
          <a:prstGeom prst="rect">
            <a:avLst/>
          </a:prstGeom>
        </p:spPr>
        <p:txBody>
          <a:bodyPr vert="horz" lIns="91440" tIns="45720" rIns="91440" bIns="45720" rtlCol="0" anchor="ctr"/>
          <a:lstStyle/>
          <a:p>
            <a:pPr fontAlgn="base"/>
            <a:endParaRPr lang="zh-CN" altLang="en-US" strike="noStrike" noProof="1"/>
          </a:p>
        </p:txBody>
      </p:sp>
      <p:sp>
        <p:nvSpPr>
          <p:cNvPr id="4" name="灯片编号占位符 3"/>
          <p:cNvSpPr>
            <a:spLocks noGrp="1"/>
          </p:cNvSpPr>
          <p:nvPr>
            <p:ph type="sldNum" sz="quarter" idx="12"/>
            <p:custDataLst>
              <p:tags r:id="rId6"/>
            </p:custDataLst>
          </p:nvPr>
        </p:nvSpPr>
        <p:spPr>
          <a:xfrm>
            <a:off x="8610600" y="6356351"/>
            <a:ext cx="2743200" cy="365125"/>
          </a:xfrm>
          <a:prstGeom prst="rect">
            <a:avLst/>
          </a:prstGeom>
        </p:spPr>
        <p:txBody>
          <a:bodyPr vert="horz" lIns="91440" tIns="45720" rIns="91440" bIns="45720" rtlCol="0" anchor="ctr"/>
          <a:lstStyle/>
          <a:p>
            <a:pPr fontAlgn="base"/>
            <a:fld id="{6A337A9F-0E3A-401F-AE1D-DEBCC8CD00D6}"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pic>
        <p:nvPicPr>
          <p:cNvPr id="4098" name="图片 6" descr="图片包含 墙壁&#10;&#10;已生成高可信度的说明"/>
          <p:cNvPicPr>
            <a:picLocks noChangeAspect="1"/>
          </p:cNvPicPr>
          <p:nvPr userDrawn="1">
            <p:custDataLst>
              <p:tags r:id="rId2"/>
            </p:custDataLst>
          </p:nvPr>
        </p:nvPicPr>
        <p:blipFill>
          <a:blip r:embed="rId3"/>
          <a:stretch>
            <a:fillRect/>
          </a:stretch>
        </p:blipFill>
        <p:spPr>
          <a:xfrm>
            <a:off x="0" y="0"/>
            <a:ext cx="12192000" cy="6858000"/>
          </a:xfrm>
          <a:prstGeom prst="rect">
            <a:avLst/>
          </a:prstGeom>
          <a:noFill/>
          <a:ln w="9525">
            <a:noFill/>
          </a:ln>
        </p:spPr>
      </p:pic>
      <p:sp>
        <p:nvSpPr>
          <p:cNvPr id="2" name="日期占位符 1"/>
          <p:cNvSpPr>
            <a:spLocks noGrp="1"/>
          </p:cNvSpPr>
          <p:nvPr>
            <p:ph type="dt" sz="half" idx="10"/>
            <p:custDataLst>
              <p:tags r:id="rId4"/>
            </p:custDataLst>
          </p:nvPr>
        </p:nvSpPr>
        <p:spPr>
          <a:xfrm>
            <a:off x="838200" y="6356351"/>
            <a:ext cx="2743200" cy="365125"/>
          </a:xfrm>
          <a:prstGeom prst="rect">
            <a:avLst/>
          </a:prstGeom>
        </p:spPr>
        <p:txBody>
          <a:bodyPr vert="horz" lIns="91440" tIns="45720" rIns="91440" bIns="45720" rtlCol="0" anchor="ctr"/>
          <a:lstStyle/>
          <a:p>
            <a:pPr fontAlgn="base"/>
            <a:fld id="{10835F1A-E995-4BEC-8869-F260540BEFB5}"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1"/>
            <p:custDataLst>
              <p:tags r:id="rId5"/>
            </p:custDataLst>
          </p:nvPr>
        </p:nvSpPr>
        <p:spPr>
          <a:xfrm>
            <a:off x="4038600" y="6356351"/>
            <a:ext cx="4114800" cy="365125"/>
          </a:xfrm>
          <a:prstGeom prst="rect">
            <a:avLst/>
          </a:prstGeom>
        </p:spPr>
        <p:txBody>
          <a:bodyPr vert="horz" lIns="91440" tIns="45720" rIns="91440" bIns="45720" rtlCol="0" anchor="ctr"/>
          <a:lstStyle/>
          <a:p>
            <a:pPr fontAlgn="base"/>
            <a:endParaRPr lang="zh-CN" altLang="en-US" strike="noStrike" noProof="1"/>
          </a:p>
        </p:txBody>
      </p:sp>
      <p:sp>
        <p:nvSpPr>
          <p:cNvPr id="4" name="灯片编号占位符 3"/>
          <p:cNvSpPr>
            <a:spLocks noGrp="1"/>
          </p:cNvSpPr>
          <p:nvPr>
            <p:ph type="sldNum" sz="quarter" idx="12"/>
            <p:custDataLst>
              <p:tags r:id="rId6"/>
            </p:custDataLst>
          </p:nvPr>
        </p:nvSpPr>
        <p:spPr>
          <a:xfrm>
            <a:off x="8610600" y="6356351"/>
            <a:ext cx="2743200" cy="365125"/>
          </a:xfrm>
          <a:prstGeom prst="rect">
            <a:avLst/>
          </a:prstGeom>
        </p:spPr>
        <p:txBody>
          <a:bodyPr vert="horz" lIns="91440" tIns="45720" rIns="91440" bIns="45720" rtlCol="0" anchor="ctr"/>
          <a:lstStyle/>
          <a:p>
            <a:pPr fontAlgn="base"/>
            <a:fld id="{6A337A9F-0E3A-401F-AE1D-DEBCC8CD00D6}"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pic>
        <p:nvPicPr>
          <p:cNvPr id="4098" name="图片 6" descr="图片包含 墙壁&#10;&#10;已生成高可信度的说明"/>
          <p:cNvPicPr>
            <a:picLocks noChangeAspect="1"/>
          </p:cNvPicPr>
          <p:nvPr userDrawn="1">
            <p:custDataLst>
              <p:tags r:id="rId2"/>
            </p:custDataLst>
          </p:nvPr>
        </p:nvPicPr>
        <p:blipFill>
          <a:blip r:embed="rId3"/>
          <a:stretch>
            <a:fillRect/>
          </a:stretch>
        </p:blipFill>
        <p:spPr>
          <a:xfrm>
            <a:off x="0" y="0"/>
            <a:ext cx="12192000" cy="6858000"/>
          </a:xfrm>
          <a:prstGeom prst="rect">
            <a:avLst/>
          </a:prstGeom>
          <a:noFill/>
          <a:ln w="9525">
            <a:noFill/>
          </a:ln>
        </p:spPr>
      </p:pic>
      <p:sp>
        <p:nvSpPr>
          <p:cNvPr id="2" name="日期占位符 1"/>
          <p:cNvSpPr>
            <a:spLocks noGrp="1"/>
          </p:cNvSpPr>
          <p:nvPr>
            <p:ph type="dt" sz="half" idx="10"/>
            <p:custDataLst>
              <p:tags r:id="rId4"/>
            </p:custDataLst>
          </p:nvPr>
        </p:nvSpPr>
        <p:spPr>
          <a:xfrm>
            <a:off x="838200" y="6356351"/>
            <a:ext cx="2743200" cy="365125"/>
          </a:xfrm>
          <a:prstGeom prst="rect">
            <a:avLst/>
          </a:prstGeom>
        </p:spPr>
        <p:txBody>
          <a:bodyPr vert="horz" lIns="91440" tIns="45720" rIns="91440" bIns="45720" rtlCol="0" anchor="ctr"/>
          <a:lstStyle/>
          <a:p>
            <a:pPr fontAlgn="base"/>
            <a:fld id="{10835F1A-E995-4BEC-8869-F260540BEFB5}"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1"/>
            <p:custDataLst>
              <p:tags r:id="rId5"/>
            </p:custDataLst>
          </p:nvPr>
        </p:nvSpPr>
        <p:spPr>
          <a:xfrm>
            <a:off x="4038600" y="6356351"/>
            <a:ext cx="4114800" cy="365125"/>
          </a:xfrm>
          <a:prstGeom prst="rect">
            <a:avLst/>
          </a:prstGeom>
        </p:spPr>
        <p:txBody>
          <a:bodyPr vert="horz" lIns="91440" tIns="45720" rIns="91440" bIns="45720" rtlCol="0" anchor="ctr"/>
          <a:lstStyle/>
          <a:p>
            <a:pPr fontAlgn="base"/>
            <a:endParaRPr lang="zh-CN" altLang="en-US" strike="noStrike" noProof="1"/>
          </a:p>
        </p:txBody>
      </p:sp>
      <p:sp>
        <p:nvSpPr>
          <p:cNvPr id="4" name="灯片编号占位符 3"/>
          <p:cNvSpPr>
            <a:spLocks noGrp="1"/>
          </p:cNvSpPr>
          <p:nvPr>
            <p:ph type="sldNum" sz="quarter" idx="12"/>
            <p:custDataLst>
              <p:tags r:id="rId6"/>
            </p:custDataLst>
          </p:nvPr>
        </p:nvSpPr>
        <p:spPr>
          <a:xfrm>
            <a:off x="8610600" y="6356351"/>
            <a:ext cx="2743200" cy="365125"/>
          </a:xfrm>
          <a:prstGeom prst="rect">
            <a:avLst/>
          </a:prstGeom>
        </p:spPr>
        <p:txBody>
          <a:bodyPr vert="horz" lIns="91440" tIns="45720" rIns="91440" bIns="45720" rtlCol="0" anchor="ctr"/>
          <a:lstStyle/>
          <a:p>
            <a:pPr fontAlgn="base"/>
            <a:fld id="{6A337A9F-0E3A-401F-AE1D-DEBCC8CD00D6}"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pic>
        <p:nvPicPr>
          <p:cNvPr id="4098" name="图片 6" descr="图片包含 墙壁&#10;&#10;已生成高可信度的说明"/>
          <p:cNvPicPr>
            <a:picLocks noChangeAspect="1"/>
          </p:cNvPicPr>
          <p:nvPr userDrawn="1">
            <p:custDataLst>
              <p:tags r:id="rId2"/>
            </p:custDataLst>
          </p:nvPr>
        </p:nvPicPr>
        <p:blipFill>
          <a:blip r:embed="rId3"/>
          <a:stretch>
            <a:fillRect/>
          </a:stretch>
        </p:blipFill>
        <p:spPr>
          <a:xfrm>
            <a:off x="0" y="0"/>
            <a:ext cx="12192000" cy="6858000"/>
          </a:xfrm>
          <a:prstGeom prst="rect">
            <a:avLst/>
          </a:prstGeom>
          <a:noFill/>
          <a:ln w="9525">
            <a:noFill/>
          </a:ln>
        </p:spPr>
      </p:pic>
      <p:sp>
        <p:nvSpPr>
          <p:cNvPr id="2" name="日期占位符 1"/>
          <p:cNvSpPr>
            <a:spLocks noGrp="1"/>
          </p:cNvSpPr>
          <p:nvPr>
            <p:ph type="dt" sz="half" idx="10"/>
            <p:custDataLst>
              <p:tags r:id="rId4"/>
            </p:custDataLst>
          </p:nvPr>
        </p:nvSpPr>
        <p:spPr>
          <a:xfrm>
            <a:off x="838200" y="6356351"/>
            <a:ext cx="2743200" cy="365125"/>
          </a:xfrm>
          <a:prstGeom prst="rect">
            <a:avLst/>
          </a:prstGeom>
        </p:spPr>
        <p:txBody>
          <a:bodyPr vert="horz" lIns="91440" tIns="45720" rIns="91440" bIns="45720" rtlCol="0" anchor="ctr"/>
          <a:lstStyle/>
          <a:p>
            <a:pPr fontAlgn="base"/>
            <a:fld id="{10835F1A-E995-4BEC-8869-F260540BEFB5}"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1"/>
            <p:custDataLst>
              <p:tags r:id="rId5"/>
            </p:custDataLst>
          </p:nvPr>
        </p:nvSpPr>
        <p:spPr>
          <a:xfrm>
            <a:off x="4038600" y="6356351"/>
            <a:ext cx="4114800" cy="365125"/>
          </a:xfrm>
          <a:prstGeom prst="rect">
            <a:avLst/>
          </a:prstGeom>
        </p:spPr>
        <p:txBody>
          <a:bodyPr vert="horz" lIns="91440" tIns="45720" rIns="91440" bIns="45720" rtlCol="0" anchor="ctr"/>
          <a:lstStyle/>
          <a:p>
            <a:pPr fontAlgn="base"/>
            <a:endParaRPr lang="zh-CN" altLang="en-US" strike="noStrike" noProof="1"/>
          </a:p>
        </p:txBody>
      </p:sp>
      <p:sp>
        <p:nvSpPr>
          <p:cNvPr id="4" name="灯片编号占位符 3"/>
          <p:cNvSpPr>
            <a:spLocks noGrp="1"/>
          </p:cNvSpPr>
          <p:nvPr>
            <p:ph type="sldNum" sz="quarter" idx="12"/>
            <p:custDataLst>
              <p:tags r:id="rId6"/>
            </p:custDataLst>
          </p:nvPr>
        </p:nvSpPr>
        <p:spPr>
          <a:xfrm>
            <a:off x="8610600" y="6356351"/>
            <a:ext cx="2743200" cy="365125"/>
          </a:xfrm>
          <a:prstGeom prst="rect">
            <a:avLst/>
          </a:prstGeom>
        </p:spPr>
        <p:txBody>
          <a:bodyPr vert="horz" lIns="91440" tIns="45720" rIns="91440" bIns="45720" rtlCol="0" anchor="ctr"/>
          <a:lstStyle/>
          <a:p>
            <a:pPr fontAlgn="base"/>
            <a:fld id="{6A337A9F-0E3A-401F-AE1D-DEBCC8CD00D6}"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pic>
        <p:nvPicPr>
          <p:cNvPr id="4098" name="图片 6" descr="图片包含 墙壁&#10;&#10;已生成高可信度的说明"/>
          <p:cNvPicPr>
            <a:picLocks noChangeAspect="1"/>
          </p:cNvPicPr>
          <p:nvPr userDrawn="1">
            <p:custDataLst>
              <p:tags r:id="rId2"/>
            </p:custDataLst>
          </p:nvPr>
        </p:nvPicPr>
        <p:blipFill>
          <a:blip r:embed="rId3"/>
          <a:stretch>
            <a:fillRect/>
          </a:stretch>
        </p:blipFill>
        <p:spPr>
          <a:xfrm>
            <a:off x="0" y="0"/>
            <a:ext cx="12192000" cy="6858000"/>
          </a:xfrm>
          <a:prstGeom prst="rect">
            <a:avLst/>
          </a:prstGeom>
          <a:noFill/>
          <a:ln w="9525">
            <a:noFill/>
          </a:ln>
        </p:spPr>
      </p:pic>
      <p:sp>
        <p:nvSpPr>
          <p:cNvPr id="2" name="日期占位符 1"/>
          <p:cNvSpPr>
            <a:spLocks noGrp="1"/>
          </p:cNvSpPr>
          <p:nvPr>
            <p:ph type="dt" sz="half" idx="10"/>
            <p:custDataLst>
              <p:tags r:id="rId4"/>
            </p:custDataLst>
          </p:nvPr>
        </p:nvSpPr>
        <p:spPr>
          <a:xfrm>
            <a:off x="838200" y="6356351"/>
            <a:ext cx="2743200" cy="365125"/>
          </a:xfrm>
          <a:prstGeom prst="rect">
            <a:avLst/>
          </a:prstGeom>
        </p:spPr>
        <p:txBody>
          <a:bodyPr vert="horz" lIns="91440" tIns="45720" rIns="91440" bIns="45720" rtlCol="0" anchor="ctr"/>
          <a:lstStyle/>
          <a:p>
            <a:pPr fontAlgn="base"/>
            <a:fld id="{10835F1A-E995-4BEC-8869-F260540BEFB5}"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1"/>
            <p:custDataLst>
              <p:tags r:id="rId5"/>
            </p:custDataLst>
          </p:nvPr>
        </p:nvSpPr>
        <p:spPr>
          <a:xfrm>
            <a:off x="4038600" y="6356351"/>
            <a:ext cx="4114800" cy="365125"/>
          </a:xfrm>
          <a:prstGeom prst="rect">
            <a:avLst/>
          </a:prstGeom>
        </p:spPr>
        <p:txBody>
          <a:bodyPr vert="horz" lIns="91440" tIns="45720" rIns="91440" bIns="45720" rtlCol="0" anchor="ctr"/>
          <a:lstStyle/>
          <a:p>
            <a:pPr fontAlgn="base"/>
            <a:endParaRPr lang="zh-CN" altLang="en-US" strike="noStrike" noProof="1"/>
          </a:p>
        </p:txBody>
      </p:sp>
      <p:sp>
        <p:nvSpPr>
          <p:cNvPr id="4" name="灯片编号占位符 3"/>
          <p:cNvSpPr>
            <a:spLocks noGrp="1"/>
          </p:cNvSpPr>
          <p:nvPr>
            <p:ph type="sldNum" sz="quarter" idx="12"/>
            <p:custDataLst>
              <p:tags r:id="rId6"/>
            </p:custDataLst>
          </p:nvPr>
        </p:nvSpPr>
        <p:spPr>
          <a:xfrm>
            <a:off x="8610600" y="6356351"/>
            <a:ext cx="2743200" cy="365125"/>
          </a:xfrm>
          <a:prstGeom prst="rect">
            <a:avLst/>
          </a:prstGeom>
        </p:spPr>
        <p:txBody>
          <a:bodyPr vert="horz" lIns="91440" tIns="45720" rIns="91440" bIns="45720" rtlCol="0" anchor="ctr"/>
          <a:lstStyle/>
          <a:p>
            <a:pPr fontAlgn="base"/>
            <a:fld id="{6A337A9F-0E3A-401F-AE1D-DEBCC8CD00D6}"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5" name="Shape 5"/>
          <p:cNvSpPr>
            <a:spLocks noGrp="1"/>
          </p:cNvSpPr>
          <p:nvPr>
            <p:ph type="title" hasCustomPrompt="1"/>
            <p:custDataLst>
              <p:tags r:id="rId2"/>
            </p:custDataLst>
          </p:nvPr>
        </p:nvSpPr>
        <p:spPr>
          <a:prstGeom prst="rect">
            <a:avLst/>
          </a:prstGeom>
        </p:spPr>
        <p:txBody>
          <a:bodyPr/>
          <a:lstStyle/>
          <a:p>
            <a:pPr lvl="0">
              <a:defRPr sz="1800"/>
            </a:pPr>
            <a:r>
              <a:rPr sz="5500"/>
              <a:t>标题文本</a:t>
            </a:r>
            <a:endParaRPr sz="5500"/>
          </a:p>
        </p:txBody>
      </p:sp>
      <p:sp>
        <p:nvSpPr>
          <p:cNvPr id="6" name="Shape 6"/>
          <p:cNvSpPr>
            <a:spLocks noGrp="1"/>
          </p:cNvSpPr>
          <p:nvPr>
            <p:ph type="body" idx="1" hasCustomPrompt="1"/>
            <p:custDataLst>
              <p:tags r:id="rId3"/>
            </p:custDataLst>
          </p:nvPr>
        </p:nvSpPr>
        <p:spPr>
          <a:prstGeom prst="rect">
            <a:avLst/>
          </a:prstGeom>
        </p:spPr>
        <p:txBody>
          <a:bodyPr/>
          <a:lstStyle/>
          <a:p>
            <a:pPr lvl="0">
              <a:defRPr sz="1800"/>
            </a:pPr>
            <a:r>
              <a:rPr sz="2400"/>
              <a:t>正文级别 1</a:t>
            </a:r>
            <a:endParaRPr sz="2400"/>
          </a:p>
          <a:p>
            <a:pPr lvl="1">
              <a:defRPr sz="1800"/>
            </a:pPr>
            <a:r>
              <a:rPr sz="2400"/>
              <a:t>正文级别 2</a:t>
            </a:r>
            <a:endParaRPr sz="2400"/>
          </a:p>
          <a:p>
            <a:pPr lvl="2">
              <a:defRPr sz="1800"/>
            </a:pPr>
            <a:r>
              <a:rPr sz="2400"/>
              <a:t>正文级别 3</a:t>
            </a:r>
            <a:endParaRPr sz="2400"/>
          </a:p>
          <a:p>
            <a:pPr lvl="3">
              <a:defRPr sz="1800"/>
            </a:pPr>
            <a:r>
              <a:rPr sz="2400"/>
              <a:t>正文级别 4</a:t>
            </a:r>
            <a:endParaRPr sz="2400"/>
          </a:p>
          <a:p>
            <a:pPr lvl="4">
              <a:defRPr sz="1800"/>
            </a:pPr>
            <a:r>
              <a:rPr sz="2400"/>
              <a:t>正文级别 5</a:t>
            </a:r>
            <a:endParaRPr sz="240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endParaRPr lang="zh-CN" altLang="en-US"/>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endParaRPr lang="zh-CN" altLang="en-US"/>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330" y="1555115"/>
            <a:ext cx="5233035" cy="4608195"/>
          </a:xfrm>
        </p:spPr>
        <p:txBody>
          <a:bodyPr vert="horz" lIns="90000" tIns="46800" rIns="90000" bIns="46800" rtlCol="0">
            <a:normAutofit/>
          </a:bodyPr>
          <a:lstStyle>
            <a:lvl1pPr>
              <a:buNone/>
              <a:defRPr sz="1600"/>
            </a:lvl1pPr>
          </a:lstStyle>
          <a:p>
            <a:pPr lvl="0"/>
            <a:endParaRPr>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a:sym typeface="+mn-ea"/>
              </a:rPr>
              <a:t>单击此处编辑标题</a:t>
            </a:r>
            <a:endParaRPr>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7" Type="http://schemas.openxmlformats.org/officeDocument/2006/relationships/theme" Target="../theme/theme1.xml"/><Relationship Id="rId26" Type="http://schemas.openxmlformats.org/officeDocument/2006/relationships/image" Target="file:///D:\qq&#25991;&#20214;\712321467\Image\C2C\Image2\%7b75232B38-A165-1FB7-499C-2E1C792CACB5%7d.png" TargetMode="External"/><Relationship Id="rId25" Type="http://schemas.openxmlformats.org/officeDocument/2006/relationships/image" Target="../media/image2.png"/><Relationship Id="rId24" Type="http://schemas.openxmlformats.org/officeDocument/2006/relationships/tags" Target="../tags/tag88.xml"/><Relationship Id="rId23" Type="http://schemas.openxmlformats.org/officeDocument/2006/relationships/tags" Target="../tags/tag87.xml"/><Relationship Id="rId22" Type="http://schemas.openxmlformats.org/officeDocument/2006/relationships/tags" Target="../tags/tag86.xml"/><Relationship Id="rId21" Type="http://schemas.openxmlformats.org/officeDocument/2006/relationships/tags" Target="../tags/tag85.xml"/><Relationship Id="rId20" Type="http://schemas.openxmlformats.org/officeDocument/2006/relationships/tags" Target="../tags/tag84.xml"/><Relationship Id="rId2" Type="http://schemas.openxmlformats.org/officeDocument/2006/relationships/slideLayout" Target="../slideLayouts/slideLayout2.xml"/><Relationship Id="rId19" Type="http://schemas.openxmlformats.org/officeDocument/2006/relationships/tags" Target="../tags/tag83.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20"/>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21"/>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4"/>
            <p:custDataLst>
              <p:tags r:id="rId23"/>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pic>
        <p:nvPicPr>
          <p:cNvPr id="7" name="图片 1073743875" descr="学科网 zxxk.com"/>
          <p:cNvPicPr>
            <a:picLocks noChangeAspect="1"/>
          </p:cNvPicPr>
          <p:nvPr>
            <p:custDataLst>
              <p:tags r:id="rId24"/>
            </p:custDataLst>
          </p:nvPr>
        </p:nvPicPr>
        <p:blipFill>
          <a:blip r:embed="rId25" r:link="rId26"/>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0.xml"/><Relationship Id="rId1" Type="http://schemas.openxmlformats.org/officeDocument/2006/relationships/tags" Target="../tags/tag89.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7.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18.xml"/><Relationship Id="rId4" Type="http://schemas.openxmlformats.org/officeDocument/2006/relationships/image" Target="../media/image4.jpeg"/><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s>
</file>

<file path=ppt/slides/_rels/slide12.xml.rels><?xml version="1.0" encoding="UTF-8" standalone="yes"?>
<Relationships xmlns="http://schemas.openxmlformats.org/package/2006/relationships"><Relationship Id="rId9" Type="http://schemas.openxmlformats.org/officeDocument/2006/relationships/tags" Target="../tags/tag129.xml"/><Relationship Id="rId8" Type="http://schemas.openxmlformats.org/officeDocument/2006/relationships/tags" Target="../tags/tag128.xml"/><Relationship Id="rId7" Type="http://schemas.openxmlformats.org/officeDocument/2006/relationships/tags" Target="../tags/tag127.xml"/><Relationship Id="rId6" Type="http://schemas.openxmlformats.org/officeDocument/2006/relationships/tags" Target="../tags/tag126.xml"/><Relationship Id="rId5" Type="http://schemas.openxmlformats.org/officeDocument/2006/relationships/tags" Target="../tags/tag125.xml"/><Relationship Id="rId4" Type="http://schemas.openxmlformats.org/officeDocument/2006/relationships/tags" Target="../tags/tag124.xml"/><Relationship Id="rId3" Type="http://schemas.openxmlformats.org/officeDocument/2006/relationships/tags" Target="../tags/tag123.xml"/><Relationship Id="rId2" Type="http://schemas.openxmlformats.org/officeDocument/2006/relationships/tags" Target="../tags/tag122.xml"/><Relationship Id="rId17" Type="http://schemas.openxmlformats.org/officeDocument/2006/relationships/slideLayout" Target="../slideLayouts/slideLayout18.xml"/><Relationship Id="rId16" Type="http://schemas.openxmlformats.org/officeDocument/2006/relationships/tags" Target="../tags/tag136.xml"/><Relationship Id="rId15" Type="http://schemas.openxmlformats.org/officeDocument/2006/relationships/tags" Target="../tags/tag135.xml"/><Relationship Id="rId14" Type="http://schemas.openxmlformats.org/officeDocument/2006/relationships/tags" Target="../tags/tag134.xml"/><Relationship Id="rId13" Type="http://schemas.openxmlformats.org/officeDocument/2006/relationships/tags" Target="../tags/tag133.xml"/><Relationship Id="rId12" Type="http://schemas.openxmlformats.org/officeDocument/2006/relationships/tags" Target="../tags/tag132.xml"/><Relationship Id="rId11" Type="http://schemas.openxmlformats.org/officeDocument/2006/relationships/tags" Target="../tags/tag131.xml"/><Relationship Id="rId10" Type="http://schemas.openxmlformats.org/officeDocument/2006/relationships/tags" Target="../tags/tag130.xml"/><Relationship Id="rId1" Type="http://schemas.openxmlformats.org/officeDocument/2006/relationships/tags" Target="../tags/tag12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1.xml"/><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tags" Target="../tags/tag13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3.xml"/><Relationship Id="rId1" Type="http://schemas.openxmlformats.org/officeDocument/2006/relationships/tags" Target="../tags/tag14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2.xml"/><Relationship Id="rId3" Type="http://schemas.openxmlformats.org/officeDocument/2006/relationships/tags" Target="../tags/tag92.xml"/><Relationship Id="rId2" Type="http://schemas.openxmlformats.org/officeDocument/2006/relationships/image" Target="../media/image3.png"/><Relationship Id="rId1" Type="http://schemas.openxmlformats.org/officeDocument/2006/relationships/tags" Target="../tags/tag9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0.xml"/><Relationship Id="rId1" Type="http://schemas.openxmlformats.org/officeDocument/2006/relationships/tags" Target="../tags/tag99.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116.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263346" y="2086983"/>
            <a:ext cx="9799200" cy="2570400"/>
          </a:xfrm>
        </p:spPr>
        <p:txBody>
          <a:bodyPr>
            <a:noAutofit/>
          </a:bodyPr>
          <a:lstStyle/>
          <a:p>
            <a:pPr>
              <a:lnSpc>
                <a:spcPct val="200000"/>
              </a:lnSpc>
            </a:pPr>
            <a:r>
              <a:rPr lang="zh-CN" altLang="zh-CN" sz="4000" smtClean="0"/>
              <a:t>《</a:t>
            </a:r>
            <a:r>
              <a:rPr lang="zh-CN" altLang="en-US" sz="4000" smtClean="0"/>
              <a:t>登快阁</a:t>
            </a:r>
            <a:r>
              <a:rPr lang="zh-CN" altLang="zh-CN" sz="4000" smtClean="0"/>
              <a:t>》</a:t>
            </a:r>
            <a:br>
              <a:rPr lang="zh-CN" altLang="zh-CN" sz="4000"/>
            </a:br>
            <a:r>
              <a:rPr lang="en-US" altLang="zh-CN" sz="4000" smtClean="0">
                <a:solidFill>
                  <a:srgbClr val="FF0000"/>
                </a:solidFill>
              </a:rPr>
              <a:t>——</a:t>
            </a:r>
            <a:r>
              <a:rPr lang="zh-CN" altLang="en-US" sz="4000" smtClean="0">
                <a:solidFill>
                  <a:srgbClr val="FF0000"/>
                </a:solidFill>
              </a:rPr>
              <a:t>诗歌的艺术手法</a:t>
            </a:r>
            <a:endParaRPr lang="zh-CN" altLang="zh-CN" sz="2000">
              <a:solidFill>
                <a:srgbClr val="FF0000"/>
              </a:solidFill>
            </a:endParaRPr>
          </a:p>
        </p:txBody>
      </p:sp>
    </p:spTree>
    <p:custDataLst>
      <p:tags r:id="rId2"/>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 name="文本框 35"/>
          <p:cNvSpPr txBox="1"/>
          <p:nvPr>
            <p:custDataLst>
              <p:tags r:id="rId1"/>
            </p:custDataLst>
          </p:nvPr>
        </p:nvSpPr>
        <p:spPr>
          <a:xfrm>
            <a:off x="-10795" y="-2540"/>
            <a:ext cx="12187555" cy="6858000"/>
          </a:xfrm>
          <a:prstGeom prst="rect">
            <a:avLst/>
          </a:prstGeom>
          <a:noFill/>
          <a:ln w="9525">
            <a:noFill/>
          </a:ln>
        </p:spPr>
        <p:txBody>
          <a:bodyPr wrap="square">
            <a:spAutoFit/>
          </a:bodyPr>
          <a:p>
            <a:pPr eaLnBrk="1" hangingPunct="1">
              <a:lnSpc>
                <a:spcPct val="150000"/>
              </a:lnSpc>
            </a:pPr>
            <a:r>
              <a:rPr lang="zh-CN" altLang="en-US" sz="3200" b="1">
                <a:solidFill>
                  <a:schemeClr val="tx1"/>
                </a:solidFill>
                <a:latin typeface="微软雅黑" panose="020B0503020204020204" pitchFamily="34" charset="-122"/>
                <a:ea typeface="微软雅黑" panose="020B0503020204020204" pitchFamily="34" charset="-122"/>
              </a:rPr>
              <a:t>全诗抒发了作者怎样的思想感情？请简要赏析。</a:t>
            </a:r>
            <a:endParaRPr lang="zh-CN" altLang="en-US" sz="3200" b="1">
              <a:solidFill>
                <a:schemeClr val="tx1"/>
              </a:solidFill>
              <a:latin typeface="微软雅黑" panose="020B0503020204020204" pitchFamily="34" charset="-122"/>
              <a:ea typeface="微软雅黑" panose="020B0503020204020204" pitchFamily="34" charset="-122"/>
            </a:endParaRPr>
          </a:p>
          <a:p>
            <a:pPr fontAlgn="auto">
              <a:lnSpc>
                <a:spcPct val="100000"/>
              </a:lnSpc>
            </a:pPr>
            <a:r>
              <a:rPr lang="zh-CN" altLang="en-US" sz="2400" b="1">
                <a:solidFill>
                  <a:srgbClr val="C00000"/>
                </a:solidFill>
                <a:latin typeface="微软雅黑" panose="020B0503020204020204" pitchFamily="34" charset="-122"/>
                <a:ea typeface="微软雅黑" panose="020B0503020204020204" pitchFamily="34" charset="-122"/>
              </a:rPr>
              <a:t>           </a:t>
            </a:r>
            <a:r>
              <a:rPr lang="zh-CN" altLang="en-US" sz="3600" b="1">
                <a:solidFill>
                  <a:srgbClr val="C00000"/>
                </a:solidFill>
                <a:latin typeface="宋体" panose="02010600030101010101" pitchFamily="2" charset="-122"/>
                <a:ea typeface="宋体" panose="02010600030101010101" pitchFamily="2" charset="-122"/>
              </a:rPr>
              <a:t>诗人对官场生活的厌倦（回家归隐的迫切）；投身自然的喜悦心情；自己的胸怀无人理解的痛苦（无奈、孤独）。</a:t>
            </a:r>
            <a:endParaRPr lang="zh-CN" altLang="en-US" sz="3600" b="1">
              <a:solidFill>
                <a:srgbClr val="C00000"/>
              </a:solidFill>
              <a:latin typeface="宋体" panose="02010600030101010101" pitchFamily="2" charset="-122"/>
              <a:ea typeface="宋体" panose="02010600030101010101" pitchFamily="2" charset="-122"/>
            </a:endParaRPr>
          </a:p>
          <a:p>
            <a:pPr fontAlgn="auto">
              <a:lnSpc>
                <a:spcPct val="100000"/>
              </a:lnSpc>
            </a:pPr>
            <a:r>
              <a:rPr lang="zh-CN" altLang="en-US" sz="3600" b="1">
                <a:latin typeface="宋体" panose="02010600030101010101" pitchFamily="2" charset="-122"/>
                <a:ea typeface="宋体" panose="02010600030101010101" pitchFamily="2" charset="-122"/>
                <a:sym typeface="宋体" panose="02010600030101010101" pitchFamily="2" charset="-122"/>
              </a:rPr>
              <a:t>    此诗起首处诗人从“痴儿了却官家事”说起，透露了诗人官场工作为民尽力服务和登快阁亭欣赏自然景色并不矛盾的观点；然后，渐入佳境，诗人陶醉在落木千山，澄江月明的美景之中，与起首处对“公家事”之“了却”形成鲜明并举；五、六句诗人作一迭宕：在良辰美景中，诗人心内的忧烦无端而来，诗人感受到自己知己和自由的可贵、自己的胸怀无人理解的痛苦。尾句引出了诗人的“归船”、“白鸥”之想。这一结尾，呼应了起首，顺势作结，给人以“一气盘旋而下之感”。意味隽永，想象无穷。</a:t>
            </a:r>
            <a:endParaRPr lang="zh-CN" altLang="en-US" sz="3600" b="1">
              <a:solidFill>
                <a:srgbClr val="C00000"/>
              </a:solidFill>
              <a:latin typeface="宋体" panose="02010600030101010101" pitchFamily="2" charset="-122"/>
              <a:ea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0"/>
          <p:cNvGrpSpPr/>
          <p:nvPr>
            <p:custDataLst>
              <p:tags r:id="rId1"/>
            </p:custDataLst>
          </p:nvPr>
        </p:nvGrpSpPr>
        <p:grpSpPr>
          <a:xfrm>
            <a:off x="2462886" y="1068071"/>
            <a:ext cx="8243434" cy="4953000"/>
            <a:chOff x="3767" y="1682"/>
            <a:chExt cx="8989" cy="7800"/>
          </a:xfrm>
        </p:grpSpPr>
        <p:sp>
          <p:nvSpPr>
            <p:cNvPr id="3" name="TextBox 2"/>
            <p:cNvSpPr txBox="1"/>
            <p:nvPr>
              <p:custDataLst>
                <p:tags r:id="rId2"/>
              </p:custDataLst>
            </p:nvPr>
          </p:nvSpPr>
          <p:spPr>
            <a:xfrm>
              <a:off x="5533" y="1682"/>
              <a:ext cx="5288" cy="138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26788" tIns="26788" rIns="26788" bIns="26788" numCol="1" spcCol="26788" rtlCol="0" anchor="ctr">
              <a:spAutoFit/>
            </a:bodyPr>
            <a:lstStyle/>
            <a:p>
              <a:pPr rtl="0" latinLnBrk="1" hangingPunct="0">
                <a:lnSpc>
                  <a:spcPct val="150000"/>
                </a:lnSpc>
              </a:pPr>
              <a:r>
                <a:rPr lang="zh-CN" altLang="en-US" sz="3600" smtClean="0">
                  <a:solidFill>
                    <a:srgbClr val="FF0000"/>
                  </a:solidFill>
                  <a:latin typeface="微软雅黑" panose="020B0503020204020204" pitchFamily="34" charset="-122"/>
                  <a:ea typeface="微软雅黑" panose="020B0503020204020204" pitchFamily="34" charset="-122"/>
                </a:rPr>
                <a:t>鉴赏诗歌的艺术手法</a:t>
              </a:r>
              <a:endParaRPr lang="zh-CN" altLang="en-US" sz="3600" smtClean="0">
                <a:solidFill>
                  <a:srgbClr val="FF0000"/>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3767" y="3812"/>
              <a:ext cx="8989" cy="5670"/>
            </a:xfrm>
            <a:prstGeom prst="rect">
              <a:avLst/>
            </a:prstGeom>
            <a:effectLst>
              <a:softEdge rad="127000"/>
            </a:effectLst>
          </p:spPr>
        </p:pic>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hape 38"/>
          <p:cNvSpPr/>
          <p:nvPr>
            <p:custDataLst>
              <p:tags r:id="rId1"/>
            </p:custDataLst>
          </p:nvPr>
        </p:nvSpPr>
        <p:spPr>
          <a:xfrm>
            <a:off x="1871532" y="278418"/>
            <a:ext cx="9313033" cy="438820"/>
          </a:xfrm>
          <a:prstGeom prst="rect">
            <a:avLst/>
          </a:prstGeom>
          <a:ln w="12700">
            <a:miter lim="400000"/>
          </a:ln>
        </p:spPr>
        <p:txBody>
          <a:bodyPr wrap="square" lIns="26788" tIns="26788" rIns="26788" bIns="26788" anchor="ctr">
            <a:spAutoFit/>
          </a:bodyPr>
          <a:lstStyle>
            <a:lvl1pPr algn="l">
              <a:defRPr>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lvl="0">
              <a:defRPr sz="1800">
                <a:solidFill>
                  <a:srgbClr val="000000"/>
                </a:solidFill>
              </a:defRPr>
            </a:pPr>
            <a:r>
              <a:rPr lang="zh-CN" altLang="en-US" sz="2500" smtClean="0">
                <a:solidFill>
                  <a:schemeClr val="bg1"/>
                </a:solidFill>
              </a:rPr>
              <a:t>表现手法（表达技巧、艺术手法）的知识体系</a:t>
            </a:r>
            <a:endParaRPr lang="zh-CN" altLang="en-US" sz="2500">
              <a:solidFill>
                <a:schemeClr val="bg1"/>
              </a:solidFill>
            </a:endParaRPr>
          </a:p>
        </p:txBody>
      </p:sp>
      <p:grpSp>
        <p:nvGrpSpPr>
          <p:cNvPr id="3" name="组合 7"/>
          <p:cNvGrpSpPr/>
          <p:nvPr>
            <p:custDataLst>
              <p:tags r:id="rId2"/>
            </p:custDataLst>
          </p:nvPr>
        </p:nvGrpSpPr>
        <p:grpSpPr>
          <a:xfrm>
            <a:off x="707606" y="1227531"/>
            <a:ext cx="10476959" cy="4224126"/>
            <a:chOff x="280260" y="1278898"/>
            <a:chExt cx="7857719" cy="4224126"/>
          </a:xfrm>
        </p:grpSpPr>
        <p:grpSp>
          <p:nvGrpSpPr>
            <p:cNvPr id="7" name="组合 6"/>
            <p:cNvGrpSpPr/>
            <p:nvPr>
              <p:custDataLst>
                <p:tags r:id="rId3"/>
              </p:custDataLst>
            </p:nvPr>
          </p:nvGrpSpPr>
          <p:grpSpPr>
            <a:xfrm>
              <a:off x="280260" y="1278898"/>
              <a:ext cx="5875916" cy="4224126"/>
              <a:chOff x="541973" y="1681014"/>
              <a:chExt cx="5875916" cy="4224126"/>
            </a:xfrm>
          </p:grpSpPr>
          <p:sp>
            <p:nvSpPr>
              <p:cNvPr id="4" name="圆角矩形 3"/>
              <p:cNvSpPr/>
              <p:nvPr>
                <p:custDataLst>
                  <p:tags r:id="rId4"/>
                </p:custDataLst>
              </p:nvPr>
            </p:nvSpPr>
            <p:spPr>
              <a:xfrm>
                <a:off x="541973" y="3268718"/>
                <a:ext cx="792088" cy="1038582"/>
              </a:xfrm>
              <a:prstGeom prst="roundRect">
                <a:avLst/>
              </a:prstGeom>
              <a:solidFill>
                <a:srgbClr val="FFFFFF"/>
              </a:solidFill>
              <a:ln w="25400" cap="flat">
                <a:solidFill>
                  <a:srgbClr val="0365C0"/>
                </a:solid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ctr" defTabSz="584200" rtl="0" fontAlgn="auto" latinLnBrk="1" hangingPunct="0">
                  <a:lnSpc>
                    <a:spcPct val="100000"/>
                  </a:lnSpc>
                  <a:spcBef>
                    <a:spcPct val="0"/>
                  </a:spcBef>
                  <a:spcAft>
                    <a:spcPct val="0"/>
                  </a:spcAft>
                  <a:buClrTx/>
                  <a:buSzTx/>
                  <a:buFontTx/>
                  <a:buNone/>
                </a:pPr>
                <a:r>
                  <a:rPr kumimoji="0" lang="zh-CN" altLang="en-US" sz="2800" b="0" i="0" u="none" strike="noStrike" cap="none" spc="0" normalizeH="0" baseline="0" smtClean="0">
                    <a:ln>
                      <a:noFill/>
                    </a:ln>
                    <a:solidFill>
                      <a:srgbClr val="000000"/>
                    </a:solidFill>
                    <a:effectLst/>
                    <a:uFillTx/>
                    <a:latin typeface="微软雅黑" panose="020B0503020204020204" pitchFamily="34" charset="-122"/>
                    <a:ea typeface="微软雅黑" panose="020B0503020204020204" pitchFamily="34" charset="-122"/>
                    <a:sym typeface="Helvetica"/>
                  </a:rPr>
                  <a:t>艺术手法</a:t>
                </a:r>
                <a:endParaRPr kumimoji="0" lang="zh-CN" altLang="en-US" sz="2800" b="0" i="0" u="none" strike="noStrike" cap="none" spc="0" normalizeH="0" baseline="0">
                  <a:ln>
                    <a:noFill/>
                  </a:ln>
                  <a:solidFill>
                    <a:srgbClr val="000000"/>
                  </a:solidFill>
                  <a:effectLst/>
                  <a:uFillTx/>
                  <a:latin typeface="微软雅黑" panose="020B0503020204020204" pitchFamily="34" charset="-122"/>
                  <a:ea typeface="微软雅黑" panose="020B0503020204020204" pitchFamily="34" charset="-122"/>
                  <a:sym typeface="Helvetica"/>
                </a:endParaRPr>
              </a:p>
            </p:txBody>
          </p:sp>
          <p:sp>
            <p:nvSpPr>
              <p:cNvPr id="5" name="左大括号 4"/>
              <p:cNvSpPr/>
              <p:nvPr>
                <p:custDataLst>
                  <p:tags r:id="rId5"/>
                </p:custDataLst>
              </p:nvPr>
            </p:nvSpPr>
            <p:spPr>
              <a:xfrm>
                <a:off x="1403648" y="1951804"/>
                <a:ext cx="504056" cy="3672408"/>
              </a:xfrm>
              <a:prstGeom prst="leftBrace">
                <a:avLst>
                  <a:gd name="adj1" fmla="val 26250"/>
                  <a:gd name="adj2" fmla="val 50000"/>
                </a:avLst>
              </a:prstGeom>
              <a:noFill/>
              <a:ln w="25400" cap="flat">
                <a:solidFill>
                  <a:srgbClr val="0365C0"/>
                </a:solid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ct val="0"/>
                  </a:spcBef>
                  <a:spcAft>
                    <a:spcPct val="0"/>
                  </a:spcAft>
                  <a:buClrTx/>
                  <a:buSzTx/>
                  <a:buFontTx/>
                  <a:buNone/>
                </a:pPr>
                <a:endParaRPr kumimoji="0" lang="zh-CN" altLang="en-US" sz="1800" b="0" i="0" u="none" strike="noStrike" cap="none" spc="0" normalizeH="0" baseline="0">
                  <a:ln>
                    <a:noFill/>
                  </a:ln>
                  <a:solidFill>
                    <a:srgbClr val="000000"/>
                  </a:solidFill>
                  <a:effectLst/>
                  <a:uFillTx/>
                </a:endParaRPr>
              </a:p>
            </p:txBody>
          </p:sp>
          <p:sp>
            <p:nvSpPr>
              <p:cNvPr id="6" name="圆角矩形 5"/>
              <p:cNvSpPr/>
              <p:nvPr>
                <p:custDataLst>
                  <p:tags r:id="rId6"/>
                </p:custDataLst>
              </p:nvPr>
            </p:nvSpPr>
            <p:spPr>
              <a:xfrm>
                <a:off x="2014061" y="3493046"/>
                <a:ext cx="1875472" cy="591110"/>
              </a:xfrm>
              <a:prstGeom prst="roundRect">
                <a:avLst/>
              </a:prstGeom>
              <a:solidFill>
                <a:srgbClr val="FFFFFF"/>
              </a:solidFill>
              <a:ln w="25400" cap="flat">
                <a:solidFill>
                  <a:srgbClr val="0365C0"/>
                </a:solid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defTabSz="584200" rtl="0" latinLnBrk="1" hangingPunct="0"/>
                <a:r>
                  <a:rPr lang="zh-CN" altLang="en-US" sz="2800" smtClean="0">
                    <a:solidFill>
                      <a:srgbClr val="000000"/>
                    </a:solidFill>
                    <a:latin typeface="微软雅黑" panose="020B0503020204020204" pitchFamily="34" charset="-122"/>
                    <a:ea typeface="微软雅黑" panose="020B0503020204020204" pitchFamily="34" charset="-122"/>
                  </a:rPr>
                  <a:t>表现手法</a:t>
                </a:r>
                <a:endParaRPr lang="zh-CN" altLang="en-US" sz="2800">
                  <a:solidFill>
                    <a:srgbClr val="000000"/>
                  </a:solidFill>
                  <a:latin typeface="微软雅黑" panose="020B0503020204020204" pitchFamily="34" charset="-122"/>
                  <a:ea typeface="微软雅黑" panose="020B0503020204020204" pitchFamily="34" charset="-122"/>
                </a:endParaRPr>
              </a:p>
            </p:txBody>
          </p:sp>
          <p:sp>
            <p:nvSpPr>
              <p:cNvPr id="11" name="圆角矩形 10"/>
              <p:cNvSpPr/>
              <p:nvPr>
                <p:custDataLst>
                  <p:tags r:id="rId7"/>
                </p:custDataLst>
              </p:nvPr>
            </p:nvSpPr>
            <p:spPr>
              <a:xfrm>
                <a:off x="2014006" y="1681014"/>
                <a:ext cx="1800200" cy="591110"/>
              </a:xfrm>
              <a:prstGeom prst="roundRect">
                <a:avLst/>
              </a:prstGeom>
              <a:solidFill>
                <a:srgbClr val="FFFFFF"/>
              </a:solidFill>
              <a:ln w="25400" cap="flat">
                <a:solidFill>
                  <a:srgbClr val="0365C0"/>
                </a:solid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defTabSz="584200" rtl="0" latinLnBrk="1" hangingPunct="0"/>
                <a:r>
                  <a:rPr lang="zh-CN" altLang="en-US" sz="2800">
                    <a:solidFill>
                      <a:srgbClr val="000000"/>
                    </a:solidFill>
                    <a:latin typeface="微软雅黑" panose="020B0503020204020204" pitchFamily="34" charset="-122"/>
                    <a:ea typeface="微软雅黑" panose="020B0503020204020204" pitchFamily="34" charset="-122"/>
                  </a:rPr>
                  <a:t>表达方式</a:t>
                </a:r>
                <a:endParaRPr lang="zh-CN" altLang="en-US" sz="2800">
                  <a:solidFill>
                    <a:srgbClr val="000000"/>
                  </a:solidFill>
                  <a:latin typeface="微软雅黑" panose="020B0503020204020204" pitchFamily="34" charset="-122"/>
                  <a:ea typeface="微软雅黑" panose="020B0503020204020204" pitchFamily="34" charset="-122"/>
                </a:endParaRPr>
              </a:p>
            </p:txBody>
          </p:sp>
          <p:sp>
            <p:nvSpPr>
              <p:cNvPr id="12" name="圆角矩形 11"/>
              <p:cNvSpPr/>
              <p:nvPr>
                <p:custDataLst>
                  <p:tags r:id="rId8"/>
                </p:custDataLst>
              </p:nvPr>
            </p:nvSpPr>
            <p:spPr>
              <a:xfrm>
                <a:off x="2051720" y="5343284"/>
                <a:ext cx="1800200" cy="561856"/>
              </a:xfrm>
              <a:prstGeom prst="roundRect">
                <a:avLst/>
              </a:prstGeom>
              <a:solidFill>
                <a:srgbClr val="FFFFFF"/>
              </a:solidFill>
              <a:ln w="25400" cap="flat">
                <a:solidFill>
                  <a:srgbClr val="0365C0"/>
                </a:solid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defTabSz="584200" rtl="0" latinLnBrk="1" hangingPunct="0"/>
                <a:r>
                  <a:rPr lang="zh-CN" altLang="en-US" sz="2800" smtClean="0">
                    <a:solidFill>
                      <a:srgbClr val="000000"/>
                    </a:solidFill>
                    <a:latin typeface="微软雅黑" panose="020B0503020204020204" pitchFamily="34" charset="-122"/>
                    <a:ea typeface="微软雅黑" panose="020B0503020204020204" pitchFamily="34" charset="-122"/>
                  </a:rPr>
                  <a:t>修辞手</a:t>
                </a:r>
                <a:r>
                  <a:rPr lang="zh-CN" altLang="en-US" sz="2800">
                    <a:solidFill>
                      <a:srgbClr val="000000"/>
                    </a:solidFill>
                    <a:latin typeface="微软雅黑" panose="020B0503020204020204" pitchFamily="34" charset="-122"/>
                    <a:ea typeface="微软雅黑" panose="020B0503020204020204" pitchFamily="34" charset="-122"/>
                  </a:rPr>
                  <a:t>法</a:t>
                </a:r>
                <a:endParaRPr lang="zh-CN" altLang="en-US" sz="2800">
                  <a:solidFill>
                    <a:srgbClr val="000000"/>
                  </a:solidFill>
                  <a:latin typeface="微软雅黑" panose="020B0503020204020204" pitchFamily="34" charset="-122"/>
                  <a:ea typeface="微软雅黑" panose="020B0503020204020204" pitchFamily="34" charset="-122"/>
                </a:endParaRPr>
              </a:p>
            </p:txBody>
          </p:sp>
          <p:sp>
            <p:nvSpPr>
              <p:cNvPr id="15" name="圆角矩形 14"/>
              <p:cNvSpPr/>
              <p:nvPr>
                <p:custDataLst>
                  <p:tags r:id="rId9"/>
                </p:custDataLst>
              </p:nvPr>
            </p:nvSpPr>
            <p:spPr>
              <a:xfrm>
                <a:off x="5121745" y="2174932"/>
                <a:ext cx="1296144" cy="561856"/>
              </a:xfrm>
              <a:prstGeom prst="roundRect">
                <a:avLst/>
              </a:prstGeom>
              <a:solidFill>
                <a:srgbClr val="FFFFFF"/>
              </a:solidFill>
              <a:ln w="25400" cap="flat">
                <a:solidFill>
                  <a:srgbClr val="0365C0"/>
                </a:solid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defTabSz="584200" rtl="0" latinLnBrk="1" hangingPunct="0"/>
                <a:r>
                  <a:rPr lang="zh-CN" altLang="en-US" sz="2800" smtClean="0">
                    <a:solidFill>
                      <a:srgbClr val="000000"/>
                    </a:solidFill>
                    <a:latin typeface="微软雅黑" panose="020B0503020204020204" pitchFamily="34" charset="-122"/>
                    <a:ea typeface="微软雅黑" panose="020B0503020204020204" pitchFamily="34" charset="-122"/>
                  </a:rPr>
                  <a:t>虚实</a:t>
                </a:r>
                <a:endParaRPr lang="zh-CN" altLang="en-US" sz="2800">
                  <a:solidFill>
                    <a:srgbClr val="000000"/>
                  </a:solidFill>
                  <a:latin typeface="微软雅黑" panose="020B0503020204020204" pitchFamily="34" charset="-122"/>
                  <a:ea typeface="微软雅黑" panose="020B0503020204020204" pitchFamily="34" charset="-122"/>
                </a:endParaRPr>
              </a:p>
            </p:txBody>
          </p:sp>
        </p:grpSp>
        <p:sp>
          <p:nvSpPr>
            <p:cNvPr id="21" name="圆角矩形 20"/>
            <p:cNvSpPr/>
            <p:nvPr>
              <p:custDataLst>
                <p:tags r:id="rId10"/>
              </p:custDataLst>
            </p:nvPr>
          </p:nvSpPr>
          <p:spPr>
            <a:xfrm>
              <a:off x="4854266" y="2676214"/>
              <a:ext cx="1296144" cy="561856"/>
            </a:xfrm>
            <a:prstGeom prst="roundRect">
              <a:avLst/>
            </a:prstGeom>
            <a:solidFill>
              <a:srgbClr val="FFFFFF"/>
            </a:solidFill>
            <a:ln w="25400" cap="flat">
              <a:solidFill>
                <a:srgbClr val="0365C0"/>
              </a:solid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defTabSz="584200" rtl="0" latinLnBrk="1" hangingPunct="0"/>
              <a:r>
                <a:rPr lang="zh-CN" altLang="en-US" sz="2800" smtClean="0">
                  <a:solidFill>
                    <a:srgbClr val="000000"/>
                  </a:solidFill>
                  <a:latin typeface="微软雅黑" panose="020B0503020204020204" pitchFamily="34" charset="-122"/>
                  <a:ea typeface="微软雅黑" panose="020B0503020204020204" pitchFamily="34" charset="-122"/>
                </a:rPr>
                <a:t>动静</a:t>
              </a:r>
              <a:endParaRPr lang="zh-CN" altLang="en-US" sz="2800">
                <a:solidFill>
                  <a:srgbClr val="000000"/>
                </a:solidFill>
                <a:latin typeface="微软雅黑" panose="020B0503020204020204" pitchFamily="34" charset="-122"/>
                <a:ea typeface="微软雅黑" panose="020B0503020204020204" pitchFamily="34" charset="-122"/>
              </a:endParaRPr>
            </a:p>
          </p:txBody>
        </p:sp>
        <p:sp>
          <p:nvSpPr>
            <p:cNvPr id="22" name="圆角矩形 21"/>
            <p:cNvSpPr/>
            <p:nvPr>
              <p:custDataLst>
                <p:tags r:id="rId11"/>
              </p:custDataLst>
            </p:nvPr>
          </p:nvSpPr>
          <p:spPr>
            <a:xfrm>
              <a:off x="6835074" y="1772816"/>
              <a:ext cx="1296144" cy="561856"/>
            </a:xfrm>
            <a:prstGeom prst="roundRect">
              <a:avLst/>
            </a:prstGeom>
            <a:solidFill>
              <a:srgbClr val="FFFFFF"/>
            </a:solidFill>
            <a:ln w="3175" cap="flat">
              <a:solidFill>
                <a:srgbClr val="0365C0"/>
              </a:solid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defTabSz="584200" rtl="0" latinLnBrk="1" hangingPunct="0"/>
              <a:r>
                <a:rPr lang="zh-CN" altLang="en-US" sz="2800" smtClean="0">
                  <a:solidFill>
                    <a:srgbClr val="000000"/>
                  </a:solidFill>
                  <a:latin typeface="微软雅黑" panose="020B0503020204020204" pitchFamily="34" charset="-122"/>
                  <a:ea typeface="微软雅黑" panose="020B0503020204020204" pitchFamily="34" charset="-122"/>
                </a:rPr>
                <a:t>视听</a:t>
              </a:r>
              <a:endParaRPr lang="zh-CN" altLang="en-US" sz="2800">
                <a:solidFill>
                  <a:srgbClr val="000000"/>
                </a:solidFill>
                <a:latin typeface="微软雅黑" panose="020B0503020204020204" pitchFamily="34" charset="-122"/>
                <a:ea typeface="微软雅黑" panose="020B0503020204020204" pitchFamily="34" charset="-122"/>
              </a:endParaRPr>
            </a:p>
          </p:txBody>
        </p:sp>
        <p:sp>
          <p:nvSpPr>
            <p:cNvPr id="23" name="圆角矩形 22"/>
            <p:cNvSpPr/>
            <p:nvPr>
              <p:custDataLst>
                <p:tags r:id="rId12"/>
              </p:custDataLst>
            </p:nvPr>
          </p:nvSpPr>
          <p:spPr>
            <a:xfrm>
              <a:off x="4854266" y="3540310"/>
              <a:ext cx="1296144" cy="561856"/>
            </a:xfrm>
            <a:prstGeom prst="roundRect">
              <a:avLst/>
            </a:prstGeom>
            <a:solidFill>
              <a:srgbClr val="FFFFFF"/>
            </a:solidFill>
            <a:ln w="25400" cap="flat">
              <a:solidFill>
                <a:srgbClr val="0365C0"/>
              </a:solid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defTabSz="584200" rtl="0" latinLnBrk="1" hangingPunct="0"/>
              <a:r>
                <a:rPr lang="zh-CN" altLang="en-US" sz="2800" smtClean="0">
                  <a:solidFill>
                    <a:srgbClr val="000000"/>
                  </a:solidFill>
                  <a:latin typeface="微软雅黑" panose="020B0503020204020204" pitchFamily="34" charset="-122"/>
                  <a:ea typeface="微软雅黑" panose="020B0503020204020204" pitchFamily="34" charset="-122"/>
                </a:rPr>
                <a:t>对比</a:t>
              </a:r>
              <a:endParaRPr lang="zh-CN" altLang="en-US" sz="2800">
                <a:solidFill>
                  <a:srgbClr val="000000"/>
                </a:solidFill>
                <a:latin typeface="微软雅黑" panose="020B0503020204020204" pitchFamily="34" charset="-122"/>
                <a:ea typeface="微软雅黑" panose="020B0503020204020204" pitchFamily="34" charset="-122"/>
              </a:endParaRPr>
            </a:p>
          </p:txBody>
        </p:sp>
        <p:sp>
          <p:nvSpPr>
            <p:cNvPr id="24" name="圆角矩形 23"/>
            <p:cNvSpPr/>
            <p:nvPr>
              <p:custDataLst>
                <p:tags r:id="rId13"/>
              </p:custDataLst>
            </p:nvPr>
          </p:nvSpPr>
          <p:spPr>
            <a:xfrm>
              <a:off x="6841835" y="4441295"/>
              <a:ext cx="1296144" cy="561856"/>
            </a:xfrm>
            <a:prstGeom prst="roundRect">
              <a:avLst/>
            </a:prstGeom>
            <a:solidFill>
              <a:srgbClr val="FFFFFF"/>
            </a:solidFill>
            <a:ln w="3175" cap="flat">
              <a:solidFill>
                <a:srgbClr val="0365C0"/>
              </a:solid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defTabSz="584200" rtl="0" latinLnBrk="1" hangingPunct="0"/>
              <a:r>
                <a:rPr lang="zh-CN" altLang="en-US" sz="2800" smtClean="0">
                  <a:solidFill>
                    <a:srgbClr val="000000"/>
                  </a:solidFill>
                  <a:latin typeface="微软雅黑" panose="020B0503020204020204" pitchFamily="34" charset="-122"/>
                  <a:ea typeface="微软雅黑" panose="020B0503020204020204" pitchFamily="34" charset="-122"/>
                </a:rPr>
                <a:t>白描</a:t>
              </a:r>
              <a:endParaRPr lang="zh-CN" altLang="en-US" sz="2800">
                <a:solidFill>
                  <a:srgbClr val="000000"/>
                </a:solidFill>
                <a:latin typeface="微软雅黑" panose="020B0503020204020204" pitchFamily="34" charset="-122"/>
                <a:ea typeface="微软雅黑" panose="020B0503020204020204" pitchFamily="34" charset="-122"/>
              </a:endParaRPr>
            </a:p>
          </p:txBody>
        </p:sp>
        <p:sp>
          <p:nvSpPr>
            <p:cNvPr id="25" name="圆角矩形 24"/>
            <p:cNvSpPr/>
            <p:nvPr>
              <p:custDataLst>
                <p:tags r:id="rId14"/>
              </p:custDataLst>
            </p:nvPr>
          </p:nvSpPr>
          <p:spPr>
            <a:xfrm>
              <a:off x="6835074" y="2727320"/>
              <a:ext cx="1296144" cy="561856"/>
            </a:xfrm>
            <a:prstGeom prst="roundRect">
              <a:avLst/>
            </a:prstGeom>
            <a:solidFill>
              <a:srgbClr val="FFFFFF"/>
            </a:solidFill>
            <a:ln w="3175" cap="flat">
              <a:solidFill>
                <a:srgbClr val="0365C0"/>
              </a:solid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defTabSz="584200" rtl="0" latinLnBrk="1" hangingPunct="0"/>
              <a:r>
                <a:rPr lang="zh-CN" altLang="en-US" sz="2800">
                  <a:solidFill>
                    <a:srgbClr val="000000"/>
                  </a:solidFill>
                  <a:latin typeface="微软雅黑" panose="020B0503020204020204" pitchFamily="34" charset="-122"/>
                  <a:ea typeface="微软雅黑" panose="020B0503020204020204" pitchFamily="34" charset="-122"/>
                </a:rPr>
                <a:t>点面</a:t>
              </a:r>
              <a:endParaRPr lang="zh-CN" altLang="en-US" sz="2800">
                <a:solidFill>
                  <a:srgbClr val="000000"/>
                </a:solidFill>
                <a:latin typeface="微软雅黑" panose="020B0503020204020204" pitchFamily="34" charset="-122"/>
                <a:ea typeface="微软雅黑" panose="020B0503020204020204" pitchFamily="34" charset="-122"/>
              </a:endParaRPr>
            </a:p>
          </p:txBody>
        </p:sp>
        <p:sp>
          <p:nvSpPr>
            <p:cNvPr id="26" name="圆角矩形 25"/>
            <p:cNvSpPr/>
            <p:nvPr>
              <p:custDataLst>
                <p:tags r:id="rId15"/>
              </p:custDataLst>
            </p:nvPr>
          </p:nvSpPr>
          <p:spPr>
            <a:xfrm>
              <a:off x="6835074" y="3624255"/>
              <a:ext cx="1296144" cy="561856"/>
            </a:xfrm>
            <a:prstGeom prst="roundRect">
              <a:avLst/>
            </a:prstGeom>
            <a:solidFill>
              <a:srgbClr val="FFFFFF"/>
            </a:solidFill>
            <a:ln w="3175" cap="flat">
              <a:solidFill>
                <a:srgbClr val="0365C0"/>
              </a:solid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defTabSz="584200" rtl="0" latinLnBrk="1" hangingPunct="0"/>
              <a:r>
                <a:rPr lang="zh-CN" altLang="en-US" sz="2800" smtClean="0">
                  <a:solidFill>
                    <a:srgbClr val="000000"/>
                  </a:solidFill>
                  <a:latin typeface="微软雅黑" panose="020B0503020204020204" pitchFamily="34" charset="-122"/>
                  <a:ea typeface="微软雅黑" panose="020B0503020204020204" pitchFamily="34" charset="-122"/>
                </a:rPr>
                <a:t>细节</a:t>
              </a:r>
              <a:endParaRPr lang="zh-CN" altLang="en-US" sz="2800">
                <a:solidFill>
                  <a:srgbClr val="000000"/>
                </a:solidFill>
                <a:latin typeface="微软雅黑" panose="020B0503020204020204" pitchFamily="34" charset="-122"/>
                <a:ea typeface="微软雅黑" panose="020B0503020204020204" pitchFamily="34" charset="-122"/>
              </a:endParaRPr>
            </a:p>
          </p:txBody>
        </p:sp>
      </p:grpSp>
      <p:sp>
        <p:nvSpPr>
          <p:cNvPr id="28" name="圆角矩形 27"/>
          <p:cNvSpPr/>
          <p:nvPr>
            <p:custDataLst>
              <p:tags r:id="rId16"/>
            </p:custDataLst>
          </p:nvPr>
        </p:nvSpPr>
        <p:spPr>
          <a:xfrm>
            <a:off x="6806280" y="4401993"/>
            <a:ext cx="1728192" cy="561856"/>
          </a:xfrm>
          <a:prstGeom prst="roundRect">
            <a:avLst/>
          </a:prstGeom>
          <a:solidFill>
            <a:srgbClr val="FFFFFF"/>
          </a:solidFill>
          <a:ln w="25400" cap="flat">
            <a:solidFill>
              <a:srgbClr val="0365C0"/>
            </a:solid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defTabSz="584200" rtl="0" latinLnBrk="1" hangingPunct="0"/>
            <a:r>
              <a:rPr lang="zh-CN" altLang="en-US" sz="2800" smtClean="0">
                <a:solidFill>
                  <a:srgbClr val="000000"/>
                </a:solidFill>
                <a:latin typeface="微软雅黑" panose="020B0503020204020204" pitchFamily="34" charset="-122"/>
                <a:ea typeface="微软雅黑" panose="020B0503020204020204" pitchFamily="34" charset="-122"/>
              </a:rPr>
              <a:t>衬托</a:t>
            </a:r>
            <a:endParaRPr lang="zh-CN" altLang="en-US" sz="280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圆角矩形 8"/>
          <p:cNvSpPr/>
          <p:nvPr>
            <p:custDataLst>
              <p:tags r:id="rId1"/>
            </p:custDataLst>
          </p:nvPr>
        </p:nvSpPr>
        <p:spPr>
          <a:xfrm>
            <a:off x="3272496" y="376963"/>
            <a:ext cx="7297304" cy="1409343"/>
          </a:xfrm>
          <a:prstGeom prst="roundRect">
            <a:avLst>
              <a:gd name="adj" fmla="val 5961"/>
            </a:avLst>
          </a:prstGeom>
          <a:solidFill>
            <a:srgbClr val="FFFFFF"/>
          </a:solidFill>
          <a:ln w="25400" cap="flat">
            <a:no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p>
            <a:pPr algn="l">
              <a:lnSpc>
                <a:spcPct val="150000"/>
              </a:lnSpc>
            </a:pPr>
            <a:r>
              <a:rPr lang="zh-CN" altLang="en-US" sz="2800" b="1">
                <a:latin typeface="微软雅黑" panose="020B0503020204020204" pitchFamily="34" charset="-122"/>
                <a:ea typeface="微软雅黑" panose="020B0503020204020204" pitchFamily="34" charset="-122"/>
              </a:rPr>
              <a:t>“虚”：想象的、回忆的、梦中的、隐性的。</a:t>
            </a:r>
            <a:endParaRPr lang="zh-CN" altLang="en-US" sz="2800" b="1">
              <a:latin typeface="微软雅黑" panose="020B0503020204020204" pitchFamily="34" charset="-122"/>
              <a:ea typeface="微软雅黑" panose="020B0503020204020204" pitchFamily="34" charset="-122"/>
            </a:endParaRPr>
          </a:p>
          <a:p>
            <a:pPr algn="l">
              <a:lnSpc>
                <a:spcPct val="150000"/>
              </a:lnSpc>
            </a:pPr>
            <a:r>
              <a:rPr lang="zh-CN" altLang="en-US" sz="2800" b="1">
                <a:latin typeface="微软雅黑" panose="020B0503020204020204" pitchFamily="34" charset="-122"/>
                <a:ea typeface="微软雅黑" panose="020B0503020204020204" pitchFamily="34" charset="-122"/>
              </a:rPr>
              <a:t>“实”：眼前的、具体的、显性的。</a:t>
            </a:r>
            <a:endParaRPr lang="zh-CN" altLang="en-US" sz="2800" b="1">
              <a:latin typeface="微软雅黑" panose="020B0503020204020204" pitchFamily="34" charset="-122"/>
              <a:ea typeface="微软雅黑" panose="020B0503020204020204" pitchFamily="34" charset="-122"/>
            </a:endParaRPr>
          </a:p>
        </p:txBody>
      </p:sp>
      <p:sp>
        <p:nvSpPr>
          <p:cNvPr id="5" name="文本框 4"/>
          <p:cNvSpPr txBox="1"/>
          <p:nvPr/>
        </p:nvSpPr>
        <p:spPr>
          <a:xfrm>
            <a:off x="342900" y="2071370"/>
            <a:ext cx="11418570" cy="1554480"/>
          </a:xfrm>
          <a:prstGeom prst="rect">
            <a:avLst/>
          </a:prstGeom>
          <a:noFill/>
        </p:spPr>
        <p:txBody>
          <a:bodyPr wrap="square" rtlCol="0">
            <a:spAutoFit/>
          </a:bodyPr>
          <a:p>
            <a:r>
              <a:rPr lang="en-US" altLang="zh-CN" sz="3200" b="1" smtClean="0">
                <a:latin typeface="宋体" panose="02010600030101010101" pitchFamily="2" charset="-122"/>
                <a:ea typeface="宋体" panose="02010600030101010101" pitchFamily="2" charset="-122"/>
                <a:sym typeface="+mn-ea"/>
              </a:rPr>
              <a:t>    </a:t>
            </a:r>
            <a:r>
              <a:rPr lang="zh-CN" altLang="en-US" sz="3200" b="1" smtClean="0">
                <a:latin typeface="宋体" panose="02010600030101010101" pitchFamily="2" charset="-122"/>
                <a:ea typeface="宋体" panose="02010600030101010101" pitchFamily="2" charset="-122"/>
                <a:sym typeface="+mn-ea"/>
              </a:rPr>
              <a:t>送</a:t>
            </a:r>
            <a:r>
              <a:rPr lang="zh-CN" altLang="en-US" sz="3200" b="1">
                <a:latin typeface="宋体" panose="02010600030101010101" pitchFamily="2" charset="-122"/>
                <a:ea typeface="宋体" panose="02010600030101010101" pitchFamily="2" charset="-122"/>
                <a:sym typeface="+mn-ea"/>
              </a:rPr>
              <a:t>别的场景实在没有太多可写之处，往往通过写景来渲染离别的气氛，真正感人之处在于对朋友旅途的担忧，所以往往通过想象来虚写离别后的场景。</a:t>
            </a:r>
            <a:endParaRPr lang="zh-CN" altLang="en-US" sz="3200">
              <a:latin typeface="宋体" panose="02010600030101010101" pitchFamily="2" charset="-122"/>
              <a:ea typeface="宋体" panose="02010600030101010101" pitchFamily="2" charset="-122"/>
            </a:endParaRPr>
          </a:p>
        </p:txBody>
      </p:sp>
      <p:sp>
        <p:nvSpPr>
          <p:cNvPr id="6" name="文本框 5"/>
          <p:cNvSpPr txBox="1"/>
          <p:nvPr/>
        </p:nvSpPr>
        <p:spPr>
          <a:xfrm>
            <a:off x="2616200" y="3799840"/>
            <a:ext cx="8039100" cy="2042160"/>
          </a:xfrm>
          <a:prstGeom prst="rect">
            <a:avLst/>
          </a:prstGeom>
          <a:noFill/>
        </p:spPr>
        <p:txBody>
          <a:bodyPr wrap="square" rtlCol="0" anchor="t">
            <a:spAutoFit/>
          </a:bodyPr>
          <a:p>
            <a:pPr algn="ctr" fontAlgn="auto">
              <a:lnSpc>
                <a:spcPct val="100000"/>
              </a:lnSpc>
            </a:pPr>
            <a:r>
              <a:rPr lang="zh-CN" altLang="en-US" sz="3200" b="1">
                <a:solidFill>
                  <a:schemeClr val="tx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送魏二</a:t>
            </a:r>
            <a:endParaRPr lang="zh-CN" altLang="en-US" sz="3200" b="1">
              <a:solidFill>
                <a:schemeClr val="tx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endParaRPr>
          </a:p>
          <a:p>
            <a:pPr algn="ctr" fontAlgn="auto">
              <a:lnSpc>
                <a:spcPct val="100000"/>
              </a:lnSpc>
            </a:pPr>
            <a:r>
              <a:rPr lang="zh-CN" altLang="en-US" sz="3200" b="1">
                <a:solidFill>
                  <a:schemeClr val="tx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王昌龄</a:t>
            </a:r>
            <a:endParaRPr lang="zh-CN" altLang="en-US" sz="3200" b="1">
              <a:solidFill>
                <a:schemeClr val="tx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endParaRPr>
          </a:p>
          <a:p>
            <a:pPr algn="ctr" fontAlgn="auto">
              <a:lnSpc>
                <a:spcPct val="100000"/>
              </a:lnSpc>
            </a:pPr>
            <a:r>
              <a:rPr lang="zh-CN" altLang="en-US" sz="3200" b="1">
                <a:solidFill>
                  <a:schemeClr val="tx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醉别江楼橘柚香，江风引雨入舟凉。</a:t>
            </a:r>
            <a:endParaRPr lang="zh-CN" altLang="en-US" sz="3200" b="1">
              <a:solidFill>
                <a:schemeClr val="tx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endParaRPr>
          </a:p>
          <a:p>
            <a:pPr algn="ctr" fontAlgn="auto">
              <a:lnSpc>
                <a:spcPct val="100000"/>
              </a:lnSpc>
            </a:pPr>
            <a:r>
              <a:rPr lang="zh-CN" altLang="en-US" sz="3200" b="1">
                <a:solidFill>
                  <a:schemeClr val="tx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忆君遥在潇湘月，愁听清猿梦里长</a:t>
            </a:r>
            <a:r>
              <a:rPr lang="zh-CN" altLang="en-US" sz="3200" b="1" smtClean="0">
                <a:solidFill>
                  <a:schemeClr val="tx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a:t>
            </a:r>
            <a:endParaRPr lang="zh-CN" altLang="en-US" sz="3200" b="1" smtClean="0">
              <a:solidFill>
                <a:schemeClr val="tx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endParaRPr>
          </a:p>
        </p:txBody>
      </p:sp>
      <p:sp>
        <p:nvSpPr>
          <p:cNvPr id="7" name="文本框 6"/>
          <p:cNvSpPr txBox="1"/>
          <p:nvPr/>
        </p:nvSpPr>
        <p:spPr>
          <a:xfrm>
            <a:off x="441325" y="377190"/>
            <a:ext cx="3069590" cy="822960"/>
          </a:xfrm>
          <a:prstGeom prst="rect">
            <a:avLst/>
          </a:prstGeom>
          <a:noFill/>
        </p:spPr>
        <p:txBody>
          <a:bodyPr wrap="square" rtlCol="0">
            <a:spAutoFit/>
          </a:bodyPr>
          <a:p>
            <a:r>
              <a:rPr lang="zh-CN" altLang="en-US" sz="4800" b="1">
                <a:solidFill>
                  <a:srgbClr val="FF0000"/>
                </a:solidFill>
                <a:latin typeface="宋体" panose="02010600030101010101" pitchFamily="2" charset="-122"/>
                <a:ea typeface="宋体" panose="02010600030101010101" pitchFamily="2" charset="-122"/>
              </a:rPr>
              <a:t>虚实</a:t>
            </a:r>
            <a:endParaRPr lang="zh-CN" altLang="en-US" sz="4800" b="1">
              <a:solidFill>
                <a:srgbClr val="FF0000"/>
              </a:solidFill>
              <a:latin typeface="宋体" panose="02010600030101010101" pitchFamily="2" charset="-122"/>
              <a:ea typeface="宋体" panose="02010600030101010101" pitchFamily="2" charset="-122"/>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81280" y="216535"/>
            <a:ext cx="11889105" cy="1066800"/>
          </a:xfrm>
          <a:prstGeom prst="rect">
            <a:avLst/>
          </a:prstGeom>
          <a:noFill/>
        </p:spPr>
        <p:txBody>
          <a:bodyPr wrap="square" rtlCol="0" anchor="t">
            <a:spAutoFit/>
          </a:bodyPr>
          <a:p>
            <a:r>
              <a:rPr lang="zh-CN" altLang="en-US" sz="3200" b="1" smtClean="0">
                <a:latin typeface="宋体" panose="02010600030101010101" pitchFamily="2" charset="-122"/>
                <a:ea typeface="宋体" panose="02010600030101010101" pitchFamily="2" charset="-122"/>
                <a:sym typeface="+mn-ea"/>
              </a:rPr>
              <a:t>所</a:t>
            </a:r>
            <a:r>
              <a:rPr lang="zh-CN" altLang="en-US" sz="3200" b="1">
                <a:latin typeface="宋体" panose="02010600030101010101" pitchFamily="2" charset="-122"/>
                <a:ea typeface="宋体" panose="02010600030101010101" pitchFamily="2" charset="-122"/>
                <a:sym typeface="+mn-ea"/>
              </a:rPr>
              <a:t>谓隐性的“虚”是指诗歌画面中没有，读者却可以通过诗句的暗示想象到的画面。</a:t>
            </a:r>
            <a:endParaRPr lang="zh-CN" altLang="en-US" sz="3200">
              <a:latin typeface="宋体" panose="02010600030101010101" pitchFamily="2" charset="-122"/>
              <a:ea typeface="宋体" panose="02010600030101010101" pitchFamily="2" charset="-122"/>
            </a:endParaRPr>
          </a:p>
        </p:txBody>
      </p:sp>
      <p:sp>
        <p:nvSpPr>
          <p:cNvPr id="3" name="文本框 2"/>
          <p:cNvSpPr txBox="1"/>
          <p:nvPr/>
        </p:nvSpPr>
        <p:spPr>
          <a:xfrm>
            <a:off x="539750" y="1556385"/>
            <a:ext cx="11430000" cy="2529840"/>
          </a:xfrm>
          <a:prstGeom prst="rect">
            <a:avLst/>
          </a:prstGeom>
          <a:noFill/>
        </p:spPr>
        <p:txBody>
          <a:bodyPr wrap="square" rtlCol="0" anchor="t">
            <a:spAutoFit/>
          </a:bodyPr>
          <a:p>
            <a:pPr fontAlgn="auto">
              <a:lnSpc>
                <a:spcPct val="100000"/>
              </a:lnSpc>
            </a:pP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琅琊溪</a:t>
            </a:r>
            <a:endParaRPr lang="zh-CN" altLang="en-US" sz="3200" b="1">
              <a:latin typeface="宋体" panose="02010600030101010101" pitchFamily="2" charset="-122"/>
              <a:ea typeface="宋体" panose="02010600030101010101" pitchFamily="2" charset="-122"/>
            </a:endParaRPr>
          </a:p>
          <a:p>
            <a:pPr fontAlgn="auto">
              <a:lnSpc>
                <a:spcPct val="100000"/>
              </a:lnSpc>
            </a:pP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宋</a:t>
            </a:r>
            <a:r>
              <a:rPr lang="en-US" altLang="zh-CN" sz="3200" b="1">
                <a:latin typeface="宋体" panose="02010600030101010101" pitchFamily="2" charset="-122"/>
                <a:ea typeface="宋体" panose="02010600030101010101" pitchFamily="2" charset="-122"/>
                <a:sym typeface="+mn-ea"/>
              </a:rPr>
              <a:t>】</a:t>
            </a:r>
            <a:r>
              <a:rPr lang="zh-CN" altLang="en-US" sz="3200" b="1">
                <a:latin typeface="宋体" panose="02010600030101010101" pitchFamily="2" charset="-122"/>
                <a:ea typeface="宋体" panose="02010600030101010101" pitchFamily="2" charset="-122"/>
                <a:sym typeface="+mn-ea"/>
              </a:rPr>
              <a:t>欧阳修</a:t>
            </a:r>
            <a:endParaRPr lang="zh-CN" altLang="en-US" sz="3200" b="1">
              <a:latin typeface="宋体" panose="02010600030101010101" pitchFamily="2" charset="-122"/>
              <a:ea typeface="宋体" panose="02010600030101010101" pitchFamily="2" charset="-122"/>
            </a:endParaRPr>
          </a:p>
          <a:p>
            <a:pPr fontAlgn="auto">
              <a:lnSpc>
                <a:spcPct val="100000"/>
              </a:lnSpc>
            </a:pPr>
            <a:r>
              <a:rPr lang="zh-CN" altLang="en-US" sz="3200" b="1">
                <a:latin typeface="宋体" panose="02010600030101010101" pitchFamily="2" charset="-122"/>
                <a:ea typeface="宋体" panose="02010600030101010101" pitchFamily="2" charset="-122"/>
                <a:sym typeface="+mn-ea"/>
              </a:rPr>
              <a:t>空山雪消溪水涨，游客渡溪横古槎（古旧的木筏）。</a:t>
            </a:r>
            <a:endParaRPr lang="zh-CN" altLang="en-US" sz="3200" b="1">
              <a:latin typeface="宋体" panose="02010600030101010101" pitchFamily="2" charset="-122"/>
              <a:ea typeface="宋体" panose="02010600030101010101" pitchFamily="2" charset="-122"/>
            </a:endParaRPr>
          </a:p>
          <a:p>
            <a:pPr fontAlgn="auto">
              <a:lnSpc>
                <a:spcPct val="100000"/>
              </a:lnSpc>
            </a:pPr>
            <a:r>
              <a:rPr lang="zh-CN" altLang="en-US" sz="3200" b="1">
                <a:latin typeface="宋体" panose="02010600030101010101" pitchFamily="2" charset="-122"/>
                <a:ea typeface="宋体" panose="02010600030101010101" pitchFamily="2" charset="-122"/>
                <a:sym typeface="+mn-ea"/>
              </a:rPr>
              <a:t>不知溪源来远近，但见流出山中花</a:t>
            </a:r>
            <a:r>
              <a:rPr lang="zh-CN" altLang="en-US" sz="3200" b="1" smtClean="0">
                <a:latin typeface="宋体" panose="02010600030101010101" pitchFamily="2" charset="-122"/>
                <a:ea typeface="宋体" panose="02010600030101010101" pitchFamily="2" charset="-122"/>
                <a:sym typeface="+mn-ea"/>
              </a:rPr>
              <a:t>。</a:t>
            </a:r>
            <a:endParaRPr lang="en-US" altLang="zh-CN" sz="3200" b="1" smtClean="0">
              <a:latin typeface="宋体" panose="02010600030101010101" pitchFamily="2" charset="-122"/>
              <a:ea typeface="宋体" panose="02010600030101010101" pitchFamily="2" charset="-122"/>
            </a:endParaRPr>
          </a:p>
          <a:p>
            <a:pPr fontAlgn="auto">
              <a:lnSpc>
                <a:spcPct val="100000"/>
              </a:lnSpc>
            </a:pPr>
            <a:r>
              <a:rPr lang="zh-CN" altLang="en-US" sz="3200" b="1">
                <a:latin typeface="宋体" panose="02010600030101010101" pitchFamily="2" charset="-122"/>
                <a:ea typeface="宋体" panose="02010600030101010101" pitchFamily="2" charset="-122"/>
                <a:sym typeface="+mn-ea"/>
              </a:rPr>
              <a:t>问：请从</a:t>
            </a:r>
            <a:r>
              <a:rPr lang="zh-CN" altLang="en-US" sz="3200" b="1">
                <a:solidFill>
                  <a:srgbClr val="FF0000"/>
                </a:solidFill>
                <a:latin typeface="宋体" panose="02010600030101010101" pitchFamily="2" charset="-122"/>
                <a:ea typeface="宋体" panose="02010600030101010101" pitchFamily="2" charset="-122"/>
                <a:sym typeface="+mn-ea"/>
              </a:rPr>
              <a:t>虚实结合</a:t>
            </a:r>
            <a:r>
              <a:rPr lang="zh-CN" altLang="en-US" sz="3200" b="1">
                <a:latin typeface="宋体" panose="02010600030101010101" pitchFamily="2" charset="-122"/>
                <a:ea typeface="宋体" panose="02010600030101010101" pitchFamily="2" charset="-122"/>
                <a:sym typeface="+mn-ea"/>
              </a:rPr>
              <a:t>的角度对诗中三、四两句进行解析</a:t>
            </a:r>
            <a:r>
              <a:rPr lang="zh-CN" altLang="en-US" sz="3200" b="1" smtClean="0">
                <a:latin typeface="宋体" panose="02010600030101010101" pitchFamily="2" charset="-122"/>
                <a:ea typeface="宋体" panose="02010600030101010101" pitchFamily="2" charset="-122"/>
                <a:sym typeface="+mn-ea"/>
              </a:rPr>
              <a:t>。</a:t>
            </a:r>
            <a:endParaRPr lang="zh-CN" altLang="en-US" sz="3200">
              <a:latin typeface="宋体" panose="02010600030101010101" pitchFamily="2" charset="-122"/>
              <a:ea typeface="宋体" panose="02010600030101010101" pitchFamily="2" charset="-122"/>
            </a:endParaRPr>
          </a:p>
        </p:txBody>
      </p:sp>
      <p:sp>
        <p:nvSpPr>
          <p:cNvPr id="5" name="文本框 4"/>
          <p:cNvSpPr txBox="1"/>
          <p:nvPr/>
        </p:nvSpPr>
        <p:spPr>
          <a:xfrm>
            <a:off x="539750" y="4318635"/>
            <a:ext cx="10718165" cy="1371600"/>
          </a:xfrm>
          <a:prstGeom prst="rect">
            <a:avLst/>
          </a:prstGeom>
          <a:noFill/>
        </p:spPr>
        <p:txBody>
          <a:bodyPr wrap="square" rtlCol="0">
            <a:spAutoFit/>
          </a:bodyPr>
          <a:p>
            <a:pPr algn="l">
              <a:lnSpc>
                <a:spcPct val="150000"/>
              </a:lnSpc>
            </a:pPr>
            <a:r>
              <a:rPr lang="zh-CN" altLang="en-US" sz="2800" b="1" smtClean="0">
                <a:latin typeface="微软雅黑" panose="020B0503020204020204" pitchFamily="34" charset="-122"/>
                <a:ea typeface="微软雅黑" panose="020B0503020204020204" pitchFamily="34" charset="-122"/>
                <a:sym typeface="+mn-ea"/>
              </a:rPr>
              <a:t>实</a:t>
            </a:r>
            <a:r>
              <a:rPr lang="zh-CN" altLang="en-US" sz="2800" b="1">
                <a:latin typeface="微软雅黑" panose="020B0503020204020204" pitchFamily="34" charset="-122"/>
                <a:ea typeface="微软雅黑" panose="020B0503020204020204" pitchFamily="34" charset="-122"/>
                <a:sym typeface="+mn-ea"/>
              </a:rPr>
              <a:t>写山花随溪水流出的景象；虚写山中的春意，以及溪源之远、溪流的曲折。</a:t>
            </a:r>
            <a:r>
              <a:rPr lang="zh-CN" altLang="en-US" sz="2800" b="1">
                <a:solidFill>
                  <a:srgbClr val="FF0000"/>
                </a:solidFill>
                <a:latin typeface="微软雅黑" panose="020B0503020204020204" pitchFamily="34" charset="-122"/>
                <a:ea typeface="微软雅黑" panose="020B0503020204020204" pitchFamily="34" charset="-122"/>
                <a:sym typeface="+mn-ea"/>
              </a:rPr>
              <a:t>虚实结合</a:t>
            </a:r>
            <a:r>
              <a:rPr lang="zh-CN" altLang="en-US" sz="2800" b="1">
                <a:latin typeface="微软雅黑" panose="020B0503020204020204" pitchFamily="34" charset="-122"/>
                <a:ea typeface="微软雅黑" panose="020B0503020204020204" pitchFamily="34" charset="-122"/>
                <a:sym typeface="+mn-ea"/>
              </a:rPr>
              <a:t>，激发了读者的想象，丰富了画面的内涵。</a:t>
            </a:r>
            <a:endParaRPr lang="zh-CN" altLang="en-US" sz="280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文本框 6"/>
          <p:cNvSpPr txBox="1"/>
          <p:nvPr/>
        </p:nvSpPr>
        <p:spPr>
          <a:xfrm>
            <a:off x="441325" y="377190"/>
            <a:ext cx="3069590" cy="822960"/>
          </a:xfrm>
          <a:prstGeom prst="rect">
            <a:avLst/>
          </a:prstGeom>
          <a:noFill/>
        </p:spPr>
        <p:txBody>
          <a:bodyPr wrap="square" rtlCol="0">
            <a:spAutoFit/>
          </a:bodyPr>
          <a:p>
            <a:r>
              <a:rPr lang="zh-CN" altLang="en-US" sz="4800" b="1">
                <a:solidFill>
                  <a:srgbClr val="FF0000"/>
                </a:solidFill>
                <a:latin typeface="宋体" panose="02010600030101010101" pitchFamily="2" charset="-122"/>
                <a:ea typeface="宋体" panose="02010600030101010101" pitchFamily="2" charset="-122"/>
              </a:rPr>
              <a:t>动静</a:t>
            </a:r>
            <a:endParaRPr lang="zh-CN" altLang="en-US" sz="4800" b="1">
              <a:solidFill>
                <a:srgbClr val="FF0000"/>
              </a:solidFill>
              <a:latin typeface="宋体" panose="02010600030101010101" pitchFamily="2" charset="-122"/>
              <a:ea typeface="宋体" panose="02010600030101010101" pitchFamily="2" charset="-122"/>
            </a:endParaRPr>
          </a:p>
        </p:txBody>
      </p:sp>
      <p:sp>
        <p:nvSpPr>
          <p:cNvPr id="16" name="圆角矩形 15"/>
          <p:cNvSpPr/>
          <p:nvPr>
            <p:custDataLst>
              <p:tags r:id="rId1"/>
            </p:custDataLst>
          </p:nvPr>
        </p:nvSpPr>
        <p:spPr>
          <a:xfrm>
            <a:off x="2393557" y="127817"/>
            <a:ext cx="5919801" cy="1502646"/>
          </a:xfrm>
          <a:prstGeom prst="roundRect">
            <a:avLst/>
          </a:prstGeom>
          <a:solidFill>
            <a:srgbClr val="FFFFFF"/>
          </a:solidFill>
          <a:ln w="25400" cap="flat">
            <a:no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p>
            <a:pPr algn="ctr" defTabSz="584200" rtl="0" latinLnBrk="1" hangingPunct="0">
              <a:lnSpc>
                <a:spcPct val="150000"/>
              </a:lnSpc>
            </a:pPr>
            <a:r>
              <a:rPr lang="zh-CN" altLang="en-US" sz="2800" b="1">
                <a:latin typeface="微软雅黑" panose="020B0503020204020204" pitchFamily="34" charset="-122"/>
                <a:ea typeface="微软雅黑" panose="020B0503020204020204" pitchFamily="34" charset="-122"/>
              </a:rPr>
              <a:t>“</a:t>
            </a:r>
            <a:r>
              <a:rPr lang="zh-CN" altLang="en-US" sz="2800" b="1">
                <a:latin typeface="微软雅黑" panose="020B0503020204020204" pitchFamily="34" charset="-122"/>
                <a:ea typeface="微软雅黑" panose="020B0503020204020204" pitchFamily="34" charset="-122"/>
              </a:rPr>
              <a:t>动”：运动的；有声的。</a:t>
            </a:r>
            <a:endParaRPr lang="zh-CN" altLang="en-US" sz="2800" b="1">
              <a:latin typeface="微软雅黑" panose="020B0503020204020204" pitchFamily="34" charset="-122"/>
              <a:ea typeface="微软雅黑" panose="020B0503020204020204" pitchFamily="34" charset="-122"/>
            </a:endParaRPr>
          </a:p>
          <a:p>
            <a:pPr algn="ctr" defTabSz="584200" rtl="0" latinLnBrk="1" hangingPunct="0">
              <a:lnSpc>
                <a:spcPct val="150000"/>
              </a:lnSpc>
            </a:pPr>
            <a:r>
              <a:rPr lang="zh-CN" altLang="en-US" sz="2800" b="1">
                <a:latin typeface="微软雅黑" panose="020B0503020204020204" pitchFamily="34" charset="-122"/>
                <a:ea typeface="微软雅黑" panose="020B0503020204020204" pitchFamily="34" charset="-122"/>
              </a:rPr>
              <a:t>“静”：静止的；无声的。</a:t>
            </a:r>
            <a:endParaRPr lang="zh-CN" altLang="en-US" sz="2800" b="1">
              <a:latin typeface="微软雅黑" panose="020B0503020204020204" pitchFamily="34" charset="-122"/>
              <a:ea typeface="微软雅黑" panose="020B0503020204020204" pitchFamily="34" charset="-122"/>
            </a:endParaRPr>
          </a:p>
        </p:txBody>
      </p:sp>
      <p:sp>
        <p:nvSpPr>
          <p:cNvPr id="2" name="圆角矩形 1"/>
          <p:cNvSpPr/>
          <p:nvPr>
            <p:custDataLst>
              <p:tags r:id="rId2"/>
            </p:custDataLst>
          </p:nvPr>
        </p:nvSpPr>
        <p:spPr>
          <a:xfrm>
            <a:off x="122555" y="1887466"/>
            <a:ext cx="3498850" cy="4662314"/>
          </a:xfrm>
          <a:prstGeom prst="roundRect">
            <a:avLst>
              <a:gd name="adj" fmla="val 5398"/>
            </a:avLst>
          </a:prstGeom>
          <a:solidFill>
            <a:srgbClr val="FFFFFF"/>
          </a:solidFill>
          <a:ln w="25400" cap="flat">
            <a:no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p>
            <a:pPr algn="ctr">
              <a:lnSpc>
                <a:spcPct val="15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绝句</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5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杜甫</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5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两个黄鹂鸣翠柳</a:t>
            </a:r>
            <a:r>
              <a:rPr lang="zh-CN" altLang="en-US" sz="2800" b="1" smtClean="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endParaRPr lang="en-US" altLang="zh-CN" sz="2800" b="1" smtClean="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50000"/>
              </a:lnSpc>
              <a:spcBef>
                <a:spcPts val="1000"/>
              </a:spcBef>
              <a:buFont typeface="Arial" panose="020B0604020202020204" pitchFamily="34" charset="0"/>
              <a:buNone/>
            </a:pPr>
            <a:r>
              <a:rPr lang="zh-CN" altLang="en-US" sz="2800" b="1" smtClean="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一</a:t>
            </a: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行白鹭上青天。</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5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窗含西岭千秋雪</a:t>
            </a:r>
            <a:r>
              <a:rPr lang="zh-CN" altLang="en-US" sz="2800" b="1" smtClean="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endParaRPr lang="en-US" altLang="zh-CN" sz="2800" b="1" smtClean="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50000"/>
              </a:lnSpc>
              <a:spcBef>
                <a:spcPts val="1000"/>
              </a:spcBef>
              <a:buFont typeface="Arial" panose="020B0604020202020204" pitchFamily="34" charset="0"/>
              <a:buNone/>
            </a:pPr>
            <a:r>
              <a:rPr lang="zh-CN" altLang="en-US" sz="2800" b="1" smtClean="0">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门</a:t>
            </a: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泊东吴万里船。</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3" name="圆角矩形 2"/>
          <p:cNvSpPr/>
          <p:nvPr>
            <p:custDataLst>
              <p:tags r:id="rId3"/>
            </p:custDataLst>
          </p:nvPr>
        </p:nvSpPr>
        <p:spPr>
          <a:xfrm>
            <a:off x="4011930" y="1870253"/>
            <a:ext cx="3543300" cy="4663720"/>
          </a:xfrm>
          <a:prstGeom prst="roundRect">
            <a:avLst>
              <a:gd name="adj" fmla="val 5398"/>
            </a:avLst>
          </a:prstGeom>
          <a:solidFill>
            <a:srgbClr val="FFFFFF"/>
          </a:solidFill>
          <a:ln w="25400" cap="flat">
            <a:no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p>
            <a:pPr algn="ctr">
              <a:lnSpc>
                <a:spcPct val="15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越中览古</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5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（唐）李白</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5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越王勾践破吴归，</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5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战士还家尽锦衣。</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5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宫女如花满春殿，</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5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只今惟有鹧鸪飞。</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8" name="圆角矩形 7"/>
          <p:cNvSpPr/>
          <p:nvPr>
            <p:custDataLst>
              <p:tags r:id="rId4"/>
            </p:custDataLst>
          </p:nvPr>
        </p:nvSpPr>
        <p:spPr>
          <a:xfrm>
            <a:off x="7997190" y="1870291"/>
            <a:ext cx="3340100" cy="4657294"/>
          </a:xfrm>
          <a:prstGeom prst="roundRect">
            <a:avLst>
              <a:gd name="adj" fmla="val 5398"/>
            </a:avLst>
          </a:prstGeom>
          <a:solidFill>
            <a:srgbClr val="FFFFFF"/>
          </a:solidFill>
          <a:ln w="25400" cap="flat">
            <a:no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p>
            <a:pPr algn="ctr">
              <a:lnSpc>
                <a:spcPct val="15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鸟鸣涧</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5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王维</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5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人闲桂花落，</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5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夜静春山空。</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5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月出惊山鸟，</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lnSpc>
                <a:spcPct val="15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时鸣春涧中。</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706120" y="1690370"/>
            <a:ext cx="10226040" cy="3088640"/>
          </a:xfrm>
          <a:prstGeom prst="rect">
            <a:avLst/>
          </a:prstGeom>
          <a:noFill/>
        </p:spPr>
        <p:txBody>
          <a:bodyPr wrap="square" rtlCol="0" anchor="t">
            <a:spAutoFit/>
          </a:bodyPr>
          <a:p>
            <a:pPr>
              <a:lnSpc>
                <a:spcPct val="150000"/>
              </a:lnSpc>
              <a:spcBef>
                <a:spcPts val="1000"/>
              </a:spcBef>
              <a:buFont typeface="Arial" panose="020B0604020202020204" pitchFamily="34" charset="0"/>
              <a:buNone/>
            </a:pPr>
            <a:r>
              <a:rPr lang="zh-CN" altLang="en-US" sz="4000" b="1" smtClean="0">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“黄</a:t>
            </a:r>
            <a:r>
              <a:rPr lang="zh-CN" altLang="en-US" sz="40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鹤之飞尚不得过，猿猱欲度愁攀</a:t>
            </a:r>
            <a:r>
              <a:rPr lang="zh-CN" altLang="en-US" sz="4000" b="1" smtClean="0">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援。”</a:t>
            </a:r>
            <a:endParaRPr lang="zh-CN" altLang="en-US" sz="4000" b="1">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nSpc>
                <a:spcPct val="150000"/>
              </a:lnSpc>
              <a:spcBef>
                <a:spcPts val="1000"/>
              </a:spcBef>
              <a:buFont typeface="Arial" panose="020B0604020202020204" pitchFamily="34" charset="0"/>
              <a:buNone/>
            </a:pPr>
            <a:r>
              <a:rPr lang="zh-CN" altLang="en-US" sz="40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“天台四万八千丈，对此欲倒东南倾。”</a:t>
            </a:r>
            <a:endParaRPr lang="zh-CN" altLang="en-US" sz="4000" b="1">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nSpc>
                <a:spcPct val="150000"/>
              </a:lnSpc>
              <a:spcBef>
                <a:spcPts val="1000"/>
              </a:spcBef>
              <a:buFont typeface="Arial" panose="020B0604020202020204" pitchFamily="34" charset="0"/>
              <a:buNone/>
            </a:pPr>
            <a:r>
              <a:rPr lang="zh-CN" altLang="en-US" sz="40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“桃花潭水深千尺，不及汪伦送我情。”</a:t>
            </a:r>
            <a:endParaRPr lang="zh-CN" altLang="en-US" sz="4000">
              <a:latin typeface="宋体" panose="02010600030101010101" pitchFamily="2" charset="-122"/>
              <a:ea typeface="宋体" panose="02010600030101010101" pitchFamily="2" charset="-122"/>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文本框 6"/>
          <p:cNvSpPr txBox="1"/>
          <p:nvPr/>
        </p:nvSpPr>
        <p:spPr>
          <a:xfrm>
            <a:off x="171450" y="107315"/>
            <a:ext cx="3069590" cy="822960"/>
          </a:xfrm>
          <a:prstGeom prst="rect">
            <a:avLst/>
          </a:prstGeom>
          <a:noFill/>
        </p:spPr>
        <p:txBody>
          <a:bodyPr wrap="square" rtlCol="0">
            <a:spAutoFit/>
          </a:bodyPr>
          <a:p>
            <a:r>
              <a:rPr lang="zh-CN" altLang="en-US" sz="4800" b="1">
                <a:solidFill>
                  <a:srgbClr val="FF0000"/>
                </a:solidFill>
                <a:latin typeface="宋体" panose="02010600030101010101" pitchFamily="2" charset="-122"/>
                <a:ea typeface="宋体" panose="02010600030101010101" pitchFamily="2" charset="-122"/>
              </a:rPr>
              <a:t>细节</a:t>
            </a:r>
            <a:endParaRPr lang="zh-CN" altLang="en-US" sz="4800" b="1">
              <a:solidFill>
                <a:srgbClr val="FF0000"/>
              </a:solidFill>
              <a:latin typeface="宋体" panose="02010600030101010101" pitchFamily="2" charset="-122"/>
              <a:ea typeface="宋体" panose="02010600030101010101" pitchFamily="2" charset="-122"/>
            </a:endParaRPr>
          </a:p>
        </p:txBody>
      </p:sp>
      <p:sp>
        <p:nvSpPr>
          <p:cNvPr id="3" name="文本框 2"/>
          <p:cNvSpPr txBox="1"/>
          <p:nvPr/>
        </p:nvSpPr>
        <p:spPr>
          <a:xfrm>
            <a:off x="147320" y="831215"/>
            <a:ext cx="11897360" cy="1554480"/>
          </a:xfrm>
          <a:prstGeom prst="rect">
            <a:avLst/>
          </a:prstGeom>
          <a:noFill/>
        </p:spPr>
        <p:txBody>
          <a:bodyPr wrap="square" rtlCol="0">
            <a:spAutoFit/>
          </a:bodyPr>
          <a:p>
            <a:r>
              <a:rPr lang="en-US" altLang="zh-CN" sz="3200" b="1" smtClean="0">
                <a:solidFill>
                  <a:srgbClr val="000000"/>
                </a:solidFill>
                <a:latin typeface="宋体" panose="02010600030101010101" pitchFamily="2" charset="-122"/>
                <a:ea typeface="宋体" panose="02010600030101010101" pitchFamily="2" charset="-122"/>
                <a:sym typeface="+mn-ea"/>
              </a:rPr>
              <a:t>    </a:t>
            </a:r>
            <a:r>
              <a:rPr lang="zh-CN" altLang="en-US" sz="3200" b="1" smtClean="0">
                <a:solidFill>
                  <a:srgbClr val="000000"/>
                </a:solidFill>
                <a:latin typeface="宋体" panose="02010600030101010101" pitchFamily="2" charset="-122"/>
                <a:ea typeface="宋体" panose="02010600030101010101" pitchFamily="2" charset="-122"/>
                <a:sym typeface="+mn-ea"/>
              </a:rPr>
              <a:t>通过捕捉某一细微而又具体的典型情节，用凝练的语言加以生动细致的描绘细节描写能使读者从人物细小的动作、简短的话语、细微的表情中，读出人物的性格、内心世界、复杂的情感</a:t>
            </a:r>
            <a:r>
              <a:rPr lang="zh-CN" altLang="en-US" sz="3200" b="1" smtClean="0">
                <a:latin typeface="宋体" panose="02010600030101010101" pitchFamily="2" charset="-122"/>
                <a:ea typeface="宋体" panose="02010600030101010101" pitchFamily="2" charset="-122"/>
                <a:sym typeface="+mn-ea"/>
              </a:rPr>
              <a:t>。</a:t>
            </a:r>
            <a:endParaRPr lang="zh-CN" altLang="en-US" sz="3200">
              <a:latin typeface="宋体" panose="02010600030101010101" pitchFamily="2" charset="-122"/>
              <a:ea typeface="宋体" panose="02010600030101010101" pitchFamily="2" charset="-122"/>
            </a:endParaRPr>
          </a:p>
        </p:txBody>
      </p:sp>
      <p:sp>
        <p:nvSpPr>
          <p:cNvPr id="4" name="圆角矩形 3"/>
          <p:cNvSpPr/>
          <p:nvPr>
            <p:custDataLst>
              <p:tags r:id="rId1"/>
            </p:custDataLst>
          </p:nvPr>
        </p:nvSpPr>
        <p:spPr>
          <a:xfrm>
            <a:off x="264207" y="2597076"/>
            <a:ext cx="3692080" cy="3450080"/>
          </a:xfrm>
          <a:prstGeom prst="roundRect">
            <a:avLst>
              <a:gd name="adj" fmla="val 8805"/>
            </a:avLst>
          </a:prstGeom>
          <a:solidFill>
            <a:srgbClr val="FFFFFF"/>
          </a:solidFill>
          <a:ln w="25400" cap="flat">
            <a:solidFill>
              <a:srgbClr val="0365C0"/>
            </a:solid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p>
            <a:pPr algn="ctr" fontAlgn="auto">
              <a:lnSpc>
                <a:spcPct val="10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秋思</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fontAlgn="auto">
              <a:lnSpc>
                <a:spcPct val="10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张籍</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fontAlgn="auto">
              <a:lnSpc>
                <a:spcPct val="10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洛阳城里见秋风，</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fontAlgn="auto">
              <a:lnSpc>
                <a:spcPct val="10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欲作家书意万重。</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fontAlgn="auto">
              <a:lnSpc>
                <a:spcPct val="10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复恐匆匆说不尽，</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fontAlgn="auto">
              <a:lnSpc>
                <a:spcPct val="10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行人临发又开封。</a:t>
            </a:r>
            <a:endParaRPr lang="zh-CN" altLang="en-US">
              <a:latin typeface="微软雅黑" panose="020B0503020204020204" pitchFamily="34" charset="-122"/>
              <a:ea typeface="微软雅黑" panose="020B0503020204020204" pitchFamily="34" charset="-122"/>
            </a:endParaRPr>
          </a:p>
        </p:txBody>
      </p:sp>
      <p:sp>
        <p:nvSpPr>
          <p:cNvPr id="5" name="圆角矩形 4"/>
          <p:cNvSpPr/>
          <p:nvPr>
            <p:custDataLst>
              <p:tags r:id="rId2"/>
            </p:custDataLst>
          </p:nvPr>
        </p:nvSpPr>
        <p:spPr>
          <a:xfrm>
            <a:off x="4771795" y="2592150"/>
            <a:ext cx="6505193" cy="3427228"/>
          </a:xfrm>
          <a:prstGeom prst="roundRect">
            <a:avLst>
              <a:gd name="adj" fmla="val 7756"/>
            </a:avLst>
          </a:prstGeom>
          <a:solidFill>
            <a:srgbClr val="FFFFFF"/>
          </a:solidFill>
          <a:ln w="25400" cap="flat">
            <a:solidFill>
              <a:srgbClr val="0365C0"/>
            </a:solid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p>
            <a:pPr algn="ctr" fontAlgn="auto">
              <a:lnSpc>
                <a:spcPct val="10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点绛唇</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fontAlgn="auto">
              <a:lnSpc>
                <a:spcPct val="10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李清照</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fontAlgn="auto">
              <a:lnSpc>
                <a:spcPct val="10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蹴罢秋千，起来慵整纤纤手。</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fontAlgn="auto">
              <a:lnSpc>
                <a:spcPct val="10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露浓花瘦，薄汗轻衣透。</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fontAlgn="auto">
              <a:lnSpc>
                <a:spcPct val="10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见客入来，袜刬（chǎn）金钗溜。</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fontAlgn="auto">
              <a:lnSpc>
                <a:spcPct val="100000"/>
              </a:lnSpc>
              <a:spcBef>
                <a:spcPts val="1000"/>
              </a:spcBef>
              <a:buFont typeface="Arial" panose="020B0604020202020204" pitchFamily="34" charset="0"/>
              <a:buNone/>
            </a:pPr>
            <a:r>
              <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和羞走，倚门回首，却把青梅嗅。</a:t>
            </a:r>
            <a:endParaRPr lang="zh-CN" altLang="en-US" sz="2800" b="1">
              <a:solidFill>
                <a:srgbClr val="00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70" y="-10795"/>
            <a:ext cx="12187555" cy="7330440"/>
          </a:xfrm>
          <a:prstGeom prst="rect">
            <a:avLst/>
          </a:prstGeom>
          <a:noFill/>
        </p:spPr>
        <p:txBody>
          <a:bodyPr wrap="square" rtlCol="0" anchor="t">
            <a:spAutoFit/>
          </a:bodyPr>
          <a:p>
            <a:pPr algn="l" fontAlgn="auto">
              <a:lnSpc>
                <a:spcPct val="100000"/>
              </a:lnSpc>
              <a:spcBef>
                <a:spcPts val="1000"/>
              </a:spcBef>
              <a:buFont typeface="Arial" panose="020B0604020202020204" pitchFamily="34" charset="0"/>
              <a:buNone/>
            </a:pPr>
            <a:r>
              <a:rPr lang="zh-CN" altLang="en-US" sz="3200" b="1">
                <a:latin typeface="宋体" panose="02010600030101010101" pitchFamily="2" charset="-122"/>
                <a:ea typeface="宋体" panose="02010600030101010101" pitchFamily="2" charset="-122"/>
                <a:sym typeface="+mn-ea"/>
              </a:rPr>
              <a:t>例</a:t>
            </a:r>
            <a:r>
              <a:rPr lang="en-US" altLang="zh-CN" sz="3200" b="1">
                <a:latin typeface="宋体" panose="02010600030101010101" pitchFamily="2" charset="-122"/>
                <a:ea typeface="宋体" panose="02010600030101010101" pitchFamily="2" charset="-122"/>
                <a:sym typeface="+mn-ea"/>
              </a:rPr>
              <a:t>1</a:t>
            </a:r>
            <a:r>
              <a:rPr lang="zh-CN" altLang="en-US" sz="3200" b="1">
                <a:latin typeface="宋体" panose="02010600030101010101" pitchFamily="2" charset="-122"/>
                <a:ea typeface="宋体" panose="02010600030101010101" pitchFamily="2" charset="-122"/>
                <a:sym typeface="+mn-ea"/>
              </a:rPr>
              <a:t>、阅读下面这首</a:t>
            </a:r>
            <a:r>
              <a:rPr lang="zh-CN" altLang="en-US" sz="3200" b="1" smtClean="0">
                <a:latin typeface="宋体" panose="02010600030101010101" pitchFamily="2" charset="-122"/>
                <a:ea typeface="宋体" panose="02010600030101010101" pitchFamily="2" charset="-122"/>
                <a:sym typeface="+mn-ea"/>
              </a:rPr>
              <a:t>诗：</a:t>
            </a:r>
            <a:endParaRPr lang="zh-CN" altLang="en-US" sz="3200" b="1">
              <a:latin typeface="宋体" panose="02010600030101010101" pitchFamily="2" charset="-122"/>
              <a:ea typeface="宋体" panose="02010600030101010101" pitchFamily="2" charset="-122"/>
            </a:endParaRPr>
          </a:p>
          <a:p>
            <a:pPr algn="ctr" fontAlgn="auto">
              <a:lnSpc>
                <a:spcPct val="100000"/>
              </a:lnSpc>
              <a:spcBef>
                <a:spcPts val="1000"/>
              </a:spcBef>
              <a:buFont typeface="Arial" panose="020B0604020202020204" pitchFamily="34" charset="0"/>
              <a:buNone/>
            </a:pPr>
            <a:r>
              <a:rPr lang="zh-CN" altLang="en-US" sz="3000" b="1">
                <a:latin typeface="宋体" panose="02010600030101010101" pitchFamily="2" charset="-122"/>
                <a:ea typeface="宋体" panose="02010600030101010101" pitchFamily="2" charset="-122"/>
                <a:sym typeface="+mn-ea"/>
              </a:rPr>
              <a:t>月圆⑴</a:t>
            </a:r>
            <a:endParaRPr lang="zh-CN" altLang="en-US" sz="3000" b="1">
              <a:latin typeface="宋体" panose="02010600030101010101" pitchFamily="2" charset="-122"/>
              <a:ea typeface="宋体" panose="02010600030101010101" pitchFamily="2" charset="-122"/>
            </a:endParaRPr>
          </a:p>
          <a:p>
            <a:pPr algn="ctr" fontAlgn="auto">
              <a:lnSpc>
                <a:spcPct val="100000"/>
              </a:lnSpc>
              <a:spcBef>
                <a:spcPts val="1000"/>
              </a:spcBef>
              <a:buFont typeface="Arial" panose="020B0604020202020204" pitchFamily="34" charset="0"/>
              <a:buNone/>
            </a:pPr>
            <a:r>
              <a:rPr lang="en-US" altLang="zh-CN" sz="3000" b="1">
                <a:latin typeface="宋体" panose="02010600030101010101" pitchFamily="2" charset="-122"/>
                <a:ea typeface="宋体" panose="02010600030101010101" pitchFamily="2" charset="-122"/>
                <a:sym typeface="+mn-ea"/>
              </a:rPr>
              <a:t>【</a:t>
            </a:r>
            <a:r>
              <a:rPr lang="zh-CN" altLang="en-US" sz="3000" b="1">
                <a:latin typeface="宋体" panose="02010600030101010101" pitchFamily="2" charset="-122"/>
                <a:ea typeface="宋体" panose="02010600030101010101" pitchFamily="2" charset="-122"/>
                <a:sym typeface="+mn-ea"/>
              </a:rPr>
              <a:t>唐</a:t>
            </a:r>
            <a:r>
              <a:rPr lang="en-US" altLang="zh-CN" sz="3000" b="1">
                <a:latin typeface="宋体" panose="02010600030101010101" pitchFamily="2" charset="-122"/>
                <a:ea typeface="宋体" panose="02010600030101010101" pitchFamily="2" charset="-122"/>
                <a:sym typeface="+mn-ea"/>
              </a:rPr>
              <a:t>】</a:t>
            </a:r>
            <a:r>
              <a:rPr lang="zh-CN" altLang="en-US" sz="3000" b="1">
                <a:latin typeface="宋体" panose="02010600030101010101" pitchFamily="2" charset="-122"/>
                <a:ea typeface="宋体" panose="02010600030101010101" pitchFamily="2" charset="-122"/>
                <a:sym typeface="+mn-ea"/>
              </a:rPr>
              <a:t>杜甫</a:t>
            </a:r>
            <a:endParaRPr lang="zh-CN" altLang="en-US" sz="3000" b="1">
              <a:latin typeface="宋体" panose="02010600030101010101" pitchFamily="2" charset="-122"/>
              <a:ea typeface="宋体" panose="02010600030101010101" pitchFamily="2" charset="-122"/>
            </a:endParaRPr>
          </a:p>
          <a:p>
            <a:pPr algn="ctr" fontAlgn="auto">
              <a:lnSpc>
                <a:spcPct val="100000"/>
              </a:lnSpc>
              <a:spcBef>
                <a:spcPts val="1000"/>
              </a:spcBef>
              <a:buFont typeface="Arial" panose="020B0604020202020204" pitchFamily="34" charset="0"/>
              <a:buNone/>
            </a:pPr>
            <a:r>
              <a:rPr lang="zh-CN" altLang="en-US" sz="3000" b="1">
                <a:latin typeface="宋体" panose="02010600030101010101" pitchFamily="2" charset="-122"/>
                <a:ea typeface="宋体" panose="02010600030101010101" pitchFamily="2" charset="-122"/>
                <a:sym typeface="+mn-ea"/>
              </a:rPr>
              <a:t>孤月当楼满，寒江动夜扉。委波金不定，照席绮逾依。⑵</a:t>
            </a:r>
            <a:endParaRPr lang="zh-CN" altLang="en-US" sz="3000" b="1">
              <a:latin typeface="宋体" panose="02010600030101010101" pitchFamily="2" charset="-122"/>
              <a:ea typeface="宋体" panose="02010600030101010101" pitchFamily="2" charset="-122"/>
            </a:endParaRPr>
          </a:p>
          <a:p>
            <a:pPr algn="ctr" fontAlgn="auto">
              <a:lnSpc>
                <a:spcPct val="100000"/>
              </a:lnSpc>
              <a:spcBef>
                <a:spcPts val="1000"/>
              </a:spcBef>
              <a:buFont typeface="Arial" panose="020B0604020202020204" pitchFamily="34" charset="0"/>
              <a:buNone/>
            </a:pPr>
            <a:r>
              <a:rPr lang="zh-CN" altLang="en-US" sz="3000" b="1">
                <a:latin typeface="宋体" panose="02010600030101010101" pitchFamily="2" charset="-122"/>
                <a:ea typeface="宋体" panose="02010600030101010101" pitchFamily="2" charset="-122"/>
                <a:sym typeface="+mn-ea"/>
              </a:rPr>
              <a:t>未缺⑶空山静，高悬列宿⑷稀。故园松桂发，万里共清辉。</a:t>
            </a:r>
            <a:endParaRPr lang="zh-CN" altLang="en-US" sz="3000" b="1">
              <a:latin typeface="宋体" panose="02010600030101010101" pitchFamily="2" charset="-122"/>
              <a:ea typeface="宋体" panose="02010600030101010101" pitchFamily="2" charset="-122"/>
            </a:endParaRPr>
          </a:p>
          <a:p>
            <a:pPr algn="l" fontAlgn="auto">
              <a:lnSpc>
                <a:spcPct val="100000"/>
              </a:lnSpc>
              <a:spcBef>
                <a:spcPts val="1000"/>
              </a:spcBef>
              <a:buFont typeface="Arial" panose="020B0604020202020204" pitchFamily="34" charset="0"/>
              <a:buNone/>
            </a:pPr>
            <a:r>
              <a:rPr lang="en-US" altLang="zh-CN" sz="3000" b="1">
                <a:latin typeface="宋体" panose="02010600030101010101" pitchFamily="2" charset="-122"/>
                <a:ea typeface="宋体" panose="02010600030101010101" pitchFamily="2" charset="-122"/>
                <a:sym typeface="+mn-ea"/>
              </a:rPr>
              <a:t>【</a:t>
            </a:r>
            <a:r>
              <a:rPr lang="zh-CN" altLang="en-US" sz="3000" b="1">
                <a:latin typeface="宋体" panose="02010600030101010101" pitchFamily="2" charset="-122"/>
                <a:ea typeface="宋体" panose="02010600030101010101" pitchFamily="2" charset="-122"/>
                <a:sym typeface="+mn-ea"/>
              </a:rPr>
              <a:t>注</a:t>
            </a:r>
            <a:r>
              <a:rPr lang="en-US" altLang="zh-CN" sz="3000" b="1">
                <a:latin typeface="宋体" panose="02010600030101010101" pitchFamily="2" charset="-122"/>
                <a:ea typeface="宋体" panose="02010600030101010101" pitchFamily="2" charset="-122"/>
                <a:sym typeface="+mn-ea"/>
              </a:rPr>
              <a:t>】⑴</a:t>
            </a:r>
            <a:r>
              <a:rPr lang="zh-CN" altLang="en-US" sz="3000" b="1">
                <a:latin typeface="宋体" panose="02010600030101010101" pitchFamily="2" charset="-122"/>
                <a:ea typeface="宋体" panose="02010600030101010101" pitchFamily="2" charset="-122"/>
                <a:sym typeface="+mn-ea"/>
              </a:rPr>
              <a:t>这首诗是唐代宗大历元年</a:t>
            </a:r>
            <a:r>
              <a:rPr lang="en-US" altLang="zh-CN" sz="3000" b="1">
                <a:latin typeface="宋体" panose="02010600030101010101" pitchFamily="2" charset="-122"/>
                <a:ea typeface="宋体" panose="02010600030101010101" pitchFamily="2" charset="-122"/>
                <a:sym typeface="+mn-ea"/>
              </a:rPr>
              <a:t>(766)</a:t>
            </a:r>
            <a:r>
              <a:rPr lang="zh-CN" altLang="en-US" sz="3000" b="1">
                <a:latin typeface="宋体" panose="02010600030101010101" pitchFamily="2" charset="-122"/>
                <a:ea typeface="宋体" panose="02010600030101010101" pitchFamily="2" charset="-122"/>
                <a:sym typeface="+mn-ea"/>
              </a:rPr>
              <a:t>秋天杜甫所作</a:t>
            </a:r>
            <a:r>
              <a:rPr lang="zh-CN" altLang="en-US" sz="3000" b="1" smtClean="0">
                <a:latin typeface="宋体" panose="02010600030101010101" pitchFamily="2" charset="-122"/>
                <a:ea typeface="宋体" panose="02010600030101010101" pitchFamily="2" charset="-122"/>
                <a:sym typeface="+mn-ea"/>
              </a:rPr>
              <a:t>。</a:t>
            </a:r>
            <a:endParaRPr lang="en-US" altLang="zh-CN" sz="3000" b="1" smtClean="0">
              <a:latin typeface="宋体" panose="02010600030101010101" pitchFamily="2" charset="-122"/>
              <a:ea typeface="宋体" panose="02010600030101010101" pitchFamily="2" charset="-122"/>
            </a:endParaRPr>
          </a:p>
          <a:p>
            <a:pPr algn="l" fontAlgn="auto">
              <a:lnSpc>
                <a:spcPct val="100000"/>
              </a:lnSpc>
              <a:spcBef>
                <a:spcPts val="1000"/>
              </a:spcBef>
              <a:buFont typeface="Arial" panose="020B0604020202020204" pitchFamily="34" charset="0"/>
              <a:buNone/>
            </a:pPr>
            <a:r>
              <a:rPr lang="zh-CN" altLang="en-US" sz="3000" b="1" smtClean="0">
                <a:latin typeface="宋体" panose="02010600030101010101" pitchFamily="2" charset="-122"/>
                <a:ea typeface="宋体" panose="02010600030101010101" pitchFamily="2" charset="-122"/>
                <a:sym typeface="+mn-ea"/>
              </a:rPr>
              <a:t>⑵</a:t>
            </a:r>
            <a:r>
              <a:rPr lang="zh-CN" altLang="en-US" sz="3000" b="1">
                <a:latin typeface="宋体" panose="02010600030101010101" pitchFamily="2" charset="-122"/>
                <a:ea typeface="宋体" panose="02010600030101010101" pitchFamily="2" charset="-122"/>
                <a:sym typeface="+mn-ea"/>
              </a:rPr>
              <a:t>绮：有文彩的丝织品；光彩。</a:t>
            </a:r>
            <a:r>
              <a:rPr lang="zh-CN" altLang="en-US" sz="3000" b="1">
                <a:latin typeface="宋体" panose="02010600030101010101" pitchFamily="2" charset="-122"/>
                <a:ea typeface="宋体" panose="02010600030101010101" pitchFamily="2" charset="-122"/>
                <a:sym typeface="+mn-ea"/>
              </a:rPr>
              <a:t>这里指光彩更加柔美</a:t>
            </a:r>
            <a:r>
              <a:rPr lang="zh-CN" altLang="en-US" sz="3000" b="1" smtClean="0">
                <a:latin typeface="宋体" panose="02010600030101010101" pitchFamily="2" charset="-122"/>
                <a:ea typeface="宋体" panose="02010600030101010101" pitchFamily="2" charset="-122"/>
                <a:sym typeface="+mn-ea"/>
              </a:rPr>
              <a:t>。⑶</a:t>
            </a:r>
            <a:r>
              <a:rPr lang="zh-CN" altLang="en-US" sz="3000" b="1">
                <a:latin typeface="宋体" panose="02010600030101010101" pitchFamily="2" charset="-122"/>
                <a:ea typeface="宋体" panose="02010600030101010101" pitchFamily="2" charset="-122"/>
                <a:sym typeface="+mn-ea"/>
              </a:rPr>
              <a:t>未缺：指月圆。⑷列宿：众星。</a:t>
            </a:r>
            <a:endParaRPr lang="zh-CN" altLang="en-US" sz="3000" b="1">
              <a:latin typeface="宋体" panose="02010600030101010101" pitchFamily="2" charset="-122"/>
              <a:ea typeface="宋体" panose="02010600030101010101" pitchFamily="2" charset="-122"/>
            </a:endParaRPr>
          </a:p>
          <a:p>
            <a:pPr algn="l" fontAlgn="auto">
              <a:lnSpc>
                <a:spcPct val="100000"/>
              </a:lnSpc>
              <a:spcBef>
                <a:spcPts val="1000"/>
              </a:spcBef>
              <a:buFont typeface="Arial" panose="020B0604020202020204" pitchFamily="34" charset="0"/>
              <a:buNone/>
            </a:pPr>
            <a:r>
              <a:rPr lang="zh-CN" altLang="en-US" sz="3000" b="1">
                <a:latin typeface="宋体" panose="02010600030101010101" pitchFamily="2" charset="-122"/>
                <a:ea typeface="宋体" panose="02010600030101010101" pitchFamily="2" charset="-122"/>
                <a:sym typeface="+mn-ea"/>
              </a:rPr>
              <a:t>问：本诗最后两句情感真挚，请从虚实结合的角度进行赏析。</a:t>
            </a:r>
            <a:endParaRPr lang="zh-CN" altLang="en-US" sz="3000" b="1">
              <a:latin typeface="宋体" panose="02010600030101010101" pitchFamily="2" charset="-122"/>
              <a:ea typeface="宋体" panose="02010600030101010101" pitchFamily="2" charset="-122"/>
              <a:sym typeface="+mn-ea"/>
            </a:endParaRPr>
          </a:p>
          <a:p>
            <a:pPr algn="l" fontAlgn="auto">
              <a:lnSpc>
                <a:spcPct val="100000"/>
              </a:lnSpc>
              <a:spcBef>
                <a:spcPts val="1000"/>
              </a:spcBef>
              <a:buFont typeface="Arial" panose="020B0604020202020204" pitchFamily="34" charset="0"/>
              <a:buNone/>
            </a:pPr>
            <a:r>
              <a:rPr lang="zh-CN" altLang="en-US" sz="3200" smtClean="0">
                <a:latin typeface="微软雅黑" panose="020B0503020204020204" pitchFamily="34" charset="-122"/>
                <a:ea typeface="微软雅黑" panose="020B0503020204020204" pitchFamily="34" charset="-122"/>
                <a:sym typeface="+mn-ea"/>
              </a:rPr>
              <a:t>遥</a:t>
            </a:r>
            <a:r>
              <a:rPr lang="zh-CN" altLang="en-US" sz="3200">
                <a:latin typeface="微软雅黑" panose="020B0503020204020204" pitchFamily="34" charset="-122"/>
                <a:ea typeface="微软雅黑" panose="020B0503020204020204" pitchFamily="34" charset="-122"/>
                <a:sym typeface="+mn-ea"/>
              </a:rPr>
              <a:t>想故园桂花开放，是虚写；眼前清辉，是实写。故园桂花正开放，虚中有实；万里清辉，实中有虚。虚实结合，表达诗人对家乡的深切思念，寄托了诗人渴望万家团圆的美好愿望。</a:t>
            </a:r>
            <a:endParaRPr lang="zh-CN" altLang="en-US" sz="3200">
              <a:latin typeface="微软雅黑" panose="020B0503020204020204" pitchFamily="34" charset="-122"/>
              <a:ea typeface="微软雅黑" panose="020B0503020204020204" pitchFamily="34" charset="-122"/>
            </a:endParaRPr>
          </a:p>
          <a:p>
            <a:pPr algn="l" fontAlgn="auto">
              <a:lnSpc>
                <a:spcPct val="100000"/>
              </a:lnSpc>
              <a:spcBef>
                <a:spcPts val="1000"/>
              </a:spcBef>
              <a:buFont typeface="Arial" panose="020B0604020202020204" pitchFamily="34" charset="0"/>
              <a:buNone/>
            </a:pPr>
            <a:endParaRPr lang="zh-CN" altLang="en-US" sz="3200">
              <a:latin typeface="宋体" panose="02010600030101010101" pitchFamily="2" charset="-122"/>
              <a:ea typeface="宋体" panose="02010600030101010101" pitchFamily="2" charset="-122"/>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70" y="-12700"/>
            <a:ext cx="12190095" cy="4881880"/>
          </a:xfrm>
          <a:prstGeom prst="rect">
            <a:avLst/>
          </a:prstGeom>
          <a:noFill/>
        </p:spPr>
        <p:txBody>
          <a:bodyPr wrap="square" rtlCol="0" anchor="t">
            <a:spAutoFit/>
          </a:bodyPr>
          <a:p>
            <a:pPr algn="l" fontAlgn="auto">
              <a:lnSpc>
                <a:spcPct val="100000"/>
              </a:lnSpc>
              <a:spcBef>
                <a:spcPts val="1000"/>
              </a:spcBef>
              <a:buFont typeface="Arial" panose="020B0604020202020204" pitchFamily="34" charset="0"/>
              <a:buNone/>
            </a:pPr>
            <a:r>
              <a:rPr lang="zh-CN" altLang="en-US"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例</a:t>
            </a:r>
            <a:r>
              <a:rPr lang="en-US" altLang="zh-CN"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2</a:t>
            </a:r>
            <a:r>
              <a:rPr lang="zh-CN" altLang="en-US"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、阅读下面这首唐诗，然后回答问题</a:t>
            </a:r>
            <a:r>
              <a:rPr lang="zh-CN" altLang="en-US" sz="3200" b="1" smtClean="0">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a:t>
            </a:r>
            <a:endParaRPr lang="en-US" altLang="zh-CN"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l" fontAlgn="auto">
              <a:lnSpc>
                <a:spcPct val="100000"/>
              </a:lnSpc>
              <a:spcBef>
                <a:spcPts val="1000"/>
              </a:spcBef>
              <a:buFont typeface="Arial" panose="020B0604020202020204" pitchFamily="34" charset="0"/>
              <a:buNone/>
            </a:pPr>
            <a:r>
              <a:rPr lang="zh-CN" altLang="en-US"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            夏日游山家同夏少府     骆宾王</a:t>
            </a:r>
            <a:endParaRPr lang="zh-CN" altLang="en-US"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l" fontAlgn="auto">
              <a:lnSpc>
                <a:spcPct val="100000"/>
              </a:lnSpc>
              <a:spcBef>
                <a:spcPts val="1000"/>
              </a:spcBef>
              <a:buFont typeface="Arial" panose="020B0604020202020204" pitchFamily="34" charset="0"/>
              <a:buNone/>
            </a:pPr>
            <a:r>
              <a:rPr lang="zh-CN" altLang="en-US"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      返照下层岑，物外狎招寻。兰径薰幽珮，槐庭落暗金。</a:t>
            </a:r>
            <a:endParaRPr lang="zh-CN" altLang="en-US"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l" fontAlgn="auto">
              <a:lnSpc>
                <a:spcPct val="100000"/>
              </a:lnSpc>
              <a:spcBef>
                <a:spcPts val="1000"/>
              </a:spcBef>
              <a:buFont typeface="Arial" panose="020B0604020202020204" pitchFamily="34" charset="0"/>
              <a:buNone/>
            </a:pPr>
            <a:r>
              <a:rPr lang="zh-CN" altLang="en-US"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      谷静风声彻，山空月色深。一遣樊笼累，唯馀松桂心。</a:t>
            </a:r>
            <a:endParaRPr lang="zh-CN" altLang="en-US"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l" fontAlgn="auto">
              <a:lnSpc>
                <a:spcPct val="100000"/>
              </a:lnSpc>
              <a:spcBef>
                <a:spcPts val="1000"/>
              </a:spcBef>
              <a:buFont typeface="Arial" panose="020B0604020202020204" pitchFamily="34" charset="0"/>
              <a:buNone/>
            </a:pPr>
            <a:r>
              <a:rPr lang="zh-CN" altLang="en-US"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问：请简要赏析“谷静风声彻，山空月色深”。</a:t>
            </a:r>
            <a:r>
              <a:rPr lang="en-US" altLang="zh-CN"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(3</a:t>
            </a:r>
            <a:r>
              <a:rPr lang="zh-CN" altLang="en-US"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分</a:t>
            </a:r>
            <a:r>
              <a:rPr lang="en-US" altLang="zh-CN"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a:t>
            </a:r>
            <a:endParaRPr lang="en-US" altLang="zh-CN"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endParaRPr>
          </a:p>
          <a:p>
            <a:pPr algn="l" fontAlgn="auto">
              <a:lnSpc>
                <a:spcPct val="100000"/>
              </a:lnSpc>
              <a:spcBef>
                <a:spcPts val="1000"/>
              </a:spcBef>
              <a:buFont typeface="Arial" panose="020B0604020202020204" pitchFamily="34" charset="0"/>
              <a:buNone/>
            </a:pPr>
            <a:r>
              <a:rPr lang="zh-CN" altLang="en-US"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1、岑：小而高的山。    2、物外：世俗之外。</a:t>
            </a:r>
            <a:endParaRPr lang="zh-CN" altLang="en-US"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l" fontAlgn="auto">
              <a:lnSpc>
                <a:spcPct val="100000"/>
              </a:lnSpc>
              <a:spcBef>
                <a:spcPts val="1000"/>
              </a:spcBef>
              <a:buFont typeface="Arial" panose="020B0604020202020204" pitchFamily="34" charset="0"/>
              <a:buNone/>
            </a:pPr>
            <a:r>
              <a:rPr lang="zh-CN" altLang="en-US"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3、狎：此处为亲近意。  </a:t>
            </a:r>
            <a:r>
              <a:rPr lang="en-US" altLang="zh-CN"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4</a:t>
            </a:r>
            <a:r>
              <a:rPr lang="zh-CN" altLang="en-US" sz="3200" b="1">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、樊笼：比喻受束缚而不自由。</a:t>
            </a:r>
            <a:endParaRPr lang="zh-CN" altLang="en-US" sz="3200" b="1">
              <a:latin typeface="微软雅黑" panose="020B0503020204020204" pitchFamily="34" charset="-122"/>
              <a:ea typeface="微软雅黑" panose="020B0503020204020204" pitchFamily="34" charset="-122"/>
            </a:endParaRPr>
          </a:p>
          <a:p>
            <a:pPr algn="l" fontAlgn="auto">
              <a:lnSpc>
                <a:spcPct val="100000"/>
              </a:lnSpc>
              <a:spcBef>
                <a:spcPts val="1000"/>
              </a:spcBef>
              <a:buFont typeface="Arial" panose="020B0604020202020204" pitchFamily="34" charset="0"/>
              <a:buNone/>
            </a:pPr>
            <a:endParaRPr lang="zh-CN" altLang="en-US" sz="3200">
              <a:latin typeface="宋体" panose="02010600030101010101" pitchFamily="2" charset="-122"/>
              <a:ea typeface="宋体" panose="02010600030101010101" pitchFamily="2" charset="-122"/>
            </a:endParaRPr>
          </a:p>
        </p:txBody>
      </p:sp>
      <p:sp>
        <p:nvSpPr>
          <p:cNvPr id="4" name="文本框 3"/>
          <p:cNvSpPr txBox="1"/>
          <p:nvPr/>
        </p:nvSpPr>
        <p:spPr>
          <a:xfrm>
            <a:off x="257810" y="4361180"/>
            <a:ext cx="11160125" cy="2286000"/>
          </a:xfrm>
          <a:prstGeom prst="rect">
            <a:avLst/>
          </a:prstGeom>
          <a:noFill/>
        </p:spPr>
        <p:txBody>
          <a:bodyPr wrap="square" rtlCol="0">
            <a:spAutoFit/>
          </a:bodyPr>
          <a:p>
            <a:pPr algn="l">
              <a:lnSpc>
                <a:spcPct val="150000"/>
              </a:lnSpc>
              <a:spcBef>
                <a:spcPts val="1000"/>
              </a:spcBef>
              <a:buFont typeface="Arial" panose="020B0604020202020204" pitchFamily="34" charset="0"/>
              <a:buNone/>
            </a:pPr>
            <a:r>
              <a:rPr lang="zh-CN" altLang="en-US" sz="3200">
                <a:latin typeface="微软雅黑" panose="020B0503020204020204" pitchFamily="34" charset="-122"/>
                <a:ea typeface="微软雅黑" panose="020B0503020204020204" pitchFamily="34" charset="-122"/>
                <a:sym typeface="+mn-ea"/>
              </a:rPr>
              <a:t>“谷静风声彻，山空月色深”这两句用山谷幽静、空旷衬托风声格外之响与月色分外之浓，视听兼具，动静结合，突出表现了山间空旷、静寂的美好景致。</a:t>
            </a:r>
            <a:endParaRPr lang="zh-CN" altLang="en-US" sz="3200">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Grp="1" noChangeAspect="1"/>
          </p:cNvPicPr>
          <p:nvPr>
            <p:custDataLst>
              <p:tags r:id="rId1"/>
            </p:custDataLst>
          </p:nvPr>
        </p:nvPicPr>
        <p:blipFill>
          <a:blip r:embed="rId2"/>
          <a:stretch>
            <a:fillRect/>
          </a:stretch>
        </p:blipFill>
        <p:spPr>
          <a:xfrm>
            <a:off x="66675" y="689610"/>
            <a:ext cx="4556760" cy="5478780"/>
          </a:xfrm>
          <a:prstGeom prst="rect">
            <a:avLst/>
          </a:prstGeom>
          <a:noFill/>
          <a:ln w="9525">
            <a:noFill/>
          </a:ln>
        </p:spPr>
      </p:pic>
      <p:sp>
        <p:nvSpPr>
          <p:cNvPr id="17" name="文本框 16"/>
          <p:cNvSpPr txBox="1"/>
          <p:nvPr>
            <p:custDataLst>
              <p:tags r:id="rId3"/>
            </p:custDataLst>
          </p:nvPr>
        </p:nvSpPr>
        <p:spPr>
          <a:xfrm>
            <a:off x="4770120" y="196850"/>
            <a:ext cx="7315200" cy="6554470"/>
          </a:xfrm>
          <a:prstGeom prst="rect">
            <a:avLst/>
          </a:prstGeom>
          <a:noFill/>
          <a:ln w="9525">
            <a:noFill/>
          </a:ln>
        </p:spPr>
        <p:txBody>
          <a:bodyPr wrap="square">
            <a:spAutoFit/>
          </a:bodyPr>
          <a:lstStyle/>
          <a:p>
            <a:pPr eaLnBrk="1" hangingPunct="1">
              <a:lnSpc>
                <a:spcPct val="150000"/>
              </a:lnSpc>
            </a:pPr>
            <a:r>
              <a:rPr lang="en-US" altLang="zh-CN" sz="2800" b="1">
                <a:solidFill>
                  <a:schemeClr val="tx2"/>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宋体" panose="02010600030101010101" pitchFamily="2" charset="-122"/>
              </a:rPr>
              <a:t>      </a:t>
            </a:r>
            <a:r>
              <a:rPr lang="zh-CN" altLang="en-US" sz="2800" b="1">
                <a:solidFill>
                  <a:schemeClr val="tx2"/>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宋体" panose="02010600030101010101" pitchFamily="2" charset="-122"/>
              </a:rPr>
              <a:t>黄庭坚（</a:t>
            </a:r>
            <a:r>
              <a:rPr lang="en-US" altLang="zh-CN" sz="2800" b="1">
                <a:solidFill>
                  <a:schemeClr val="tx2"/>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宋体" panose="02010600030101010101" pitchFamily="2" charset="-122"/>
              </a:rPr>
              <a:t>1045.8.9-1105.5.24</a:t>
            </a:r>
            <a:r>
              <a:rPr lang="zh-CN" altLang="en-US" sz="2800" b="1">
                <a:solidFill>
                  <a:schemeClr val="tx2"/>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宋体" panose="02010600030101010101" pitchFamily="2" charset="-122"/>
              </a:rPr>
              <a:t>），字鲁直，号山谷道人，晚号涪翁，洪州分宁（今江西省九江市修水县）人，北宋著名文学家、书法家，为盛极一时的江西诗派开山之祖，与杜甫、陈师道和陈与义素有“一祖三宗”（黄庭坚为其中一宗）之称。与张耒、晁补之、秦观都游学于苏轼门下，合称为“苏门四学士”。生前与苏轼齐名，世称“苏黄”。著有</a:t>
            </a:r>
            <a:r>
              <a:rPr lang="en-US" altLang="zh-CN" sz="2800" b="1">
                <a:solidFill>
                  <a:schemeClr val="tx2"/>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宋体" panose="02010600030101010101" pitchFamily="2" charset="-122"/>
              </a:rPr>
              <a:t>《</a:t>
            </a:r>
            <a:r>
              <a:rPr lang="zh-CN" altLang="en-US" sz="2800" b="1">
                <a:solidFill>
                  <a:schemeClr val="tx2"/>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宋体" panose="02010600030101010101" pitchFamily="2" charset="-122"/>
              </a:rPr>
              <a:t>山谷词</a:t>
            </a:r>
            <a:r>
              <a:rPr lang="en-US" altLang="zh-CN" sz="2800" b="1">
                <a:solidFill>
                  <a:schemeClr val="tx2"/>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宋体" panose="02010600030101010101" pitchFamily="2" charset="-122"/>
              </a:rPr>
              <a:t>》</a:t>
            </a:r>
            <a:r>
              <a:rPr lang="zh-CN" altLang="en-US" sz="2800" b="1">
                <a:solidFill>
                  <a:schemeClr val="tx2"/>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宋体" panose="02010600030101010101" pitchFamily="2" charset="-122"/>
              </a:rPr>
              <a:t>，且黄庭坚书法亦能独树一格，为“宋四家”之一。</a:t>
            </a:r>
            <a:endParaRPr lang="zh-CN" altLang="en-US" sz="2800" b="1">
              <a:solidFill>
                <a:schemeClr val="tx2"/>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065" y="20955"/>
            <a:ext cx="12215495" cy="4879340"/>
          </a:xfrm>
          <a:prstGeom prst="rect">
            <a:avLst/>
          </a:prstGeom>
          <a:noFill/>
        </p:spPr>
        <p:txBody>
          <a:bodyPr wrap="square" rtlCol="0">
            <a:spAutoFit/>
          </a:bodyPr>
          <a:p>
            <a:pPr algn="l" fontAlgn="auto">
              <a:lnSpc>
                <a:spcPts val="2960"/>
              </a:lnSpc>
              <a:spcBef>
                <a:spcPts val="1000"/>
              </a:spcBef>
              <a:buFont typeface="Arial" panose="020B0604020202020204" pitchFamily="34" charset="0"/>
              <a:buNone/>
            </a:pPr>
            <a:r>
              <a:rPr lang="zh-CN" altLang="en-US" sz="2800" b="1" smtClean="0">
                <a:latin typeface="宋体" panose="02010600030101010101" pitchFamily="2" charset="-122"/>
                <a:ea typeface="宋体" panose="02010600030101010101" pitchFamily="2" charset="-122"/>
                <a:sym typeface="+mn-ea"/>
              </a:rPr>
              <a:t>例</a:t>
            </a:r>
            <a:r>
              <a:rPr lang="en-US" altLang="zh-CN" sz="2800" b="1" smtClean="0">
                <a:latin typeface="宋体" panose="02010600030101010101" pitchFamily="2" charset="-122"/>
                <a:ea typeface="宋体" panose="02010600030101010101" pitchFamily="2" charset="-122"/>
                <a:sym typeface="+mn-ea"/>
              </a:rPr>
              <a:t>3</a:t>
            </a:r>
            <a:r>
              <a:rPr lang="zh-CN" altLang="en-US" sz="2800" b="1" smtClean="0">
                <a:latin typeface="宋体" panose="02010600030101010101" pitchFamily="2" charset="-122"/>
                <a:ea typeface="宋体" panose="02010600030101010101" pitchFamily="2" charset="-122"/>
                <a:sym typeface="+mn-ea"/>
              </a:rPr>
              <a:t>：                   秦</a:t>
            </a:r>
            <a:r>
              <a:rPr lang="zh-CN" altLang="en-US" sz="2800" b="1">
                <a:latin typeface="宋体" panose="02010600030101010101" pitchFamily="2" charset="-122"/>
                <a:ea typeface="宋体" panose="02010600030101010101" pitchFamily="2" charset="-122"/>
                <a:sym typeface="+mn-ea"/>
              </a:rPr>
              <a:t>中吟</a:t>
            </a:r>
            <a:r>
              <a:rPr lang="en-US" altLang="zh-CN" sz="2800" b="1">
                <a:latin typeface="宋体" panose="02010600030101010101" pitchFamily="2" charset="-122"/>
                <a:ea typeface="宋体" panose="02010600030101010101" pitchFamily="2" charset="-122"/>
                <a:sym typeface="+mn-ea"/>
              </a:rPr>
              <a:t>•</a:t>
            </a:r>
            <a:r>
              <a:rPr lang="zh-CN" altLang="en-US" sz="2800" b="1">
                <a:latin typeface="宋体" panose="02010600030101010101" pitchFamily="2" charset="-122"/>
                <a:ea typeface="宋体" panose="02010600030101010101" pitchFamily="2" charset="-122"/>
                <a:sym typeface="+mn-ea"/>
              </a:rPr>
              <a:t>歌舞</a:t>
            </a:r>
            <a:endParaRPr lang="zh-CN" altLang="en-US" sz="2800" b="1">
              <a:latin typeface="宋体" panose="02010600030101010101" pitchFamily="2" charset="-122"/>
              <a:ea typeface="宋体" panose="02010600030101010101" pitchFamily="2" charset="-122"/>
            </a:endParaRPr>
          </a:p>
          <a:p>
            <a:pPr algn="l" fontAlgn="auto">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                       ［唐］白居易</a:t>
            </a:r>
            <a:endParaRPr lang="zh-CN" altLang="en-US" sz="2800" b="1">
              <a:latin typeface="宋体" panose="02010600030101010101" pitchFamily="2" charset="-122"/>
              <a:ea typeface="宋体" panose="02010600030101010101" pitchFamily="2" charset="-122"/>
            </a:endParaRPr>
          </a:p>
          <a:p>
            <a:pPr algn="l" fontAlgn="auto">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      秦中岁云暮，大雪满皇州。雪中退朝者，朱紫尽公侯</a:t>
            </a:r>
            <a:r>
              <a:rPr lang="zh-CN" altLang="en-US" sz="2800" b="1" smtClean="0">
                <a:latin typeface="宋体" panose="02010600030101010101" pitchFamily="2" charset="-122"/>
                <a:ea typeface="宋体" panose="02010600030101010101" pitchFamily="2" charset="-122"/>
                <a:sym typeface="+mn-ea"/>
              </a:rPr>
              <a:t>。</a:t>
            </a:r>
            <a:endParaRPr lang="en-US" altLang="zh-CN" sz="2800" b="1" smtClean="0">
              <a:latin typeface="宋体" panose="02010600030101010101" pitchFamily="2" charset="-122"/>
              <a:ea typeface="宋体" panose="02010600030101010101" pitchFamily="2" charset="-122"/>
            </a:endParaRPr>
          </a:p>
          <a:p>
            <a:pPr algn="l" fontAlgn="auto">
              <a:lnSpc>
                <a:spcPts val="2960"/>
              </a:lnSpc>
              <a:spcBef>
                <a:spcPts val="1000"/>
              </a:spcBef>
              <a:buFont typeface="Arial" panose="020B0604020202020204" pitchFamily="34" charset="0"/>
              <a:buNone/>
            </a:pPr>
            <a:r>
              <a:rPr lang="zh-CN" altLang="en-US" sz="2800" b="1" smtClean="0">
                <a:latin typeface="宋体" panose="02010600030101010101" pitchFamily="2" charset="-122"/>
                <a:ea typeface="宋体" panose="02010600030101010101" pitchFamily="2" charset="-122"/>
                <a:sym typeface="+mn-ea"/>
              </a:rPr>
              <a:t>      贵</a:t>
            </a:r>
            <a:r>
              <a:rPr lang="zh-CN" altLang="en-US" sz="2800" b="1">
                <a:latin typeface="宋体" panose="02010600030101010101" pitchFamily="2" charset="-122"/>
                <a:ea typeface="宋体" panose="02010600030101010101" pitchFamily="2" charset="-122"/>
                <a:sym typeface="+mn-ea"/>
              </a:rPr>
              <a:t>有风雪兴，富无饥寒忧</a:t>
            </a:r>
            <a:r>
              <a:rPr lang="zh-CN" altLang="en-US" sz="2800" b="1" smtClean="0">
                <a:latin typeface="宋体" panose="02010600030101010101" pitchFamily="2" charset="-122"/>
                <a:ea typeface="宋体" panose="02010600030101010101" pitchFamily="2" charset="-122"/>
                <a:sym typeface="+mn-ea"/>
              </a:rPr>
              <a:t>。所</a:t>
            </a:r>
            <a:r>
              <a:rPr lang="zh-CN" altLang="en-US" sz="2800" b="1">
                <a:latin typeface="宋体" panose="02010600030101010101" pitchFamily="2" charset="-122"/>
                <a:ea typeface="宋体" panose="02010600030101010101" pitchFamily="2" charset="-122"/>
                <a:sym typeface="+mn-ea"/>
              </a:rPr>
              <a:t>营唯第宅，所务在追游</a:t>
            </a:r>
            <a:r>
              <a:rPr lang="zh-CN" altLang="en-US" sz="2800" b="1" smtClean="0">
                <a:latin typeface="宋体" panose="02010600030101010101" pitchFamily="2" charset="-122"/>
                <a:ea typeface="宋体" panose="02010600030101010101" pitchFamily="2" charset="-122"/>
                <a:sym typeface="+mn-ea"/>
              </a:rPr>
              <a:t>。</a:t>
            </a:r>
            <a:endParaRPr lang="en-US" altLang="zh-CN" sz="2800" b="1" smtClean="0">
              <a:latin typeface="宋体" panose="02010600030101010101" pitchFamily="2" charset="-122"/>
              <a:ea typeface="宋体" panose="02010600030101010101" pitchFamily="2" charset="-122"/>
            </a:endParaRPr>
          </a:p>
          <a:p>
            <a:pPr algn="l" fontAlgn="auto">
              <a:lnSpc>
                <a:spcPts val="2960"/>
              </a:lnSpc>
              <a:spcBef>
                <a:spcPts val="1000"/>
              </a:spcBef>
              <a:buFont typeface="Arial" panose="020B0604020202020204" pitchFamily="34" charset="0"/>
              <a:buNone/>
            </a:pPr>
            <a:r>
              <a:rPr lang="zh-CN" altLang="en-US" sz="2800" b="1" smtClean="0">
                <a:latin typeface="宋体" panose="02010600030101010101" pitchFamily="2" charset="-122"/>
                <a:ea typeface="宋体" panose="02010600030101010101" pitchFamily="2" charset="-122"/>
                <a:sym typeface="+mn-ea"/>
              </a:rPr>
              <a:t>      朱</a:t>
            </a:r>
            <a:r>
              <a:rPr lang="zh-CN" altLang="en-US" sz="2800" b="1">
                <a:latin typeface="宋体" panose="02010600030101010101" pitchFamily="2" charset="-122"/>
                <a:ea typeface="宋体" panose="02010600030101010101" pitchFamily="2" charset="-122"/>
                <a:sym typeface="+mn-ea"/>
              </a:rPr>
              <a:t>轮车马客，红烛歌舞楼。欢酣促密坐，醉暖脱重裘。</a:t>
            </a:r>
            <a:endParaRPr lang="zh-CN" altLang="en-US" sz="2800" b="1">
              <a:latin typeface="宋体" panose="02010600030101010101" pitchFamily="2" charset="-122"/>
              <a:ea typeface="宋体" panose="02010600030101010101" pitchFamily="2" charset="-122"/>
            </a:endParaRPr>
          </a:p>
          <a:p>
            <a:pPr algn="l" fontAlgn="auto">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      秋宫为主人，廷尉居上头。日中为一乐，夜半不能休</a:t>
            </a:r>
            <a:r>
              <a:rPr lang="zh-CN" altLang="en-US" sz="2800" b="1" smtClean="0">
                <a:latin typeface="宋体" panose="02010600030101010101" pitchFamily="2" charset="-122"/>
                <a:ea typeface="宋体" panose="02010600030101010101" pitchFamily="2" charset="-122"/>
                <a:sym typeface="+mn-ea"/>
              </a:rPr>
              <a:t>。</a:t>
            </a:r>
            <a:endParaRPr lang="en-US" altLang="zh-CN" sz="2800" b="1" smtClean="0">
              <a:latin typeface="宋体" panose="02010600030101010101" pitchFamily="2" charset="-122"/>
              <a:ea typeface="宋体" panose="02010600030101010101" pitchFamily="2" charset="-122"/>
            </a:endParaRPr>
          </a:p>
          <a:p>
            <a:pPr algn="l" fontAlgn="auto">
              <a:lnSpc>
                <a:spcPts val="2960"/>
              </a:lnSpc>
              <a:spcBef>
                <a:spcPts val="1000"/>
              </a:spcBef>
              <a:buFont typeface="Arial" panose="020B0604020202020204" pitchFamily="34" charset="0"/>
              <a:buNone/>
            </a:pPr>
            <a:r>
              <a:rPr lang="zh-CN" altLang="en-US" sz="2800" b="1" smtClean="0">
                <a:latin typeface="宋体" panose="02010600030101010101" pitchFamily="2" charset="-122"/>
                <a:ea typeface="宋体" panose="02010600030101010101" pitchFamily="2" charset="-122"/>
                <a:sym typeface="+mn-ea"/>
              </a:rPr>
              <a:t>      岂</a:t>
            </a:r>
            <a:r>
              <a:rPr lang="zh-CN" altLang="en-US" sz="2800" b="1">
                <a:latin typeface="宋体" panose="02010600030101010101" pitchFamily="2" charset="-122"/>
                <a:ea typeface="宋体" panose="02010600030101010101" pitchFamily="2" charset="-122"/>
                <a:sym typeface="+mn-ea"/>
              </a:rPr>
              <a:t>知阌乡狱，中有冻死囚。</a:t>
            </a:r>
            <a:endParaRPr lang="zh-CN" altLang="en-US" sz="2800" b="1">
              <a:latin typeface="宋体" panose="02010600030101010101" pitchFamily="2" charset="-122"/>
              <a:ea typeface="宋体" panose="02010600030101010101" pitchFamily="2" charset="-122"/>
            </a:endParaRPr>
          </a:p>
          <a:p>
            <a:pPr algn="l" fontAlgn="auto">
              <a:lnSpc>
                <a:spcPts val="2960"/>
              </a:lnSpc>
              <a:spcBef>
                <a:spcPts val="1000"/>
              </a:spcBef>
              <a:buFont typeface="Arial" panose="020B0604020202020204" pitchFamily="34" charset="0"/>
              <a:buNone/>
            </a:pPr>
            <a:r>
              <a:rPr lang="en-US" altLang="zh-CN" sz="2800" b="1">
                <a:latin typeface="宋体" panose="02010600030101010101" pitchFamily="2" charset="-122"/>
                <a:ea typeface="宋体" panose="02010600030101010101" pitchFamily="2" charset="-122"/>
                <a:sym typeface="+mn-ea"/>
              </a:rPr>
              <a:t>【</a:t>
            </a:r>
            <a:r>
              <a:rPr lang="zh-CN" altLang="en-US" sz="2800" b="1">
                <a:latin typeface="宋体" panose="02010600030101010101" pitchFamily="2" charset="-122"/>
                <a:ea typeface="宋体" panose="02010600030101010101" pitchFamily="2" charset="-122"/>
                <a:sym typeface="+mn-ea"/>
              </a:rPr>
              <a:t>注</a:t>
            </a:r>
            <a:r>
              <a:rPr lang="en-US" altLang="zh-CN" sz="2800" b="1">
                <a:latin typeface="宋体" panose="02010600030101010101" pitchFamily="2" charset="-122"/>
                <a:ea typeface="宋体" panose="02010600030101010101" pitchFamily="2" charset="-122"/>
                <a:sym typeface="+mn-ea"/>
              </a:rPr>
              <a:t>】</a:t>
            </a:r>
            <a:r>
              <a:rPr lang="zh-CN" altLang="en-US" sz="2800" b="1">
                <a:latin typeface="宋体" panose="02010600030101010101" pitchFamily="2" charset="-122"/>
                <a:ea typeface="宋体" panose="02010600030101010101" pitchFamily="2" charset="-122"/>
                <a:sym typeface="+mn-ea"/>
              </a:rPr>
              <a:t>阌（</a:t>
            </a:r>
            <a:r>
              <a:rPr lang="en-US" altLang="zh-CN" sz="2800" b="1" err="1">
                <a:latin typeface="宋体" panose="02010600030101010101" pitchFamily="2" charset="-122"/>
                <a:ea typeface="宋体" panose="02010600030101010101" pitchFamily="2" charset="-122"/>
                <a:sym typeface="+mn-ea"/>
              </a:rPr>
              <a:t>wén</a:t>
            </a:r>
            <a:r>
              <a:rPr lang="zh-CN" altLang="en-US" sz="2800" b="1">
                <a:latin typeface="宋体" panose="02010600030101010101" pitchFamily="2" charset="-122"/>
                <a:ea typeface="宋体" panose="02010600030101010101" pitchFamily="2" charset="-122"/>
                <a:sym typeface="+mn-ea"/>
              </a:rPr>
              <a:t>）乡：旧县名。白居易有</a:t>
            </a:r>
            <a:r>
              <a:rPr lang="en-US" altLang="zh-CN" sz="2800" b="1">
                <a:latin typeface="宋体" panose="02010600030101010101" pitchFamily="2" charset="-122"/>
                <a:ea typeface="宋体" panose="02010600030101010101" pitchFamily="2" charset="-122"/>
                <a:sym typeface="+mn-ea"/>
              </a:rPr>
              <a:t>《</a:t>
            </a:r>
            <a:r>
              <a:rPr lang="zh-CN" altLang="en-US" sz="2800" b="1">
                <a:latin typeface="宋体" panose="02010600030101010101" pitchFamily="2" charset="-122"/>
                <a:ea typeface="宋体" panose="02010600030101010101" pitchFamily="2" charset="-122"/>
                <a:sym typeface="+mn-ea"/>
              </a:rPr>
              <a:t>奏阌乡县禁囚状</a:t>
            </a:r>
            <a:r>
              <a:rPr lang="en-US" altLang="zh-CN" sz="2800" b="1">
                <a:latin typeface="宋体" panose="02010600030101010101" pitchFamily="2" charset="-122"/>
                <a:ea typeface="宋体" panose="02010600030101010101" pitchFamily="2" charset="-122"/>
                <a:sym typeface="+mn-ea"/>
              </a:rPr>
              <a:t>》</a:t>
            </a:r>
            <a:r>
              <a:rPr lang="zh-CN" altLang="en-US" sz="2800" b="1">
                <a:latin typeface="宋体" panose="02010600030101010101" pitchFamily="2" charset="-122"/>
                <a:ea typeface="宋体" panose="02010600030101010101" pitchFamily="2" charset="-122"/>
                <a:sym typeface="+mn-ea"/>
              </a:rPr>
              <a:t>，详述了无辜妇孺被关进阌乡狱并遭受迫害的惨状</a:t>
            </a:r>
            <a:r>
              <a:rPr lang="zh-CN" altLang="en-US" sz="2800" b="1" smtClean="0">
                <a:latin typeface="宋体" panose="02010600030101010101" pitchFamily="2" charset="-122"/>
                <a:ea typeface="宋体" panose="02010600030101010101" pitchFamily="2" charset="-122"/>
                <a:sym typeface="+mn-ea"/>
              </a:rPr>
              <a:t>。</a:t>
            </a:r>
            <a:endParaRPr lang="en-US" altLang="zh-CN" sz="2800" b="1" smtClean="0">
              <a:latin typeface="宋体" panose="02010600030101010101" pitchFamily="2" charset="-122"/>
              <a:ea typeface="宋体" panose="02010600030101010101" pitchFamily="2" charset="-122"/>
            </a:endParaRPr>
          </a:p>
          <a:p>
            <a:pPr algn="l" fontAlgn="auto">
              <a:lnSpc>
                <a:spcPts val="2960"/>
              </a:lnSpc>
              <a:spcBef>
                <a:spcPts val="1000"/>
              </a:spcBef>
              <a:buFont typeface="Arial" panose="020B0604020202020204" pitchFamily="34" charset="0"/>
              <a:buNone/>
            </a:pPr>
            <a:r>
              <a:rPr lang="zh-CN" altLang="en-US" sz="2800" b="1" smtClean="0">
                <a:latin typeface="宋体" panose="02010600030101010101" pitchFamily="2" charset="-122"/>
                <a:ea typeface="宋体" panose="02010600030101010101" pitchFamily="2" charset="-122"/>
                <a:sym typeface="+mn-ea"/>
              </a:rPr>
              <a:t>问</a:t>
            </a:r>
            <a:r>
              <a:rPr lang="zh-CN" altLang="en-US" sz="2800" b="1">
                <a:latin typeface="宋体" panose="02010600030101010101" pitchFamily="2" charset="-122"/>
                <a:ea typeface="宋体" panose="02010600030101010101" pitchFamily="2" charset="-122"/>
                <a:sym typeface="+mn-ea"/>
              </a:rPr>
              <a:t>：赏析这首诗对比艺术的特色。</a:t>
            </a:r>
            <a:endParaRPr lang="zh-CN" altLang="en-US" sz="2800" b="1">
              <a:latin typeface="宋体" panose="02010600030101010101" pitchFamily="2" charset="-122"/>
              <a:ea typeface="宋体" panose="02010600030101010101" pitchFamily="2" charset="-122"/>
            </a:endParaRPr>
          </a:p>
        </p:txBody>
      </p:sp>
      <p:sp>
        <p:nvSpPr>
          <p:cNvPr id="3" name="文本框 2"/>
          <p:cNvSpPr txBox="1"/>
          <p:nvPr/>
        </p:nvSpPr>
        <p:spPr>
          <a:xfrm>
            <a:off x="55880" y="4900295"/>
            <a:ext cx="12080240" cy="1955800"/>
          </a:xfrm>
          <a:prstGeom prst="rect">
            <a:avLst/>
          </a:prstGeom>
          <a:noFill/>
        </p:spPr>
        <p:txBody>
          <a:bodyPr wrap="square" rtlCol="0" anchor="t">
            <a:spAutoFit/>
          </a:bodyPr>
          <a:p>
            <a:pPr algn="l" fontAlgn="auto">
              <a:lnSpc>
                <a:spcPct val="100000"/>
              </a:lnSpc>
              <a:spcBef>
                <a:spcPts val="1000"/>
              </a:spcBef>
              <a:buFont typeface="Arial" panose="020B0604020202020204" pitchFamily="34" charset="0"/>
              <a:buNone/>
            </a:pPr>
            <a:r>
              <a:rPr lang="zh-CN" altLang="en-US" sz="2800" b="1">
                <a:latin typeface="微软雅黑" panose="020B0503020204020204" pitchFamily="34" charset="-122"/>
                <a:ea typeface="微软雅黑" panose="020B0503020204020204" pitchFamily="34" charset="-122"/>
                <a:sym typeface="+mn-ea"/>
              </a:rPr>
              <a:t>①从结构上看，开头两句兴起全篇，接下来十四句详写统治者骄奢侈靡的生活，而结尾仅用两句描述“冻死囚”，文势陡急，有一落千丈之势</a:t>
            </a:r>
            <a:r>
              <a:rPr lang="zh-CN" altLang="en-US" sz="2800" b="1" smtClean="0">
                <a:latin typeface="微软雅黑" panose="020B0503020204020204" pitchFamily="34" charset="-122"/>
                <a:ea typeface="微软雅黑" panose="020B0503020204020204" pitchFamily="34" charset="-122"/>
                <a:sym typeface="+mn-ea"/>
              </a:rPr>
              <a:t>。</a:t>
            </a:r>
            <a:endParaRPr lang="en-US" altLang="zh-CN" sz="2800" b="1" smtClean="0">
              <a:latin typeface="微软雅黑" panose="020B0503020204020204" pitchFamily="34" charset="-122"/>
              <a:ea typeface="微软雅黑" panose="020B0503020204020204" pitchFamily="34" charset="-122"/>
            </a:endParaRPr>
          </a:p>
          <a:p>
            <a:pPr algn="l" fontAlgn="auto">
              <a:lnSpc>
                <a:spcPct val="100000"/>
              </a:lnSpc>
              <a:spcBef>
                <a:spcPts val="1000"/>
              </a:spcBef>
              <a:buFont typeface="Arial" panose="020B0604020202020204" pitchFamily="34" charset="0"/>
              <a:buNone/>
            </a:pPr>
            <a:r>
              <a:rPr lang="zh-CN" altLang="en-US" sz="2800" b="1" smtClean="0">
                <a:latin typeface="微软雅黑" panose="020B0503020204020204" pitchFamily="34" charset="-122"/>
                <a:ea typeface="微软雅黑" panose="020B0503020204020204" pitchFamily="34" charset="-122"/>
                <a:sym typeface="+mn-ea"/>
              </a:rPr>
              <a:t>②</a:t>
            </a:r>
            <a:r>
              <a:rPr lang="zh-CN" altLang="en-US" sz="2800" b="1">
                <a:latin typeface="微软雅黑" panose="020B0503020204020204" pitchFamily="34" charset="-122"/>
                <a:ea typeface="微软雅黑" panose="020B0503020204020204" pitchFamily="34" charset="-122"/>
                <a:sym typeface="+mn-ea"/>
              </a:rPr>
              <a:t>从艺术效果看，前面十四句通过层层铺叙、渲染，为结尾一幕作艺术的铺垫，前后构成强烈、鲜明的对比，震撼人心。</a:t>
            </a:r>
            <a:endParaRPr lang="zh-CN" altLang="en-US" sz="280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46380" y="111125"/>
            <a:ext cx="11931650" cy="4000500"/>
          </a:xfrm>
          <a:prstGeom prst="rect">
            <a:avLst/>
          </a:prstGeom>
          <a:noFill/>
        </p:spPr>
        <p:txBody>
          <a:bodyPr wrap="square" rtlCol="0" anchor="t">
            <a:spAutoFit/>
          </a:bodyPr>
          <a:p>
            <a:pPr algn="l">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例4：                                 </a:t>
            </a:r>
            <a:endParaRPr lang="zh-CN" altLang="en-US" sz="2800" b="1">
              <a:latin typeface="宋体" panose="02010600030101010101" pitchFamily="2" charset="-122"/>
              <a:ea typeface="宋体" panose="02010600030101010101" pitchFamily="2" charset="-122"/>
              <a:sym typeface="+mn-ea"/>
            </a:endParaRPr>
          </a:p>
          <a:p>
            <a:pPr algn="l">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                           社日</a:t>
            </a:r>
            <a:endParaRPr lang="zh-CN" altLang="en-US" sz="2800" b="1">
              <a:latin typeface="宋体" panose="02010600030101010101" pitchFamily="2" charset="-122"/>
              <a:ea typeface="宋体" panose="02010600030101010101" pitchFamily="2" charset="-122"/>
            </a:endParaRPr>
          </a:p>
          <a:p>
            <a:pPr algn="l">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                           王驾 </a:t>
            </a:r>
            <a:endParaRPr lang="zh-CN" altLang="en-US" sz="2800" b="1">
              <a:latin typeface="宋体" panose="02010600030101010101" pitchFamily="2" charset="-122"/>
              <a:ea typeface="宋体" panose="02010600030101010101" pitchFamily="2" charset="-122"/>
            </a:endParaRPr>
          </a:p>
          <a:p>
            <a:pPr algn="l">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鹅湖山下稻粱肥，豚棚鸡栖半掩扉。桑柘影斜春社散，家家扶得醉人归。</a:t>
            </a:r>
            <a:endParaRPr lang="zh-CN" altLang="en-US" sz="2800" b="1">
              <a:latin typeface="宋体" panose="02010600030101010101" pitchFamily="2" charset="-122"/>
              <a:ea typeface="宋体" panose="02010600030101010101" pitchFamily="2" charset="-122"/>
            </a:endParaRPr>
          </a:p>
          <a:p>
            <a:pPr algn="l">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问：诗歌最后一句运用了什么表现手法？</a:t>
            </a:r>
            <a:endParaRPr lang="zh-CN" altLang="en-US" sz="2800" b="1">
              <a:latin typeface="宋体" panose="02010600030101010101" pitchFamily="2" charset="-122"/>
              <a:ea typeface="宋体" panose="02010600030101010101" pitchFamily="2" charset="-122"/>
              <a:sym typeface="+mn-ea"/>
            </a:endParaRPr>
          </a:p>
          <a:p>
            <a:pPr algn="l">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1、 社日：社日是古代农民祭祀土地神的节日。</a:t>
            </a:r>
            <a:endParaRPr lang="zh-CN" altLang="en-US" sz="2800" b="1">
              <a:latin typeface="宋体" panose="02010600030101010101" pitchFamily="2" charset="-122"/>
              <a:ea typeface="宋体" panose="02010600030101010101" pitchFamily="2" charset="-122"/>
            </a:endParaRPr>
          </a:p>
          <a:p>
            <a:pPr algn="l">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2、豚栅（tún zhà），小猪猪圈。鸡栖（qī），鸡舍。对，相对。扉，门。</a:t>
            </a:r>
            <a:endParaRPr lang="zh-CN" altLang="en-US" sz="2800" b="1">
              <a:latin typeface="宋体" panose="02010600030101010101" pitchFamily="2" charset="-122"/>
              <a:ea typeface="宋体" panose="02010600030101010101" pitchFamily="2" charset="-122"/>
            </a:endParaRPr>
          </a:p>
          <a:p>
            <a:pPr algn="l">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3、桑柘（zhè）：桑树和柘树，这两种树的叶子均可用来养蚕。</a:t>
            </a:r>
            <a:endParaRPr lang="zh-CN" altLang="en-US"/>
          </a:p>
        </p:txBody>
      </p:sp>
      <p:sp>
        <p:nvSpPr>
          <p:cNvPr id="3" name="文本框 2"/>
          <p:cNvSpPr txBox="1"/>
          <p:nvPr/>
        </p:nvSpPr>
        <p:spPr>
          <a:xfrm>
            <a:off x="367665" y="4723130"/>
            <a:ext cx="11135995" cy="975360"/>
          </a:xfrm>
          <a:prstGeom prst="rect">
            <a:avLst/>
          </a:prstGeom>
          <a:noFill/>
        </p:spPr>
        <p:txBody>
          <a:bodyPr wrap="square" rtlCol="0">
            <a:spAutoFit/>
          </a:bodyPr>
          <a:p>
            <a:pPr algn="l">
              <a:spcBef>
                <a:spcPts val="1000"/>
              </a:spcBef>
            </a:pPr>
            <a:r>
              <a:rPr lang="zh-CN" altLang="en-US" sz="2800" b="1">
                <a:latin typeface="微软雅黑" panose="020B0503020204020204" pitchFamily="34" charset="-122"/>
                <a:ea typeface="微软雅黑" panose="020B0503020204020204" pitchFamily="34" charset="-122"/>
                <a:sym typeface="+mn-ea"/>
              </a:rPr>
              <a:t>最后一句运用了细节描写。这一细节使人联想到村民观社的兴高采烈，正因为心里高兴才不觉贪杯，而这种高兴又是与丰收的喜悦分不开的。</a:t>
            </a:r>
            <a:endParaRPr lang="zh-CN" altLang="en-US" sz="2800" b="1">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50800" y="57785"/>
            <a:ext cx="11968480" cy="4000500"/>
          </a:xfrm>
          <a:prstGeom prst="rect">
            <a:avLst/>
          </a:prstGeom>
          <a:noFill/>
        </p:spPr>
        <p:txBody>
          <a:bodyPr wrap="square" rtlCol="0" anchor="t">
            <a:spAutoFit/>
          </a:bodyPr>
          <a:p>
            <a:pPr algn="l">
              <a:lnSpc>
                <a:spcPts val="2960"/>
              </a:lnSpc>
              <a:spcBef>
                <a:spcPts val="1000"/>
              </a:spcBef>
              <a:buFont typeface="Arial" panose="020B0604020202020204" pitchFamily="34" charset="0"/>
              <a:buNone/>
            </a:pPr>
            <a:r>
              <a:rPr lang="en-US" altLang="zh-CN" sz="2800" b="1">
                <a:latin typeface="宋体" panose="02010600030101010101" pitchFamily="2" charset="-122"/>
                <a:ea typeface="宋体" panose="02010600030101010101" pitchFamily="2" charset="-122"/>
                <a:sym typeface="+mn-ea"/>
              </a:rPr>
              <a:t> </a:t>
            </a:r>
            <a:r>
              <a:rPr lang="zh-CN" altLang="en-US" sz="2800" b="1">
                <a:latin typeface="宋体" panose="02010600030101010101" pitchFamily="2" charset="-122"/>
                <a:ea typeface="宋体" panose="02010600030101010101" pitchFamily="2" charset="-122"/>
                <a:sym typeface="+mn-ea"/>
              </a:rPr>
              <a:t>例</a:t>
            </a:r>
            <a:r>
              <a:rPr lang="en-US" altLang="zh-CN" sz="2800" b="1">
                <a:latin typeface="宋体" panose="02010600030101010101" pitchFamily="2" charset="-122"/>
                <a:ea typeface="宋体" panose="02010600030101010101" pitchFamily="2" charset="-122"/>
                <a:sym typeface="+mn-ea"/>
              </a:rPr>
              <a:t>5</a:t>
            </a:r>
            <a:r>
              <a:rPr lang="en-US" altLang="zh-CN" sz="2800" b="1">
                <a:latin typeface="宋体" panose="02010600030101010101" pitchFamily="2" charset="-122"/>
                <a:ea typeface="宋体" panose="02010600030101010101" pitchFamily="2" charset="-122"/>
                <a:sym typeface="+mn-ea"/>
              </a:rPr>
              <a:t>                        </a:t>
            </a:r>
            <a:r>
              <a:rPr lang="zh-CN" altLang="en-US" sz="2800" b="1">
                <a:latin typeface="宋体" panose="02010600030101010101" pitchFamily="2" charset="-122"/>
                <a:ea typeface="宋体" panose="02010600030101010101" pitchFamily="2" charset="-122"/>
                <a:sym typeface="+mn-ea"/>
              </a:rPr>
              <a:t>小重山•端午</a:t>
            </a:r>
            <a:endParaRPr lang="zh-CN" altLang="en-US" sz="2800" b="1">
              <a:latin typeface="宋体" panose="02010600030101010101" pitchFamily="2" charset="-122"/>
              <a:ea typeface="宋体" panose="02010600030101010101" pitchFamily="2" charset="-122"/>
            </a:endParaRPr>
          </a:p>
          <a:p>
            <a:pPr algn="l">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                              [元]舒頔</a:t>
            </a:r>
            <a:endParaRPr lang="zh-CN" altLang="en-US" sz="2800" b="1">
              <a:latin typeface="宋体" panose="02010600030101010101" pitchFamily="2" charset="-122"/>
              <a:ea typeface="宋体" panose="02010600030101010101" pitchFamily="2" charset="-122"/>
            </a:endParaRPr>
          </a:p>
          <a:p>
            <a:pPr algn="l">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碧艾香蒲处处忙。谁家儿共女,庆端阳。细缠五色臂丝①长。</a:t>
            </a:r>
            <a:endParaRPr lang="zh-CN" altLang="en-US" sz="2800" b="1">
              <a:latin typeface="宋体" panose="02010600030101010101" pitchFamily="2" charset="-122"/>
              <a:ea typeface="宋体" panose="02010600030101010101" pitchFamily="2" charset="-122"/>
            </a:endParaRPr>
          </a:p>
          <a:p>
            <a:pPr algn="l">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空惆怅,谁复吊沅湘②。往事莫论量。千年忠义气,日星光。</a:t>
            </a:r>
            <a:endParaRPr lang="zh-CN" altLang="en-US" sz="2800" b="1">
              <a:latin typeface="宋体" panose="02010600030101010101" pitchFamily="2" charset="-122"/>
              <a:ea typeface="宋体" panose="02010600030101010101" pitchFamily="2" charset="-122"/>
            </a:endParaRPr>
          </a:p>
          <a:p>
            <a:pPr algn="l">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离骚读罢总堪伤。无人解,树转午阴凉。</a:t>
            </a:r>
            <a:endParaRPr lang="zh-CN" altLang="en-US" sz="2800" b="1">
              <a:latin typeface="宋体" panose="02010600030101010101" pitchFamily="2" charset="-122"/>
              <a:ea typeface="宋体" panose="02010600030101010101" pitchFamily="2" charset="-122"/>
            </a:endParaRPr>
          </a:p>
          <a:p>
            <a:pPr algn="l">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注:①五色臂丝:荆楚风俗,端午节以五彩丝系臂。 </a:t>
            </a:r>
            <a:endParaRPr lang="zh-CN" altLang="en-US" sz="2800" b="1">
              <a:latin typeface="宋体" panose="02010600030101010101" pitchFamily="2" charset="-122"/>
              <a:ea typeface="宋体" panose="02010600030101010101" pitchFamily="2" charset="-122"/>
            </a:endParaRPr>
          </a:p>
          <a:p>
            <a:pPr algn="l">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②沅湘:沅水和湘水。湘水支流中有汨罗江。</a:t>
            </a:r>
            <a:endParaRPr lang="zh-CN" altLang="en-US" sz="2800" b="1">
              <a:latin typeface="宋体" panose="02010600030101010101" pitchFamily="2" charset="-122"/>
              <a:ea typeface="宋体" panose="02010600030101010101" pitchFamily="2" charset="-122"/>
            </a:endParaRPr>
          </a:p>
          <a:p>
            <a:pPr algn="l">
              <a:lnSpc>
                <a:spcPts val="2960"/>
              </a:lnSpc>
              <a:spcBef>
                <a:spcPts val="1000"/>
              </a:spcBef>
              <a:buFont typeface="Arial" panose="020B0604020202020204" pitchFamily="34" charset="0"/>
              <a:buNone/>
            </a:pPr>
            <a:r>
              <a:rPr lang="zh-CN" altLang="en-US" sz="2800" b="1">
                <a:latin typeface="宋体" panose="02010600030101010101" pitchFamily="2" charset="-122"/>
                <a:ea typeface="宋体" panose="02010600030101010101" pitchFamily="2" charset="-122"/>
                <a:sym typeface="+mn-ea"/>
              </a:rPr>
              <a:t>问：这首词最突出的表现手法是什么?请分别结合上阕和下阕做简要分析。</a:t>
            </a:r>
            <a:endParaRPr lang="zh-CN" altLang="en-US" sz="2800" b="1">
              <a:latin typeface="宋体" panose="02010600030101010101" pitchFamily="2" charset="-122"/>
              <a:ea typeface="宋体" panose="02010600030101010101" pitchFamily="2" charset="-122"/>
            </a:endParaRPr>
          </a:p>
        </p:txBody>
      </p:sp>
      <p:sp>
        <p:nvSpPr>
          <p:cNvPr id="3" name="文本框 2"/>
          <p:cNvSpPr txBox="1"/>
          <p:nvPr/>
        </p:nvSpPr>
        <p:spPr>
          <a:xfrm>
            <a:off x="233045" y="4318000"/>
            <a:ext cx="11725275" cy="1402080"/>
          </a:xfrm>
          <a:prstGeom prst="rect">
            <a:avLst/>
          </a:prstGeom>
          <a:noFill/>
        </p:spPr>
        <p:txBody>
          <a:bodyPr wrap="square" rtlCol="0">
            <a:spAutoFit/>
          </a:bodyPr>
          <a:p>
            <a:pPr algn="l">
              <a:lnSpc>
                <a:spcPct val="100000"/>
              </a:lnSpc>
              <a:spcBef>
                <a:spcPts val="1000"/>
              </a:spcBef>
              <a:buFont typeface="Arial" panose="020B0604020202020204" pitchFamily="34" charset="0"/>
              <a:buNone/>
            </a:pPr>
            <a:r>
              <a:rPr lang="zh-CN" altLang="en-US" sz="2800" b="1">
                <a:latin typeface="微软雅黑" panose="020B0503020204020204" pitchFamily="34" charset="-122"/>
                <a:ea typeface="微软雅黑" panose="020B0503020204020204" pitchFamily="34" charset="-122"/>
                <a:sym typeface="+mn-ea"/>
              </a:rPr>
              <a:t>运用了对比手法。上阕中众人的繁忙喜庆和作者的独自惆怅形成对比;下阕中世俗对屈原的不理解和作者读《离骚》的深切感伤形成对比。运用对比手法突出了诗人内心的孤独和惆怅。</a:t>
            </a:r>
            <a:endParaRPr lang="zh-CN" altLang="en-US" sz="2800" b="1">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80340" y="142875"/>
            <a:ext cx="11952605" cy="5115560"/>
          </a:xfrm>
          <a:prstGeom prst="rect">
            <a:avLst/>
          </a:prstGeom>
          <a:noFill/>
        </p:spPr>
        <p:txBody>
          <a:bodyPr wrap="square" rtlCol="0" anchor="t">
            <a:spAutoFit/>
          </a:bodyPr>
          <a:p>
            <a:pPr fontAlgn="auto"/>
            <a:r>
              <a:rPr lang="zh-CN" altLang="en-US" sz="3200" b="1">
                <a:latin typeface="宋体" panose="02010600030101010101" pitchFamily="2" charset="-122"/>
                <a:ea typeface="宋体" panose="02010600030101010101" pitchFamily="2" charset="-122"/>
                <a:sym typeface="+mn-ea"/>
              </a:rPr>
              <a:t>第一步：判断题干问的是哪个鉴赏角度，并思考其知识体系。</a:t>
            </a:r>
            <a:endParaRPr lang="zh-CN" altLang="en-US" sz="3200" b="1">
              <a:latin typeface="宋体" panose="02010600030101010101" pitchFamily="2" charset="-122"/>
              <a:ea typeface="宋体" panose="02010600030101010101" pitchFamily="2" charset="-122"/>
              <a:sym typeface="+mn-ea"/>
            </a:endParaRPr>
          </a:p>
          <a:p>
            <a:pPr fontAlgn="auto"/>
            <a:r>
              <a:rPr lang="zh-CN" altLang="en-US" sz="3200" b="1">
                <a:latin typeface="宋体" panose="02010600030101010101" pitchFamily="2" charset="-122"/>
                <a:ea typeface="宋体" panose="02010600030101010101" pitchFamily="2" charset="-122"/>
                <a:sym typeface="+mn-ea"/>
              </a:rPr>
              <a:t>        基本鉴赏角度：画面、手法、情感、语言、结构</a:t>
            </a:r>
            <a:endParaRPr lang="zh-CN" altLang="en-US" sz="3200" b="1">
              <a:latin typeface="宋体" panose="02010600030101010101" pitchFamily="2" charset="-122"/>
              <a:ea typeface="宋体" panose="02010600030101010101" pitchFamily="2" charset="-122"/>
              <a:sym typeface="+mn-ea"/>
            </a:endParaRPr>
          </a:p>
          <a:p>
            <a:pPr algn="l" fontAlgn="auto">
              <a:spcBef>
                <a:spcPts val="1000"/>
              </a:spcBef>
              <a:buFont typeface="Arial" panose="020B0604020202020204" pitchFamily="34" charset="0"/>
              <a:buNone/>
            </a:pPr>
            <a:r>
              <a:rPr lang="zh-CN" altLang="en-US" sz="3200" b="1">
                <a:latin typeface="宋体" panose="02010600030101010101" pitchFamily="2" charset="-122"/>
                <a:ea typeface="宋体" panose="02010600030101010101" pitchFamily="2" charset="-122"/>
                <a:sym typeface="+mn-ea"/>
              </a:rPr>
              <a:t>画面：意象归纳式翻译；散文式翻译。</a:t>
            </a:r>
            <a:endParaRPr lang="zh-CN" altLang="en-US" sz="3200" b="1">
              <a:latin typeface="宋体" panose="02010600030101010101" pitchFamily="2" charset="-122"/>
              <a:ea typeface="宋体" panose="02010600030101010101" pitchFamily="2" charset="-122"/>
            </a:endParaRPr>
          </a:p>
          <a:p>
            <a:pPr algn="l" fontAlgn="auto">
              <a:spcBef>
                <a:spcPts val="1000"/>
              </a:spcBef>
              <a:buFont typeface="Arial" panose="020B0604020202020204" pitchFamily="34" charset="0"/>
              <a:buNone/>
            </a:pPr>
            <a:r>
              <a:rPr lang="zh-CN" altLang="en-US" sz="3200" b="1">
                <a:latin typeface="宋体" panose="02010600030101010101" pitchFamily="2" charset="-122"/>
                <a:ea typeface="宋体" panose="02010600030101010101" pitchFamily="2" charset="-122"/>
                <a:sym typeface="+mn-ea"/>
              </a:rPr>
              <a:t>手法：抒情手法、修辞手法、描写手法。</a:t>
            </a:r>
            <a:endParaRPr lang="zh-CN" altLang="en-US" sz="3200" b="1">
              <a:latin typeface="宋体" panose="02010600030101010101" pitchFamily="2" charset="-122"/>
              <a:ea typeface="宋体" panose="02010600030101010101" pitchFamily="2" charset="-122"/>
            </a:endParaRPr>
          </a:p>
          <a:p>
            <a:pPr algn="l" fontAlgn="auto">
              <a:spcBef>
                <a:spcPts val="1000"/>
              </a:spcBef>
              <a:buFont typeface="Arial" panose="020B0604020202020204" pitchFamily="34" charset="0"/>
              <a:buNone/>
            </a:pPr>
            <a:r>
              <a:rPr lang="zh-CN" altLang="en-US" sz="3200" b="1">
                <a:latin typeface="宋体" panose="02010600030101010101" pitchFamily="2" charset="-122"/>
                <a:ea typeface="宋体" panose="02010600030101010101" pitchFamily="2" charset="-122"/>
                <a:sym typeface="+mn-ea"/>
              </a:rPr>
              <a:t>情感：羁旅、思乡、闺怨、隐逸、报国、失意、潦倒……</a:t>
            </a:r>
            <a:endParaRPr lang="zh-CN" altLang="en-US" sz="3200" b="1">
              <a:latin typeface="宋体" panose="02010600030101010101" pitchFamily="2" charset="-122"/>
              <a:ea typeface="宋体" panose="02010600030101010101" pitchFamily="2" charset="-122"/>
            </a:endParaRPr>
          </a:p>
          <a:p>
            <a:pPr algn="l" fontAlgn="auto">
              <a:spcBef>
                <a:spcPts val="1000"/>
              </a:spcBef>
              <a:buFont typeface="Arial" panose="020B0604020202020204" pitchFamily="34" charset="0"/>
              <a:buNone/>
            </a:pPr>
            <a:r>
              <a:rPr lang="zh-CN" altLang="en-US" sz="3200" b="1">
                <a:latin typeface="宋体" panose="02010600030101010101" pitchFamily="2" charset="-122"/>
                <a:ea typeface="宋体" panose="02010600030101010101" pitchFamily="2" charset="-122"/>
                <a:sym typeface="+mn-ea"/>
              </a:rPr>
              <a:t>语言：炼字、语言风格。</a:t>
            </a:r>
            <a:endParaRPr lang="zh-CN" altLang="en-US" sz="3200" b="1">
              <a:latin typeface="宋体" panose="02010600030101010101" pitchFamily="2" charset="-122"/>
              <a:ea typeface="宋体" panose="02010600030101010101" pitchFamily="2" charset="-122"/>
            </a:endParaRPr>
          </a:p>
          <a:p>
            <a:pPr algn="l" fontAlgn="auto">
              <a:spcBef>
                <a:spcPts val="1000"/>
              </a:spcBef>
              <a:buFont typeface="Arial" panose="020B0604020202020204" pitchFamily="34" charset="0"/>
              <a:buNone/>
            </a:pPr>
            <a:r>
              <a:rPr lang="zh-CN" altLang="en-US" sz="3200" b="1">
                <a:latin typeface="宋体" panose="02010600030101010101" pitchFamily="2" charset="-122"/>
                <a:ea typeface="宋体" panose="02010600030101010101" pitchFamily="2" charset="-122"/>
                <a:sym typeface="+mn-ea"/>
              </a:rPr>
              <a:t>结构：照应标题、奠定基调、交代时地季、铺垫、渲染气氛……</a:t>
            </a:r>
            <a:endParaRPr lang="zh-CN" altLang="en-US" sz="3200" b="1">
              <a:latin typeface="宋体" panose="02010600030101010101" pitchFamily="2" charset="-122"/>
              <a:ea typeface="宋体" panose="02010600030101010101" pitchFamily="2" charset="-122"/>
            </a:endParaRPr>
          </a:p>
          <a:p>
            <a:pPr algn="l"/>
            <a:endParaRPr lang="zh-CN" altLang="en-US" sz="3200" b="1">
              <a:latin typeface="宋体" panose="02010600030101010101" pitchFamily="2" charset="-122"/>
              <a:ea typeface="宋体" panose="02010600030101010101" pitchFamily="2" charset="-122"/>
            </a:endParaRPr>
          </a:p>
          <a:p>
            <a:endParaRPr lang="zh-CN" altLang="en-US" sz="3200" b="1">
              <a:latin typeface="宋体" panose="02010600030101010101" pitchFamily="2" charset="-122"/>
              <a:ea typeface="宋体" panose="02010600030101010101" pitchFamily="2" charset="-122"/>
            </a:endParaRPr>
          </a:p>
        </p:txBody>
      </p:sp>
      <p:sp>
        <p:nvSpPr>
          <p:cNvPr id="5" name="文本框 4"/>
          <p:cNvSpPr txBox="1"/>
          <p:nvPr/>
        </p:nvSpPr>
        <p:spPr>
          <a:xfrm>
            <a:off x="339090" y="4873625"/>
            <a:ext cx="9982200" cy="579120"/>
          </a:xfrm>
          <a:prstGeom prst="rect">
            <a:avLst/>
          </a:prstGeom>
          <a:noFill/>
        </p:spPr>
        <p:txBody>
          <a:bodyPr wrap="none" rtlCol="0" anchor="t">
            <a:spAutoFit/>
          </a:bodyPr>
          <a:p>
            <a:r>
              <a:rPr lang="zh-CN" altLang="en-US" sz="3200" b="1">
                <a:latin typeface="宋体" panose="02010600030101010101" pitchFamily="2" charset="-122"/>
                <a:ea typeface="宋体" panose="02010600030101010101" pitchFamily="2" charset="-122"/>
                <a:sym typeface="+mn-ea"/>
              </a:rPr>
              <a:t>第二步：从知识体系中确定考点，并进一步落实答案。</a:t>
            </a:r>
            <a:endParaRPr lang="zh-CN" altLang="en-US" sz="3200" b="1">
              <a:latin typeface="宋体" panose="02010600030101010101" pitchFamily="2" charset="-122"/>
              <a:ea typeface="宋体" panose="02010600030101010101" pitchFamily="2" charset="-122"/>
              <a:sym typeface="+mn-ea"/>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31825" y="488315"/>
            <a:ext cx="10392410" cy="822960"/>
          </a:xfrm>
          <a:prstGeom prst="rect">
            <a:avLst/>
          </a:prstGeom>
          <a:noFill/>
        </p:spPr>
        <p:txBody>
          <a:bodyPr wrap="none" rtlCol="0" anchor="t">
            <a:spAutoFit/>
          </a:bodyPr>
          <a:p>
            <a:pPr>
              <a:lnSpc>
                <a:spcPct val="150000"/>
              </a:lnSpc>
              <a:spcBef>
                <a:spcPts val="1000"/>
              </a:spcBef>
              <a:buFont typeface="Arial" panose="020B0604020202020204" pitchFamily="34" charset="0"/>
              <a:buNone/>
            </a:pPr>
            <a:r>
              <a:rPr lang="zh-CN" altLang="en-US" sz="3200" b="1">
                <a:latin typeface="宋体" panose="02010600030101010101" pitchFamily="2" charset="-122"/>
                <a:ea typeface="宋体" panose="02010600030101010101" pitchFamily="2" charset="-122"/>
                <a:sym typeface="+mn-ea"/>
              </a:rPr>
              <a:t>第三步：按照“结论”</a:t>
            </a:r>
            <a:r>
              <a:rPr lang="en-US" altLang="zh-CN" sz="3200" b="1">
                <a:latin typeface="宋体" panose="02010600030101010101" pitchFamily="2" charset="-122"/>
                <a:ea typeface="宋体" panose="02010600030101010101" pitchFamily="2" charset="-122"/>
                <a:sym typeface="+mn-ea"/>
              </a:rPr>
              <a:t>+“</a:t>
            </a:r>
            <a:r>
              <a:rPr lang="zh-CN" altLang="en-US" sz="3200" b="1">
                <a:latin typeface="宋体" panose="02010600030101010101" pitchFamily="2" charset="-122"/>
                <a:ea typeface="宋体" panose="02010600030101010101" pitchFamily="2" charset="-122"/>
                <a:sym typeface="+mn-ea"/>
              </a:rPr>
              <a:t>解释”</a:t>
            </a:r>
            <a:r>
              <a:rPr lang="en-US" altLang="zh-CN" sz="3200" b="1">
                <a:latin typeface="宋体" panose="02010600030101010101" pitchFamily="2" charset="-122"/>
                <a:ea typeface="宋体" panose="02010600030101010101" pitchFamily="2" charset="-122"/>
                <a:sym typeface="+mn-ea"/>
              </a:rPr>
              <a:t>+“</a:t>
            </a:r>
            <a:r>
              <a:rPr lang="zh-CN" altLang="en-US" sz="3200" b="1">
                <a:latin typeface="宋体" panose="02010600030101010101" pitchFamily="2" charset="-122"/>
                <a:ea typeface="宋体" panose="02010600030101010101" pitchFamily="2" charset="-122"/>
                <a:sym typeface="+mn-ea"/>
              </a:rPr>
              <a:t>效果”的格式作答。</a:t>
            </a:r>
            <a:endParaRPr lang="zh-CN" altLang="en-US" sz="3200">
              <a:latin typeface="宋体" panose="02010600030101010101" pitchFamily="2" charset="-122"/>
              <a:ea typeface="宋体" panose="02010600030101010101" pitchFamily="2" charset="-122"/>
            </a:endParaRPr>
          </a:p>
        </p:txBody>
      </p:sp>
      <p:sp>
        <p:nvSpPr>
          <p:cNvPr id="26" name="圆角矩形 25"/>
          <p:cNvSpPr/>
          <p:nvPr>
            <p:custDataLst>
              <p:tags r:id="rId1"/>
            </p:custDataLst>
          </p:nvPr>
        </p:nvSpPr>
        <p:spPr>
          <a:xfrm>
            <a:off x="4798014" y="1504287"/>
            <a:ext cx="1236324" cy="589710"/>
          </a:xfrm>
          <a:prstGeom prst="roundRect">
            <a:avLst/>
          </a:prstGeom>
          <a:solidFill>
            <a:srgbClr val="FFFFFF"/>
          </a:solidFill>
          <a:ln w="25400" cap="flat">
            <a:noFill/>
            <a:prstDash val="solid"/>
            <a:bevel/>
          </a:ln>
          <a:effectLst>
            <a:outerShdw blurRad="25400" dist="127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p>
            <a:pPr marL="0" marR="0" indent="0" algn="ctr" defTabSz="584200" rtl="0" fontAlgn="auto" latinLnBrk="1" hangingPunct="0">
              <a:lnSpc>
                <a:spcPct val="100000"/>
              </a:lnSpc>
              <a:spcBef>
                <a:spcPct val="0"/>
              </a:spcBef>
              <a:spcAft>
                <a:spcPct val="0"/>
              </a:spcAft>
              <a:buClrTx/>
              <a:buSzTx/>
              <a:buFontTx/>
              <a:buNone/>
            </a:pPr>
            <a:r>
              <a:rPr lang="zh-CN" altLang="en-US" sz="2800" b="1">
                <a:solidFill>
                  <a:srgbClr val="000000"/>
                </a:solidFill>
                <a:latin typeface="微软雅黑" panose="020B0503020204020204" pitchFamily="34" charset="-122"/>
                <a:ea typeface="微软雅黑" panose="020B0503020204020204" pitchFamily="34" charset="-122"/>
              </a:rPr>
              <a:t>示例</a:t>
            </a:r>
            <a:endParaRPr kumimoji="0" lang="zh-CN" altLang="en-US" sz="2800" b="1" i="0" u="none" strike="noStrike" cap="none" spc="0" normalizeH="0" baseline="0">
              <a:ln>
                <a:noFill/>
              </a:ln>
              <a:solidFill>
                <a:srgbClr val="000000"/>
              </a:solidFill>
              <a:effectLst/>
              <a:uFillTx/>
              <a:latin typeface="微软雅黑" panose="020B0503020204020204" pitchFamily="34" charset="-122"/>
              <a:ea typeface="微软雅黑" panose="020B0503020204020204" pitchFamily="34" charset="-122"/>
              <a:sym typeface="Helvetica"/>
            </a:endParaRPr>
          </a:p>
        </p:txBody>
      </p:sp>
      <p:sp>
        <p:nvSpPr>
          <p:cNvPr id="4" name="文本框 3"/>
          <p:cNvSpPr txBox="1"/>
          <p:nvPr/>
        </p:nvSpPr>
        <p:spPr>
          <a:xfrm>
            <a:off x="890270" y="2427605"/>
            <a:ext cx="10411460" cy="3017520"/>
          </a:xfrm>
          <a:prstGeom prst="rect">
            <a:avLst/>
          </a:prstGeom>
          <a:noFill/>
        </p:spPr>
        <p:txBody>
          <a:bodyPr wrap="square" rtlCol="0">
            <a:spAutoFit/>
          </a:bodyPr>
          <a:p>
            <a:pPr algn="l">
              <a:lnSpc>
                <a:spcPct val="150000"/>
              </a:lnSpc>
              <a:spcBef>
                <a:spcPts val="1000"/>
              </a:spcBef>
              <a:buFont typeface="Arial" panose="020B0604020202020204" pitchFamily="34" charset="0"/>
              <a:buNone/>
            </a:pPr>
            <a:r>
              <a:rPr lang="en-US" altLang="zh-CN" sz="3200" b="1" smtClean="0">
                <a:latin typeface="宋体" panose="02010600030101010101" pitchFamily="2" charset="-122"/>
                <a:ea typeface="宋体" panose="02010600030101010101" pitchFamily="2" charset="-122"/>
                <a:sym typeface="+mn-ea"/>
              </a:rPr>
              <a:t>    </a:t>
            </a:r>
            <a:r>
              <a:rPr lang="zh-CN" altLang="en-US" sz="3200" b="1" smtClean="0">
                <a:latin typeface="宋体" panose="02010600030101010101" pitchFamily="2" charset="-122"/>
                <a:ea typeface="宋体" panose="02010600030101010101" pitchFamily="2" charset="-122"/>
                <a:sym typeface="+mn-ea"/>
              </a:rPr>
              <a:t>运用了对比手法。上</a:t>
            </a:r>
            <a:r>
              <a:rPr lang="zh-CN" altLang="en-US" sz="3200" b="1">
                <a:latin typeface="宋体" panose="02010600030101010101" pitchFamily="2" charset="-122"/>
                <a:ea typeface="宋体" panose="02010600030101010101" pitchFamily="2" charset="-122"/>
                <a:sym typeface="+mn-ea"/>
              </a:rPr>
              <a:t>阕中众人的繁忙喜庆和作者的独自惆怅形成对比</a:t>
            </a:r>
            <a:r>
              <a:rPr lang="en-US" altLang="zh-CN" sz="3200" b="1">
                <a:latin typeface="宋体" panose="02010600030101010101" pitchFamily="2" charset="-122"/>
                <a:ea typeface="宋体" panose="02010600030101010101" pitchFamily="2" charset="-122"/>
                <a:sym typeface="+mn-ea"/>
              </a:rPr>
              <a:t>;</a:t>
            </a:r>
            <a:r>
              <a:rPr lang="zh-CN" altLang="en-US" sz="3200" b="1">
                <a:latin typeface="宋体" panose="02010600030101010101" pitchFamily="2" charset="-122"/>
                <a:ea typeface="宋体" panose="02010600030101010101" pitchFamily="2" charset="-122"/>
                <a:sym typeface="+mn-ea"/>
              </a:rPr>
              <a:t>下阕中世俗对屈原的不理解和作者读</a:t>
            </a:r>
            <a:r>
              <a:rPr lang="en-US" altLang="zh-CN" sz="3200" b="1">
                <a:latin typeface="宋体" panose="02010600030101010101" pitchFamily="2" charset="-122"/>
                <a:ea typeface="宋体" panose="02010600030101010101" pitchFamily="2" charset="-122"/>
                <a:sym typeface="+mn-ea"/>
              </a:rPr>
              <a:t>《</a:t>
            </a:r>
            <a:r>
              <a:rPr lang="zh-CN" altLang="en-US" sz="3200" b="1">
                <a:latin typeface="宋体" panose="02010600030101010101" pitchFamily="2" charset="-122"/>
                <a:ea typeface="宋体" panose="02010600030101010101" pitchFamily="2" charset="-122"/>
                <a:sym typeface="+mn-ea"/>
              </a:rPr>
              <a:t>离骚</a:t>
            </a:r>
            <a:r>
              <a:rPr lang="en-US" altLang="zh-CN" sz="3200" b="1">
                <a:latin typeface="宋体" panose="02010600030101010101" pitchFamily="2" charset="-122"/>
                <a:ea typeface="宋体" panose="02010600030101010101" pitchFamily="2" charset="-122"/>
                <a:sym typeface="+mn-ea"/>
              </a:rPr>
              <a:t>》</a:t>
            </a:r>
            <a:r>
              <a:rPr lang="zh-CN" altLang="en-US" sz="3200" b="1">
                <a:latin typeface="宋体" panose="02010600030101010101" pitchFamily="2" charset="-122"/>
                <a:ea typeface="宋体" panose="02010600030101010101" pitchFamily="2" charset="-122"/>
                <a:sym typeface="+mn-ea"/>
              </a:rPr>
              <a:t>的深切感伤形成对</a:t>
            </a:r>
            <a:r>
              <a:rPr lang="zh-CN" altLang="en-US" sz="3200" b="1" smtClean="0">
                <a:latin typeface="宋体" panose="02010600030101010101" pitchFamily="2" charset="-122"/>
                <a:ea typeface="宋体" panose="02010600030101010101" pitchFamily="2" charset="-122"/>
                <a:sym typeface="+mn-ea"/>
              </a:rPr>
              <a:t>比。运用对比手法突出了诗人内心的孤独和惆怅。</a:t>
            </a:r>
            <a:endParaRPr lang="zh-CN" altLang="en-US" sz="3200">
              <a:latin typeface="宋体" panose="02010600030101010101" pitchFamily="2" charset="-122"/>
              <a:ea typeface="宋体" panose="02010600030101010101" pitchFamily="2" charset="-122"/>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0" y="0"/>
            <a:ext cx="12191365" cy="2861310"/>
          </a:xfrm>
          <a:prstGeom prst="rect">
            <a:avLst/>
          </a:prstGeom>
          <a:noFill/>
        </p:spPr>
        <p:txBody>
          <a:bodyPr wrap="square" rtlCol="0" anchor="t">
            <a:spAutoFit/>
          </a:bodyPr>
          <a:p>
            <a:pPr algn="ctr">
              <a:lnSpc>
                <a:spcPct val="100000"/>
              </a:lnSpc>
            </a:pPr>
            <a:r>
              <a:rPr lang="zh-CN" altLang="en-US" sz="3600" b="1">
                <a:solidFill>
                  <a:schemeClr val="tx2"/>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宋体" panose="02010600030101010101" pitchFamily="2" charset="-122"/>
                <a:sym typeface="+mn-ea"/>
              </a:rPr>
              <a:t>创作背景</a:t>
            </a:r>
            <a:endParaRPr lang="en-US" altLang="zh-CN" sz="3600" noProof="1">
              <a:solidFill>
                <a:schemeClr val="tx2"/>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宋体" panose="02010600030101010101" pitchFamily="2" charset="-122"/>
            </a:endParaRPr>
          </a:p>
          <a:p>
            <a:pPr>
              <a:lnSpc>
                <a:spcPct val="100000"/>
              </a:lnSpc>
            </a:pPr>
            <a:r>
              <a:rPr lang="zh-CN" altLang="en-US" sz="3600" b="1">
                <a:solidFill>
                  <a:schemeClr val="tx2"/>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宋体" panose="02010600030101010101" pitchFamily="2" charset="-122"/>
                <a:sym typeface="+mn-ea"/>
              </a:rPr>
              <a:t>    此诗作于宋神宗元丰五年（1082），时黄庭坚在吉州泰和县（今属江西）任知县，公事之余，诗人常到“澄江之上，以江山广远，景物清华得名”（《清一统治·吉安府》）的快阁览胜。此时作者三十八岁，在太和令任上已有三个年头。</a:t>
            </a:r>
            <a:endParaRPr lang="zh-CN" altLang="en-US" sz="3600" b="1">
              <a:solidFill>
                <a:schemeClr val="tx2"/>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5" name="文本框 4"/>
          <p:cNvSpPr txBox="1"/>
          <p:nvPr/>
        </p:nvSpPr>
        <p:spPr>
          <a:xfrm>
            <a:off x="812165" y="3160395"/>
            <a:ext cx="10078085" cy="3046095"/>
          </a:xfrm>
          <a:prstGeom prst="rect">
            <a:avLst/>
          </a:prstGeom>
          <a:noFill/>
        </p:spPr>
        <p:txBody>
          <a:bodyPr wrap="square" rtlCol="0" anchor="t">
            <a:spAutoFit/>
          </a:bodyPr>
          <a:p>
            <a:pPr algn="ctr" eaLnBrk="1" hangingPunct="1">
              <a:lnSpc>
                <a:spcPct val="150000"/>
              </a:lnSpc>
            </a:pPr>
            <a:r>
              <a:rPr lang="en-US" altLang="zh-CN"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a:t>
            </a:r>
            <a:r>
              <a:rPr lang="zh-CN" altLang="en-US"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登快阁</a:t>
            </a:r>
            <a:r>
              <a:rPr lang="en-US" altLang="zh-CN"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a:t>
            </a:r>
            <a:endParaRPr lang="en-US" altLang="zh-CN"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1" hangingPunct="1">
              <a:lnSpc>
                <a:spcPct val="150000"/>
              </a:lnSpc>
            </a:pPr>
            <a:r>
              <a:rPr lang="zh-CN" altLang="en-US" sz="3200" b="1">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①登，</a:t>
            </a:r>
            <a:r>
              <a:rPr lang="zh-CN" altLang="en-US"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即点明诗人登临望远。</a:t>
            </a:r>
            <a:endParaRPr lang="zh-CN" altLang="en-US"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1" hangingPunct="1">
              <a:lnSpc>
                <a:spcPct val="150000"/>
              </a:lnSpc>
            </a:pPr>
            <a:r>
              <a:rPr lang="zh-CN" altLang="en-US" sz="3200" b="1">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②快阁，</a:t>
            </a:r>
            <a:r>
              <a:rPr lang="zh-CN" altLang="en-US"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在吉州太和县</a:t>
            </a:r>
            <a:r>
              <a:rPr lang="en-US" altLang="zh-CN"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a:t>
            </a:r>
            <a:r>
              <a:rPr lang="zh-CN" altLang="en-US"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今属江西</a:t>
            </a:r>
            <a:r>
              <a:rPr lang="en-US" altLang="zh-CN"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a:t>
            </a:r>
            <a:r>
              <a:rPr lang="zh-CN" altLang="en-US"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东澄江（赣江）之上，以江山广远、景物清华著称。</a:t>
            </a:r>
            <a:endParaRPr lang="zh-CN" altLang="en-US" sz="320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矩形 6"/>
          <p:cNvSpPr/>
          <p:nvPr>
            <p:custDataLst>
              <p:tags r:id="rId1"/>
            </p:custDataLst>
          </p:nvPr>
        </p:nvSpPr>
        <p:spPr>
          <a:xfrm>
            <a:off x="462579" y="527124"/>
            <a:ext cx="2257045" cy="923330"/>
          </a:xfrm>
          <a:prstGeom prst="rect">
            <a:avLst/>
          </a:prstGeom>
          <a:noFill/>
        </p:spPr>
        <p:txBody>
          <a:bodyPr wrap="square" lIns="91440" tIns="45720" rIns="91440" bIns="45720">
            <a:spAutoFit/>
          </a:bodyPr>
          <a:p>
            <a:pPr algn="ctr"/>
            <a:r>
              <a:rPr lang="zh-CN" altLang="en-US" sz="5400" b="1" cap="none" spc="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首联：</a:t>
            </a:r>
            <a:endParaRPr lang="zh-CN" altLang="en-US" sz="5400" b="1" cap="none" spc="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36" name="文本框 35"/>
          <p:cNvSpPr txBox="1"/>
          <p:nvPr>
            <p:custDataLst>
              <p:tags r:id="rId2"/>
            </p:custDataLst>
          </p:nvPr>
        </p:nvSpPr>
        <p:spPr>
          <a:xfrm>
            <a:off x="3903980" y="193675"/>
            <a:ext cx="8148955" cy="5262245"/>
          </a:xfrm>
          <a:prstGeom prst="rect">
            <a:avLst/>
          </a:prstGeom>
          <a:noFill/>
          <a:ln w="9525">
            <a:noFill/>
          </a:ln>
        </p:spPr>
        <p:txBody>
          <a:bodyPr wrap="square">
            <a:spAutoFit/>
          </a:bodyPr>
          <a:p>
            <a:pPr eaLnBrk="1" hangingPunct="1">
              <a:lnSpc>
                <a:spcPct val="150000"/>
              </a:lnSpc>
            </a:pPr>
            <a:r>
              <a:rPr lang="zh-CN" altLang="en-US" sz="3200" b="1">
                <a:solidFill>
                  <a:schemeClr val="tx1"/>
                </a:solidFill>
                <a:latin typeface="微软雅黑" panose="020B0503020204020204" pitchFamily="34" charset="-122"/>
                <a:ea typeface="微软雅黑" panose="020B0503020204020204" pitchFamily="34" charset="-122"/>
              </a:rPr>
              <a:t>这首诗告诉我们黄庭坚登快阁的直接原因和直接目的是什么？</a:t>
            </a:r>
            <a:endParaRPr lang="zh-CN" altLang="en-US" sz="3200" b="1">
              <a:solidFill>
                <a:schemeClr val="tx1"/>
              </a:solidFill>
              <a:latin typeface="微软雅黑" panose="020B0503020204020204" pitchFamily="34" charset="-122"/>
              <a:ea typeface="微软雅黑" panose="020B0503020204020204" pitchFamily="34" charset="-122"/>
            </a:endParaRPr>
          </a:p>
          <a:p>
            <a:pPr eaLnBrk="1" hangingPunct="1">
              <a:lnSpc>
                <a:spcPct val="150000"/>
              </a:lnSpc>
            </a:pPr>
            <a:r>
              <a:rPr lang="zh-CN" altLang="en-US" sz="3200" b="1">
                <a:solidFill>
                  <a:srgbClr val="C00000"/>
                </a:solidFill>
                <a:latin typeface="微软雅黑" panose="020B0503020204020204" pitchFamily="34" charset="-122"/>
                <a:ea typeface="微软雅黑" panose="020B0503020204020204" pitchFamily="34" charset="-122"/>
              </a:rPr>
              <a:t>    全诗的第一联“痴儿了却公家事，快阁东西倚晚晴”就交代了黄庭坚登快阁的小背景：我这个痴儿完成了一天的公事，现在登上这快阁来，东靠靠西望望，倚在栏杆上欣赏傍晚雨后初晴的明净之景。</a:t>
            </a:r>
            <a:endParaRPr lang="zh-CN" altLang="en-US" sz="3200" b="1">
              <a:solidFill>
                <a:srgbClr val="C00000"/>
              </a:solidFill>
              <a:latin typeface="微软雅黑" panose="020B0503020204020204" pitchFamily="34" charset="-122"/>
              <a:ea typeface="微软雅黑" panose="020B0503020204020204" pitchFamily="34" charset="-122"/>
            </a:endParaRPr>
          </a:p>
        </p:txBody>
      </p:sp>
      <p:sp>
        <p:nvSpPr>
          <p:cNvPr id="9" name="TextBox 8"/>
          <p:cNvSpPr txBox="1"/>
          <p:nvPr>
            <p:custDataLst>
              <p:tags r:id="rId3"/>
            </p:custDataLst>
          </p:nvPr>
        </p:nvSpPr>
        <p:spPr>
          <a:xfrm>
            <a:off x="484094" y="2818503"/>
            <a:ext cx="3259567" cy="58477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p>
            <a:r>
              <a:rPr lang="zh-CN" altLang="en-US" sz="3200" b="1" smtClean="0">
                <a:solidFill>
                  <a:srgbClr val="FF0000"/>
                </a:solidFill>
                <a:effectLst>
                  <a:outerShdw blurRad="38100" dist="38100" dir="2700000" algn="tl">
                    <a:srgbClr val="000000">
                      <a:alpha val="43137"/>
                    </a:srgbClr>
                  </a:outerShdw>
                </a:effectLst>
              </a:rPr>
              <a:t>手法：叙事抒情</a:t>
            </a:r>
            <a:endParaRPr lang="zh-CN" altLang="en-US" sz="3200" b="1">
              <a:solidFill>
                <a:srgbClr val="FF0000"/>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TextBox 6"/>
          <p:cNvSpPr txBox="1"/>
          <p:nvPr>
            <p:custDataLst>
              <p:tags r:id="rId1"/>
            </p:custDataLst>
          </p:nvPr>
        </p:nvSpPr>
        <p:spPr>
          <a:xfrm>
            <a:off x="235585" y="2105025"/>
            <a:ext cx="3806190" cy="207645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p>
            <a:r>
              <a:rPr lang="zh-CN" altLang="en-US" sz="3200" b="1" smtClean="0">
                <a:solidFill>
                  <a:srgbClr val="FF0000"/>
                </a:solidFill>
                <a:effectLst>
                  <a:outerShdw blurRad="38100" dist="38100" dir="2700000" algn="tl">
                    <a:srgbClr val="000000">
                      <a:alpha val="43137"/>
                    </a:srgbClr>
                  </a:outerShdw>
                </a:effectLst>
              </a:rPr>
              <a:t>手法：炼字</a:t>
            </a:r>
            <a:endParaRPr lang="zh-CN" altLang="en-US" sz="3200" b="1" smtClean="0">
              <a:solidFill>
                <a:srgbClr val="FF0000"/>
              </a:solidFill>
              <a:effectLst>
                <a:outerShdw blurRad="38100" dist="38100" dir="2700000" algn="tl">
                  <a:srgbClr val="000000">
                    <a:alpha val="43137"/>
                  </a:srgbClr>
                </a:outerShdw>
              </a:effectLst>
            </a:endParaRPr>
          </a:p>
          <a:p>
            <a:endParaRPr lang="en-US" altLang="zh-CN" sz="3200" b="1" smtClean="0">
              <a:solidFill>
                <a:srgbClr val="FF0000"/>
              </a:solidFill>
              <a:effectLst>
                <a:outerShdw blurRad="38100" dist="38100" dir="2700000" algn="tl">
                  <a:srgbClr val="000000">
                    <a:alpha val="43137"/>
                  </a:srgbClr>
                </a:outerShdw>
              </a:effectLst>
            </a:endParaRPr>
          </a:p>
          <a:p>
            <a:r>
              <a:rPr lang="zh-CN" altLang="en-US" sz="3200" b="1" smtClean="0">
                <a:solidFill>
                  <a:srgbClr val="FF0000"/>
                </a:solidFill>
                <a:effectLst>
                  <a:outerShdw blurRad="38100" dist="38100" dir="2700000" algn="tl">
                    <a:srgbClr val="000000">
                      <a:alpha val="43137"/>
                    </a:srgbClr>
                  </a:outerShdw>
                </a:effectLst>
              </a:rPr>
              <a:t>答题思路：</a:t>
            </a:r>
            <a:endParaRPr lang="en-US" altLang="zh-CN" sz="3200" b="1" smtClean="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r>
              <a:rPr lang="zh-CN" altLang="en-US" sz="3200" b="1" smtClean="0">
                <a:solidFill>
                  <a:srgbClr val="C00000"/>
                </a:solidFill>
                <a:latin typeface="微软雅黑" panose="020B0503020204020204" pitchFamily="34" charset="-122"/>
                <a:ea typeface="微软雅黑" panose="020B0503020204020204" pitchFamily="34" charset="-122"/>
              </a:rPr>
              <a:t>字含义</a:t>
            </a:r>
            <a:r>
              <a:rPr lang="en-US" altLang="zh-CN" sz="3200" b="1" smtClean="0">
                <a:solidFill>
                  <a:srgbClr val="C00000"/>
                </a:solidFill>
                <a:latin typeface="微软雅黑" panose="020B0503020204020204" pitchFamily="34" charset="-122"/>
                <a:ea typeface="微软雅黑" panose="020B0503020204020204" pitchFamily="34" charset="-122"/>
              </a:rPr>
              <a:t>+</a:t>
            </a:r>
            <a:r>
              <a:rPr lang="zh-CN" altLang="en-US" sz="3200" b="1" smtClean="0">
                <a:solidFill>
                  <a:srgbClr val="C00000"/>
                </a:solidFill>
                <a:latin typeface="微软雅黑" panose="020B0503020204020204" pitchFamily="34" charset="-122"/>
                <a:ea typeface="微软雅黑" panose="020B0503020204020204" pitchFamily="34" charset="-122"/>
              </a:rPr>
              <a:t>手法</a:t>
            </a:r>
            <a:r>
              <a:rPr lang="en-US" altLang="zh-CN" sz="3200" b="1" smtClean="0">
                <a:solidFill>
                  <a:srgbClr val="C00000"/>
                </a:solidFill>
                <a:latin typeface="微软雅黑" panose="020B0503020204020204" pitchFamily="34" charset="-122"/>
                <a:ea typeface="微软雅黑" panose="020B0503020204020204" pitchFamily="34" charset="-122"/>
              </a:rPr>
              <a:t>+</a:t>
            </a:r>
            <a:r>
              <a:rPr lang="zh-CN" altLang="en-US" sz="3200" b="1" smtClean="0">
                <a:solidFill>
                  <a:srgbClr val="C00000"/>
                </a:solidFill>
                <a:latin typeface="微软雅黑" panose="020B0503020204020204" pitchFamily="34" charset="-122"/>
                <a:ea typeface="微软雅黑" panose="020B0503020204020204" pitchFamily="34" charset="-122"/>
              </a:rPr>
              <a:t>效果</a:t>
            </a:r>
            <a:endParaRPr lang="zh-CN" altLang="en-US" sz="3200" b="1">
              <a:solidFill>
                <a:srgbClr val="FF0000"/>
              </a:solidFill>
              <a:effectLst>
                <a:outerShdw blurRad="38100" dist="38100" dir="2700000" algn="tl">
                  <a:srgbClr val="000000">
                    <a:alpha val="43137"/>
                  </a:srgbClr>
                </a:outerShdw>
              </a:effectLst>
            </a:endParaRPr>
          </a:p>
        </p:txBody>
      </p:sp>
      <p:sp>
        <p:nvSpPr>
          <p:cNvPr id="36" name="文本框 35"/>
          <p:cNvSpPr txBox="1"/>
          <p:nvPr>
            <p:custDataLst>
              <p:tags r:id="rId2"/>
            </p:custDataLst>
          </p:nvPr>
        </p:nvSpPr>
        <p:spPr>
          <a:xfrm>
            <a:off x="4226560" y="328930"/>
            <a:ext cx="7590790" cy="5908040"/>
          </a:xfrm>
          <a:prstGeom prst="rect">
            <a:avLst/>
          </a:prstGeom>
          <a:noFill/>
          <a:ln w="9525">
            <a:noFill/>
          </a:ln>
        </p:spPr>
        <p:txBody>
          <a:bodyPr wrap="square">
            <a:spAutoFit/>
          </a:bodyPr>
          <a:p>
            <a:pPr eaLnBrk="1" hangingPunct="1">
              <a:lnSpc>
                <a:spcPct val="150000"/>
              </a:lnSpc>
            </a:pPr>
            <a:r>
              <a:rPr lang="zh-CN" altLang="en-US" sz="3600" b="1">
                <a:solidFill>
                  <a:schemeClr val="tx1"/>
                </a:solidFill>
                <a:latin typeface="微软雅黑" panose="020B0503020204020204" pitchFamily="34" charset="-122"/>
                <a:ea typeface="微软雅黑" panose="020B0503020204020204" pitchFamily="34" charset="-122"/>
              </a:rPr>
              <a:t>请分析首联中“了却”和“倚”两个词的内涵。</a:t>
            </a:r>
            <a:endParaRPr lang="zh-CN" altLang="en-US" sz="3600" b="1">
              <a:solidFill>
                <a:schemeClr val="tx1"/>
              </a:solidFill>
              <a:latin typeface="微软雅黑" panose="020B0503020204020204" pitchFamily="34" charset="-122"/>
              <a:ea typeface="微软雅黑" panose="020B0503020204020204" pitchFamily="34" charset="-122"/>
            </a:endParaRPr>
          </a:p>
          <a:p>
            <a:pPr eaLnBrk="1" hangingPunct="1">
              <a:lnSpc>
                <a:spcPct val="150000"/>
              </a:lnSpc>
            </a:pPr>
            <a:r>
              <a:rPr lang="zh-CN" altLang="en-US" sz="3600" b="1">
                <a:solidFill>
                  <a:srgbClr val="C00000"/>
                </a:solidFill>
                <a:latin typeface="微软雅黑" panose="020B0503020204020204" pitchFamily="34" charset="-122"/>
                <a:ea typeface="微软雅黑" panose="020B0503020204020204" pitchFamily="34" charset="-122"/>
              </a:rPr>
              <a:t>   “了却”写出办完公事后如释重负的轻快心情，含蓄表达诗人了对官场的厌烦。</a:t>
            </a:r>
            <a:endParaRPr lang="zh-CN" altLang="en-US" sz="3600" b="1">
              <a:solidFill>
                <a:srgbClr val="C00000"/>
              </a:solidFill>
              <a:latin typeface="微软雅黑" panose="020B0503020204020204" pitchFamily="34" charset="-122"/>
              <a:ea typeface="微软雅黑" panose="020B0503020204020204" pitchFamily="34" charset="-122"/>
            </a:endParaRPr>
          </a:p>
          <a:p>
            <a:pPr eaLnBrk="1" hangingPunct="1">
              <a:lnSpc>
                <a:spcPct val="150000"/>
              </a:lnSpc>
            </a:pPr>
            <a:r>
              <a:rPr lang="zh-CN" altLang="en-US" sz="3600" b="1">
                <a:solidFill>
                  <a:srgbClr val="C00000"/>
                </a:solidFill>
                <a:latin typeface="微软雅黑" panose="020B0503020204020204" pitchFamily="34" charset="-122"/>
                <a:ea typeface="微软雅黑" panose="020B0503020204020204" pitchFamily="34" charset="-122"/>
              </a:rPr>
              <a:t> </a:t>
            </a:r>
            <a:r>
              <a:rPr lang="en-US" altLang="zh-CN" sz="3600" b="1">
                <a:solidFill>
                  <a:srgbClr val="C00000"/>
                </a:solidFill>
                <a:latin typeface="微软雅黑" panose="020B0503020204020204" pitchFamily="34" charset="-122"/>
                <a:ea typeface="微软雅黑" panose="020B0503020204020204" pitchFamily="34" charset="-122"/>
              </a:rPr>
              <a:t> </a:t>
            </a:r>
            <a:r>
              <a:rPr lang="zh-CN" altLang="en-US" sz="3600" b="1">
                <a:solidFill>
                  <a:srgbClr val="C00000"/>
                </a:solidFill>
                <a:latin typeface="微软雅黑" panose="020B0503020204020204" pitchFamily="34" charset="-122"/>
                <a:ea typeface="微软雅黑" panose="020B0503020204020204" pitchFamily="34" charset="-122"/>
              </a:rPr>
              <a:t>“倚”指斜靠栏杆远眺晚晴余辉，体现了诗人对自然美景的热爱。</a:t>
            </a:r>
            <a:endParaRPr lang="zh-CN" altLang="en-US" sz="3600" b="1">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TextBox 7"/>
          <p:cNvSpPr txBox="1"/>
          <p:nvPr>
            <p:custDataLst>
              <p:tags r:id="rId1"/>
            </p:custDataLst>
          </p:nvPr>
        </p:nvSpPr>
        <p:spPr>
          <a:xfrm>
            <a:off x="264758" y="2006675"/>
            <a:ext cx="3474720" cy="207645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p>
            <a:r>
              <a:rPr lang="zh-CN" altLang="en-US" sz="3200" b="1" smtClean="0">
                <a:solidFill>
                  <a:srgbClr val="FF0000"/>
                </a:solidFill>
                <a:effectLst>
                  <a:outerShdw blurRad="38100" dist="38100" dir="2700000" algn="tl">
                    <a:srgbClr val="000000">
                      <a:alpha val="43137"/>
                    </a:srgbClr>
                  </a:outerShdw>
                </a:effectLst>
              </a:rPr>
              <a:t>手法：意象   意境</a:t>
            </a:r>
            <a:endParaRPr lang="en-US" altLang="zh-CN" sz="3200" b="1" smtClean="0">
              <a:solidFill>
                <a:srgbClr val="FF0000"/>
              </a:solidFill>
              <a:effectLst>
                <a:outerShdw blurRad="38100" dist="38100" dir="2700000" algn="tl">
                  <a:srgbClr val="000000">
                    <a:alpha val="43137"/>
                  </a:srgbClr>
                </a:outerShdw>
              </a:effectLst>
            </a:endParaRPr>
          </a:p>
          <a:p>
            <a:endParaRPr lang="en-US" altLang="zh-CN" sz="3200" b="1" smtClean="0">
              <a:solidFill>
                <a:srgbClr val="FF0000"/>
              </a:solidFill>
              <a:effectLst>
                <a:outerShdw blurRad="38100" dist="38100" dir="2700000" algn="tl">
                  <a:srgbClr val="000000">
                    <a:alpha val="43137"/>
                  </a:srgbClr>
                </a:outerShdw>
              </a:effectLst>
            </a:endParaRPr>
          </a:p>
          <a:p>
            <a:r>
              <a:rPr lang="zh-CN" altLang="en-US" sz="3200" b="1" smtClean="0">
                <a:solidFill>
                  <a:srgbClr val="FF0000"/>
                </a:solidFill>
                <a:effectLst>
                  <a:outerShdw blurRad="38100" dist="38100" dir="2700000" algn="tl">
                    <a:srgbClr val="000000">
                      <a:alpha val="43137"/>
                    </a:srgbClr>
                  </a:outerShdw>
                </a:effectLst>
              </a:rPr>
              <a:t>答题思路：</a:t>
            </a:r>
            <a:endParaRPr lang="en-US" altLang="zh-CN" sz="3200" b="1" smtClean="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r>
              <a:rPr lang="zh-CN" altLang="en-US" sz="3200" b="1" smtClean="0">
                <a:solidFill>
                  <a:srgbClr val="C00000"/>
                </a:solidFill>
                <a:latin typeface="微软雅黑" panose="020B0503020204020204" pitchFamily="34" charset="-122"/>
                <a:ea typeface="微软雅黑" panose="020B0503020204020204" pitchFamily="34" charset="-122"/>
              </a:rPr>
              <a:t>翻译</a:t>
            </a:r>
            <a:r>
              <a:rPr lang="en-US" altLang="zh-CN" sz="3200" b="1" smtClean="0">
                <a:solidFill>
                  <a:srgbClr val="C00000"/>
                </a:solidFill>
                <a:latin typeface="微软雅黑" panose="020B0503020204020204" pitchFamily="34" charset="-122"/>
                <a:ea typeface="微软雅黑" panose="020B0503020204020204" pitchFamily="34" charset="-122"/>
              </a:rPr>
              <a:t>+</a:t>
            </a:r>
            <a:r>
              <a:rPr lang="zh-CN" altLang="en-US" sz="3200" b="1" smtClean="0">
                <a:solidFill>
                  <a:srgbClr val="C00000"/>
                </a:solidFill>
                <a:latin typeface="微软雅黑" panose="020B0503020204020204" pitchFamily="34" charset="-122"/>
                <a:ea typeface="微软雅黑" panose="020B0503020204020204" pitchFamily="34" charset="-122"/>
              </a:rPr>
              <a:t>特征</a:t>
            </a:r>
            <a:r>
              <a:rPr lang="en-US" altLang="zh-CN" sz="3200" b="1" smtClean="0">
                <a:solidFill>
                  <a:srgbClr val="C00000"/>
                </a:solidFill>
                <a:latin typeface="微软雅黑" panose="020B0503020204020204" pitchFamily="34" charset="-122"/>
                <a:ea typeface="微软雅黑" panose="020B0503020204020204" pitchFamily="34" charset="-122"/>
              </a:rPr>
              <a:t>+</a:t>
            </a:r>
            <a:r>
              <a:rPr lang="zh-CN" altLang="en-US" sz="3200" b="1" smtClean="0">
                <a:solidFill>
                  <a:srgbClr val="C00000"/>
                </a:solidFill>
                <a:latin typeface="微软雅黑" panose="020B0503020204020204" pitchFamily="34" charset="-122"/>
                <a:ea typeface="微软雅黑" panose="020B0503020204020204" pitchFamily="34" charset="-122"/>
              </a:rPr>
              <a:t>情感</a:t>
            </a:r>
            <a:endParaRPr lang="zh-CN" altLang="en-US" sz="3200" b="1">
              <a:solidFill>
                <a:srgbClr val="FF0000"/>
              </a:solidFill>
              <a:effectLst>
                <a:outerShdw blurRad="38100" dist="38100" dir="2700000" algn="tl">
                  <a:srgbClr val="000000">
                    <a:alpha val="43137"/>
                  </a:srgbClr>
                </a:outerShdw>
              </a:effectLst>
            </a:endParaRPr>
          </a:p>
        </p:txBody>
      </p:sp>
      <p:sp>
        <p:nvSpPr>
          <p:cNvPr id="36" name="文本框 35"/>
          <p:cNvSpPr txBox="1"/>
          <p:nvPr>
            <p:custDataLst>
              <p:tags r:id="rId2"/>
            </p:custDataLst>
          </p:nvPr>
        </p:nvSpPr>
        <p:spPr>
          <a:xfrm>
            <a:off x="4236383" y="437328"/>
            <a:ext cx="7129463" cy="5029200"/>
          </a:xfrm>
          <a:prstGeom prst="rect">
            <a:avLst/>
          </a:prstGeom>
          <a:noFill/>
          <a:ln w="9525">
            <a:noFill/>
          </a:ln>
        </p:spPr>
        <p:txBody>
          <a:bodyPr>
            <a:spAutoFit/>
          </a:bodyPr>
          <a:p>
            <a:pPr eaLnBrk="1" hangingPunct="1">
              <a:lnSpc>
                <a:spcPct val="150000"/>
              </a:lnSpc>
            </a:pPr>
            <a:r>
              <a:rPr lang="zh-CN" altLang="en-US" sz="3600" b="1">
                <a:solidFill>
                  <a:schemeClr val="tx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颔联使用了哪些意象？意境上有何特点？</a:t>
            </a:r>
            <a:endParaRPr lang="zh-CN" altLang="en-US" sz="3600" b="1">
              <a:solidFill>
                <a:schemeClr val="tx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1" hangingPunct="1">
              <a:lnSpc>
                <a:spcPct val="150000"/>
              </a:lnSpc>
            </a:pPr>
            <a:r>
              <a:rPr lang="zh-CN" altLang="en-US" sz="3600" b="1">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①重叠的千山，无边的落木，高远的天空，澄澈的江水，清明的夜（秋）月；</a:t>
            </a:r>
            <a:endParaRPr lang="zh-CN" altLang="en-US" sz="3600" b="1">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1" hangingPunct="1">
              <a:lnSpc>
                <a:spcPct val="150000"/>
              </a:lnSpc>
            </a:pPr>
            <a:r>
              <a:rPr lang="zh-CN" altLang="en-US" sz="3600" b="1">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②高远壮阔（空明阔大）。</a:t>
            </a:r>
            <a:endParaRPr lang="zh-CN" altLang="en-US" sz="3600" b="1">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7" name="矩形 6"/>
          <p:cNvSpPr/>
          <p:nvPr>
            <p:custDataLst>
              <p:tags r:id="rId3"/>
            </p:custDataLst>
          </p:nvPr>
        </p:nvSpPr>
        <p:spPr>
          <a:xfrm>
            <a:off x="462579" y="527124"/>
            <a:ext cx="2257045" cy="922020"/>
          </a:xfrm>
          <a:prstGeom prst="rect">
            <a:avLst/>
          </a:prstGeom>
          <a:noFill/>
        </p:spPr>
        <p:txBody>
          <a:bodyPr wrap="square" lIns="91440" tIns="45720" rIns="91440" bIns="45720">
            <a:spAutoFit/>
          </a:bodyPr>
          <a:p>
            <a:pPr algn="ctr"/>
            <a:r>
              <a:rPr lang="zh-CN" altLang="en-US" sz="5400" b="1" cap="none" spc="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颔联：</a:t>
            </a:r>
            <a:endParaRPr lang="zh-CN" altLang="en-US" sz="5400" b="1" cap="none" spc="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矩形 5"/>
          <p:cNvSpPr/>
          <p:nvPr>
            <p:custDataLst>
              <p:tags r:id="rId1"/>
            </p:custDataLst>
          </p:nvPr>
        </p:nvSpPr>
        <p:spPr>
          <a:xfrm>
            <a:off x="462579" y="527124"/>
            <a:ext cx="2257045" cy="923330"/>
          </a:xfrm>
          <a:prstGeom prst="rect">
            <a:avLst/>
          </a:prstGeom>
          <a:noFill/>
        </p:spPr>
        <p:txBody>
          <a:bodyPr wrap="square" lIns="91440" tIns="45720" rIns="91440" bIns="45720">
            <a:spAutoFit/>
          </a:bodyPr>
          <a:p>
            <a:pPr algn="ctr"/>
            <a:r>
              <a:rPr lang="zh-CN" altLang="en-US" sz="5400" b="1" cap="none" spc="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颈联：</a:t>
            </a:r>
            <a:endParaRPr lang="zh-CN" altLang="en-US" sz="5400" b="1" cap="none" spc="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7" name="TextBox 6"/>
          <p:cNvSpPr txBox="1"/>
          <p:nvPr>
            <p:custDataLst>
              <p:tags r:id="rId2"/>
            </p:custDataLst>
          </p:nvPr>
        </p:nvSpPr>
        <p:spPr>
          <a:xfrm>
            <a:off x="276823" y="2127960"/>
            <a:ext cx="3474720" cy="25641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p>
            <a:r>
              <a:rPr lang="zh-CN" altLang="en-US" sz="3200" b="1" smtClean="0">
                <a:solidFill>
                  <a:srgbClr val="FF0000"/>
                </a:solidFill>
                <a:effectLst>
                  <a:outerShdw blurRad="38100" dist="38100" dir="2700000" algn="tl">
                    <a:srgbClr val="000000">
                      <a:alpha val="43137"/>
                    </a:srgbClr>
                  </a:outerShdw>
                </a:effectLst>
              </a:rPr>
              <a:t>手法：用典</a:t>
            </a:r>
            <a:endParaRPr lang="en-US" altLang="zh-CN" sz="3200" b="1" smtClean="0">
              <a:solidFill>
                <a:srgbClr val="FF0000"/>
              </a:solidFill>
              <a:effectLst>
                <a:outerShdw blurRad="38100" dist="38100" dir="2700000" algn="tl">
                  <a:srgbClr val="000000">
                    <a:alpha val="43137"/>
                  </a:srgbClr>
                </a:outerShdw>
              </a:effectLst>
            </a:endParaRPr>
          </a:p>
          <a:p>
            <a:endParaRPr lang="en-US" altLang="zh-CN" sz="3200" b="1" smtClean="0">
              <a:solidFill>
                <a:srgbClr val="FF0000"/>
              </a:solidFill>
              <a:effectLst>
                <a:outerShdw blurRad="38100" dist="38100" dir="2700000" algn="tl">
                  <a:srgbClr val="000000">
                    <a:alpha val="43137"/>
                  </a:srgbClr>
                </a:outerShdw>
              </a:effectLst>
            </a:endParaRPr>
          </a:p>
          <a:p>
            <a:r>
              <a:rPr lang="zh-CN" altLang="en-US" sz="3200" b="1" smtClean="0">
                <a:solidFill>
                  <a:srgbClr val="FF0000"/>
                </a:solidFill>
                <a:effectLst>
                  <a:outerShdw blurRad="38100" dist="38100" dir="2700000" algn="tl">
                    <a:srgbClr val="000000">
                      <a:alpha val="43137"/>
                    </a:srgbClr>
                  </a:outerShdw>
                </a:effectLst>
              </a:rPr>
              <a:t>答题思路：</a:t>
            </a:r>
            <a:endParaRPr lang="en-US" altLang="zh-CN" sz="3200" b="1" smtClean="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r>
              <a:rPr lang="zh-CN" altLang="en-US" sz="3200" b="1" smtClean="0">
                <a:solidFill>
                  <a:srgbClr val="C00000"/>
                </a:solidFill>
                <a:latin typeface="微软雅黑" panose="020B0503020204020204" pitchFamily="34" charset="-122"/>
                <a:ea typeface="微软雅黑" panose="020B0503020204020204" pitchFamily="34" charset="-122"/>
              </a:rPr>
              <a:t>点明典故</a:t>
            </a:r>
            <a:r>
              <a:rPr lang="en-US" altLang="zh-CN" sz="3200" b="1" smtClean="0">
                <a:solidFill>
                  <a:srgbClr val="C00000"/>
                </a:solidFill>
                <a:latin typeface="微软雅黑" panose="020B0503020204020204" pitchFamily="34" charset="-122"/>
                <a:ea typeface="微软雅黑" panose="020B0503020204020204" pitchFamily="34" charset="-122"/>
              </a:rPr>
              <a:t>+</a:t>
            </a:r>
            <a:r>
              <a:rPr lang="zh-CN" altLang="en-US" sz="3200" b="1" smtClean="0">
                <a:solidFill>
                  <a:srgbClr val="C00000"/>
                </a:solidFill>
                <a:latin typeface="微软雅黑" panose="020B0503020204020204" pitchFamily="34" charset="-122"/>
                <a:ea typeface="微软雅黑" panose="020B0503020204020204" pitchFamily="34" charset="-122"/>
              </a:rPr>
              <a:t>手法</a:t>
            </a:r>
            <a:r>
              <a:rPr lang="en-US" altLang="zh-CN" sz="3200" b="1" smtClean="0">
                <a:solidFill>
                  <a:srgbClr val="C00000"/>
                </a:solidFill>
                <a:latin typeface="微软雅黑" panose="020B0503020204020204" pitchFamily="34" charset="-122"/>
                <a:ea typeface="微软雅黑" panose="020B0503020204020204" pitchFamily="34" charset="-122"/>
              </a:rPr>
              <a:t>+</a:t>
            </a:r>
            <a:r>
              <a:rPr lang="zh-CN" altLang="en-US" sz="3200" b="1" smtClean="0">
                <a:solidFill>
                  <a:srgbClr val="C00000"/>
                </a:solidFill>
                <a:latin typeface="微软雅黑" panose="020B0503020204020204" pitchFamily="34" charset="-122"/>
                <a:ea typeface="微软雅黑" panose="020B0503020204020204" pitchFamily="34" charset="-122"/>
              </a:rPr>
              <a:t>效果（思想情感）</a:t>
            </a:r>
            <a:endParaRPr lang="zh-CN" altLang="en-US" sz="3200" b="1">
              <a:solidFill>
                <a:srgbClr val="FF0000"/>
              </a:solidFill>
              <a:effectLst>
                <a:outerShdw blurRad="38100" dist="38100" dir="2700000" algn="tl">
                  <a:srgbClr val="000000">
                    <a:alpha val="43137"/>
                  </a:srgbClr>
                </a:outerShdw>
              </a:effectLst>
            </a:endParaRPr>
          </a:p>
        </p:txBody>
      </p:sp>
      <p:sp>
        <p:nvSpPr>
          <p:cNvPr id="36" name="文本框 35"/>
          <p:cNvSpPr txBox="1"/>
          <p:nvPr>
            <p:custDataLst>
              <p:tags r:id="rId3"/>
            </p:custDataLst>
          </p:nvPr>
        </p:nvSpPr>
        <p:spPr>
          <a:xfrm>
            <a:off x="4022091" y="527088"/>
            <a:ext cx="7831566" cy="5943600"/>
          </a:xfrm>
          <a:prstGeom prst="rect">
            <a:avLst/>
          </a:prstGeom>
          <a:noFill/>
          <a:ln w="9525">
            <a:noFill/>
          </a:ln>
        </p:spPr>
        <p:txBody>
          <a:bodyPr wrap="square">
            <a:spAutoFit/>
          </a:bodyPr>
          <a:p>
            <a:pPr eaLnBrk="1" hangingPunct="1">
              <a:lnSpc>
                <a:spcPct val="150000"/>
              </a:lnSpc>
            </a:pPr>
            <a:r>
              <a:rPr lang="zh-CN" altLang="en-US" sz="3200" b="1">
                <a:solidFill>
                  <a:schemeClr val="tx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颈联主要运用了什么手法？表达了怎样的感情？</a:t>
            </a:r>
            <a:endParaRPr lang="zh-CN" altLang="en-US" sz="3200" b="1">
              <a:solidFill>
                <a:schemeClr val="tx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1" hangingPunct="1">
              <a:lnSpc>
                <a:spcPct val="150000"/>
              </a:lnSpc>
            </a:pPr>
            <a:r>
              <a:rPr lang="zh-CN" altLang="en-US" sz="3200" b="1">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颈联巧用典故，前句用伯牙捧琴谢知音的典故，后句用阮籍青白眼的典故。感叹自已心怀志事，世无知音，所以如伯牙之绝琴，不再弹奏，聊且借金樽美酒遣怀自娱。写出了诗人因世无知己、怀才不遇而借酒解愁的苦闷和感慨。</a:t>
            </a:r>
            <a:endParaRPr lang="zh-CN" altLang="en-US" sz="3200" b="1">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矩形 5"/>
          <p:cNvSpPr/>
          <p:nvPr>
            <p:custDataLst>
              <p:tags r:id="rId1"/>
            </p:custDataLst>
          </p:nvPr>
        </p:nvSpPr>
        <p:spPr>
          <a:xfrm>
            <a:off x="462579" y="527124"/>
            <a:ext cx="2257045" cy="923330"/>
          </a:xfrm>
          <a:prstGeom prst="rect">
            <a:avLst/>
          </a:prstGeom>
          <a:noFill/>
        </p:spPr>
        <p:txBody>
          <a:bodyPr wrap="square" lIns="91440" tIns="45720" rIns="91440" bIns="45720">
            <a:spAutoFit/>
          </a:bodyPr>
          <a:p>
            <a:pPr algn="ctr"/>
            <a:r>
              <a:rPr lang="zh-CN" altLang="en-US" sz="5400" b="1" cap="none" spc="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尾联：</a:t>
            </a:r>
            <a:endParaRPr lang="zh-CN" altLang="en-US" sz="5400" b="1" cap="none" spc="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8" name="TextBox 7"/>
          <p:cNvSpPr txBox="1"/>
          <p:nvPr>
            <p:custDataLst>
              <p:tags r:id="rId2"/>
            </p:custDataLst>
          </p:nvPr>
        </p:nvSpPr>
        <p:spPr>
          <a:xfrm>
            <a:off x="191098" y="1943810"/>
            <a:ext cx="3474720" cy="25641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p>
            <a:r>
              <a:rPr lang="zh-CN" altLang="en-US" sz="3200" b="1" smtClean="0">
                <a:solidFill>
                  <a:srgbClr val="FF0000"/>
                </a:solidFill>
                <a:effectLst>
                  <a:outerShdw blurRad="38100" dist="38100" dir="2700000" algn="tl">
                    <a:srgbClr val="000000">
                      <a:alpha val="43137"/>
                    </a:srgbClr>
                  </a:outerShdw>
                </a:effectLst>
              </a:rPr>
              <a:t>手法：意象</a:t>
            </a:r>
            <a:endParaRPr lang="en-US" altLang="zh-CN" sz="3200" b="1" smtClean="0">
              <a:solidFill>
                <a:srgbClr val="FF0000"/>
              </a:solidFill>
              <a:effectLst>
                <a:outerShdw blurRad="38100" dist="38100" dir="2700000" algn="tl">
                  <a:srgbClr val="000000">
                    <a:alpha val="43137"/>
                  </a:srgbClr>
                </a:outerShdw>
              </a:effectLst>
            </a:endParaRPr>
          </a:p>
          <a:p>
            <a:endParaRPr lang="en-US" altLang="zh-CN" sz="3200" b="1" smtClean="0">
              <a:solidFill>
                <a:srgbClr val="FF0000"/>
              </a:solidFill>
              <a:effectLst>
                <a:outerShdw blurRad="38100" dist="38100" dir="2700000" algn="tl">
                  <a:srgbClr val="000000">
                    <a:alpha val="43137"/>
                  </a:srgbClr>
                </a:outerShdw>
              </a:effectLst>
            </a:endParaRPr>
          </a:p>
          <a:p>
            <a:r>
              <a:rPr lang="zh-CN" altLang="en-US" sz="3200" b="1" smtClean="0">
                <a:solidFill>
                  <a:srgbClr val="FF0000"/>
                </a:solidFill>
                <a:effectLst>
                  <a:outerShdw blurRad="38100" dist="38100" dir="2700000" algn="tl">
                    <a:srgbClr val="000000">
                      <a:alpha val="43137"/>
                    </a:srgbClr>
                  </a:outerShdw>
                </a:effectLst>
              </a:rPr>
              <a:t>答题思路：</a:t>
            </a:r>
            <a:endParaRPr lang="en-US" altLang="zh-CN" sz="3200" b="1" smtClean="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r>
              <a:rPr lang="zh-CN" altLang="en-US" sz="3200" b="1" smtClean="0">
                <a:solidFill>
                  <a:srgbClr val="C00000"/>
                </a:solidFill>
                <a:latin typeface="微软雅黑" panose="020B0503020204020204" pitchFamily="34" charset="-122"/>
                <a:ea typeface="微软雅黑" panose="020B0503020204020204" pitchFamily="34" charset="-122"/>
              </a:rPr>
              <a:t>点明意象</a:t>
            </a:r>
            <a:r>
              <a:rPr lang="en-US" altLang="zh-CN" sz="3200" b="1" smtClean="0">
                <a:solidFill>
                  <a:srgbClr val="C00000"/>
                </a:solidFill>
                <a:latin typeface="微软雅黑" panose="020B0503020204020204" pitchFamily="34" charset="-122"/>
                <a:ea typeface="微软雅黑" panose="020B0503020204020204" pitchFamily="34" charset="-122"/>
              </a:rPr>
              <a:t>+</a:t>
            </a:r>
            <a:r>
              <a:rPr lang="zh-CN" altLang="en-US" sz="3200" b="1" smtClean="0">
                <a:solidFill>
                  <a:srgbClr val="C00000"/>
                </a:solidFill>
                <a:latin typeface="微软雅黑" panose="020B0503020204020204" pitchFamily="34" charset="-122"/>
                <a:ea typeface="微软雅黑" panose="020B0503020204020204" pitchFamily="34" charset="-122"/>
              </a:rPr>
              <a:t>手法</a:t>
            </a:r>
            <a:r>
              <a:rPr lang="en-US" altLang="zh-CN" sz="3200" b="1" smtClean="0">
                <a:solidFill>
                  <a:srgbClr val="C00000"/>
                </a:solidFill>
                <a:latin typeface="微软雅黑" panose="020B0503020204020204" pitchFamily="34" charset="-122"/>
                <a:ea typeface="微软雅黑" panose="020B0503020204020204" pitchFamily="34" charset="-122"/>
              </a:rPr>
              <a:t>+</a:t>
            </a:r>
            <a:r>
              <a:rPr lang="zh-CN" altLang="en-US" sz="3200" b="1" smtClean="0">
                <a:solidFill>
                  <a:srgbClr val="C00000"/>
                </a:solidFill>
                <a:latin typeface="微软雅黑" panose="020B0503020204020204" pitchFamily="34" charset="-122"/>
                <a:ea typeface="微软雅黑" panose="020B0503020204020204" pitchFamily="34" charset="-122"/>
              </a:rPr>
              <a:t>效果（思想情感）</a:t>
            </a:r>
            <a:endParaRPr lang="zh-CN" altLang="en-US" sz="3200" b="1">
              <a:solidFill>
                <a:srgbClr val="FF0000"/>
              </a:solidFill>
              <a:effectLst>
                <a:outerShdw blurRad="38100" dist="38100" dir="2700000" algn="tl">
                  <a:srgbClr val="000000">
                    <a:alpha val="43137"/>
                  </a:srgbClr>
                </a:outerShdw>
              </a:effectLst>
            </a:endParaRPr>
          </a:p>
        </p:txBody>
      </p:sp>
      <p:sp>
        <p:nvSpPr>
          <p:cNvPr id="36" name="文本框 35"/>
          <p:cNvSpPr txBox="1"/>
          <p:nvPr>
            <p:custDataLst>
              <p:tags r:id="rId3"/>
            </p:custDataLst>
          </p:nvPr>
        </p:nvSpPr>
        <p:spPr>
          <a:xfrm>
            <a:off x="3873126" y="843915"/>
            <a:ext cx="8061063" cy="3383280"/>
          </a:xfrm>
          <a:prstGeom prst="rect">
            <a:avLst/>
          </a:prstGeom>
          <a:noFill/>
          <a:ln w="9525">
            <a:noFill/>
          </a:ln>
        </p:spPr>
        <p:txBody>
          <a:bodyPr wrap="square">
            <a:spAutoFit/>
          </a:bodyPr>
          <a:p>
            <a:pPr eaLnBrk="1" hangingPunct="1">
              <a:lnSpc>
                <a:spcPct val="150000"/>
              </a:lnSpc>
            </a:pPr>
            <a:r>
              <a:rPr lang="zh-CN" altLang="en-US" sz="3600" b="1">
                <a:solidFill>
                  <a:schemeClr val="tx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尾联写“归船”“白鸥”流露出诗人的什么愿望</a:t>
            </a:r>
            <a:r>
              <a:rPr lang="zh-CN" altLang="en-US" sz="3600" b="1" smtClean="0">
                <a:solidFill>
                  <a:schemeClr val="tx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endParaRPr lang="zh-CN" altLang="en-US" sz="3600" b="1" smtClean="0">
              <a:solidFill>
                <a:schemeClr val="tx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1" hangingPunct="1">
              <a:lnSpc>
                <a:spcPct val="150000"/>
              </a:lnSpc>
            </a:pPr>
            <a:r>
              <a:rPr lang="zh-CN" altLang="en-US" sz="3600" b="1" smtClean="0">
                <a:solidFill>
                  <a:srgbClr val="595959"/>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3600" b="1">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想弃官归隐、回归自然的愿望</a:t>
            </a:r>
            <a:r>
              <a:rPr lang="zh-CN" altLang="en-US" sz="3600" b="1" smtClean="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endParaRPr lang="en-US" altLang="zh-CN" sz="3600" b="1" smtClean="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1" hangingPunct="1">
              <a:lnSpc>
                <a:spcPct val="150000"/>
              </a:lnSpc>
            </a:pPr>
            <a:endParaRPr lang="zh-CN" altLang="en-US" sz="3600" b="1">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矩形 4"/>
          <p:cNvSpPr/>
          <p:nvPr>
            <p:custDataLst>
              <p:tags r:id="rId1"/>
            </p:custDataLst>
          </p:nvPr>
        </p:nvSpPr>
        <p:spPr>
          <a:xfrm>
            <a:off x="9525" y="-44450"/>
            <a:ext cx="5228590" cy="701040"/>
          </a:xfrm>
          <a:prstGeom prst="rect">
            <a:avLst/>
          </a:prstGeom>
          <a:noFill/>
        </p:spPr>
        <p:txBody>
          <a:bodyPr wrap="square" lIns="91440" tIns="45720" rIns="91440" bIns="45720">
            <a:spAutoFit/>
          </a:bodyPr>
          <a:p>
            <a:pPr algn="ctr"/>
            <a:r>
              <a:rPr lang="zh-CN" altLang="en-US" sz="4000" b="1" smtClean="0">
                <a:solidFill>
                  <a:srgbClr val="FF0000"/>
                </a:solidFill>
                <a:latin typeface="宋体" panose="02010600030101010101" pitchFamily="2" charset="-122"/>
                <a:ea typeface="宋体" panose="02010600030101010101" pitchFamily="2" charset="-122"/>
              </a:rPr>
              <a:t>本诗多处用典故：</a:t>
            </a:r>
            <a:endParaRPr lang="zh-CN" altLang="en-US" sz="4000" b="1" cap="none" spc="0" smtClean="0">
              <a:ln w="10541" cmpd="sng">
                <a:solidFill>
                  <a:schemeClr val="accent1">
                    <a:shade val="88000"/>
                    <a:satMod val="110000"/>
                  </a:schemeClr>
                </a:solidFill>
                <a:prstDash val="solid"/>
              </a:ln>
              <a:solidFill>
                <a:srgbClr val="FF0000"/>
              </a:solidFill>
              <a:effectLst/>
              <a:latin typeface="宋体" panose="02010600030101010101" pitchFamily="2" charset="-122"/>
              <a:ea typeface="宋体" panose="02010600030101010101" pitchFamily="2" charset="-122"/>
            </a:endParaRPr>
          </a:p>
        </p:txBody>
      </p:sp>
      <p:sp>
        <p:nvSpPr>
          <p:cNvPr id="2" name="文本框 1"/>
          <p:cNvSpPr txBox="1"/>
          <p:nvPr>
            <p:custDataLst>
              <p:tags r:id="rId2"/>
            </p:custDataLst>
          </p:nvPr>
        </p:nvSpPr>
        <p:spPr>
          <a:xfrm>
            <a:off x="9314" y="519430"/>
            <a:ext cx="11483340" cy="1568450"/>
          </a:xfrm>
          <a:prstGeom prst="rect">
            <a:avLst/>
          </a:prstGeom>
          <a:noFill/>
        </p:spPr>
        <p:txBody>
          <a:bodyPr wrap="square" rtlCol="0" anchor="t">
            <a:spAutoFit/>
          </a:bodyPr>
          <a:p>
            <a:pPr>
              <a:lnSpc>
                <a:spcPct val="100000"/>
              </a:lnSpc>
            </a:pPr>
            <a:r>
              <a:rPr lang="zh-CN" altLang="en-US" sz="3200" b="1">
                <a:solidFill>
                  <a:srgbClr val="0602BE"/>
                </a:solidFill>
                <a:sym typeface="+mn-ea"/>
              </a:rPr>
              <a:t>痴儿了却公家事，快阁东西倚晚晴。</a:t>
            </a:r>
            <a:endParaRPr lang="zh-CN" altLang="en-US" sz="3200" b="1">
              <a:solidFill>
                <a:srgbClr val="8A4436"/>
              </a:solidFill>
              <a:sym typeface="+mn-ea"/>
            </a:endParaRPr>
          </a:p>
          <a:p>
            <a:pPr>
              <a:lnSpc>
                <a:spcPct val="100000"/>
              </a:lnSpc>
            </a:pPr>
            <a:r>
              <a:rPr lang="zh-CN" altLang="en-US" sz="3200" b="1">
                <a:solidFill>
                  <a:schemeClr val="tx1"/>
                </a:solidFill>
                <a:latin typeface="宋体" panose="02010600030101010101" pitchFamily="2" charset="-122"/>
                <a:ea typeface="宋体" panose="02010600030101010101" pitchFamily="2" charset="-122"/>
                <a:sym typeface="+mn-ea"/>
              </a:rPr>
              <a:t>杜甫“注目寒江</a:t>
            </a:r>
            <a:r>
              <a:rPr lang="zh-CN" altLang="en-US" sz="3200" b="1" u="sng">
                <a:solidFill>
                  <a:schemeClr val="tx1"/>
                </a:solidFill>
                <a:latin typeface="宋体" panose="02010600030101010101" pitchFamily="2" charset="-122"/>
                <a:ea typeface="宋体" panose="02010600030101010101" pitchFamily="2" charset="-122"/>
                <a:sym typeface="+mn-ea"/>
              </a:rPr>
              <a:t>倚山阁</a:t>
            </a:r>
            <a:r>
              <a:rPr lang="zh-CN" altLang="en-US" sz="3200" b="1">
                <a:solidFill>
                  <a:schemeClr val="tx1"/>
                </a:solidFill>
                <a:latin typeface="宋体" panose="02010600030101010101" pitchFamily="2" charset="-122"/>
                <a:ea typeface="宋体" panose="02010600030101010101" pitchFamily="2" charset="-122"/>
                <a:sym typeface="+mn-ea"/>
              </a:rPr>
              <a:t>”（《缚鸡行》）</a:t>
            </a:r>
            <a:endParaRPr lang="zh-CN" altLang="en-US" sz="3200" b="1">
              <a:solidFill>
                <a:schemeClr val="tx1"/>
              </a:solidFill>
              <a:latin typeface="宋体" panose="02010600030101010101" pitchFamily="2" charset="-122"/>
              <a:ea typeface="宋体" panose="02010600030101010101" pitchFamily="2" charset="-122"/>
              <a:sym typeface="+mn-ea"/>
            </a:endParaRPr>
          </a:p>
          <a:p>
            <a:pPr>
              <a:lnSpc>
                <a:spcPct val="100000"/>
              </a:lnSpc>
            </a:pPr>
            <a:r>
              <a:rPr lang="zh-CN" altLang="en-US" sz="3200" b="1">
                <a:solidFill>
                  <a:schemeClr val="tx1"/>
                </a:solidFill>
                <a:latin typeface="宋体" panose="02010600030101010101" pitchFamily="2" charset="-122"/>
                <a:ea typeface="宋体" panose="02010600030101010101" pitchFamily="2" charset="-122"/>
                <a:sym typeface="+mn-ea"/>
              </a:rPr>
              <a:t>李商隐“万古贞魂</a:t>
            </a:r>
            <a:r>
              <a:rPr lang="zh-CN" altLang="en-US" sz="3200" b="1" u="sng">
                <a:solidFill>
                  <a:schemeClr val="tx1"/>
                </a:solidFill>
                <a:latin typeface="宋体" panose="02010600030101010101" pitchFamily="2" charset="-122"/>
                <a:ea typeface="宋体" panose="02010600030101010101" pitchFamily="2" charset="-122"/>
                <a:sym typeface="+mn-ea"/>
              </a:rPr>
              <a:t>倚暮霞</a:t>
            </a:r>
            <a:r>
              <a:rPr lang="zh-CN" altLang="en-US" sz="3200" b="1">
                <a:solidFill>
                  <a:schemeClr val="tx1"/>
                </a:solidFill>
                <a:latin typeface="宋体" panose="02010600030101010101" pitchFamily="2" charset="-122"/>
                <a:ea typeface="宋体" panose="02010600030101010101" pitchFamily="2" charset="-122"/>
                <a:sym typeface="+mn-ea"/>
              </a:rPr>
              <a:t>”之典（《青陵台》）</a:t>
            </a:r>
            <a:endParaRPr lang="zh-CN" altLang="en-US" sz="3200" b="1">
              <a:solidFill>
                <a:schemeClr val="tx1"/>
              </a:solidFill>
              <a:latin typeface="宋体" panose="02010600030101010101" pitchFamily="2" charset="-122"/>
              <a:ea typeface="宋体" panose="02010600030101010101" pitchFamily="2" charset="-122"/>
              <a:sym typeface="+mn-ea"/>
            </a:endParaRPr>
          </a:p>
        </p:txBody>
      </p:sp>
      <p:sp>
        <p:nvSpPr>
          <p:cNvPr id="3" name="文本框 2"/>
          <p:cNvSpPr txBox="1"/>
          <p:nvPr>
            <p:custDataLst>
              <p:tags r:id="rId3"/>
            </p:custDataLst>
          </p:nvPr>
        </p:nvSpPr>
        <p:spPr>
          <a:xfrm>
            <a:off x="-14816" y="2108200"/>
            <a:ext cx="11530753" cy="1568450"/>
          </a:xfrm>
          <a:prstGeom prst="rect">
            <a:avLst/>
          </a:prstGeom>
          <a:noFill/>
        </p:spPr>
        <p:txBody>
          <a:bodyPr wrap="square" rtlCol="0" anchor="t">
            <a:spAutoFit/>
          </a:bodyPr>
          <a:p>
            <a:r>
              <a:rPr lang="zh-CN" altLang="en-US" sz="3200" b="1">
                <a:solidFill>
                  <a:srgbClr val="0602BE"/>
                </a:solidFill>
                <a:sym typeface="+mn-ea"/>
              </a:rPr>
              <a:t>落木千山天远大，澄江一道月分明。</a:t>
            </a:r>
            <a:endParaRPr lang="zh-CN" altLang="en-US" sz="3200"/>
          </a:p>
          <a:p>
            <a:r>
              <a:rPr lang="zh-CN" altLang="en-US" sz="3200" b="1">
                <a:solidFill>
                  <a:schemeClr val="tx1"/>
                </a:solidFill>
                <a:latin typeface="宋体" panose="02010600030101010101" pitchFamily="2" charset="-122"/>
                <a:ea typeface="宋体" panose="02010600030101010101" pitchFamily="2" charset="-122"/>
              </a:rPr>
              <a:t>杜甫"无边落木萧萧下，不尽长江滚滚来"（《登高》）</a:t>
            </a:r>
            <a:endParaRPr lang="zh-CN" altLang="en-US" sz="3200" b="1">
              <a:solidFill>
                <a:schemeClr val="tx1"/>
              </a:solidFill>
              <a:latin typeface="宋体" panose="02010600030101010101" pitchFamily="2" charset="-122"/>
              <a:ea typeface="宋体" panose="02010600030101010101" pitchFamily="2" charset="-122"/>
            </a:endParaRPr>
          </a:p>
          <a:p>
            <a:r>
              <a:rPr lang="zh-CN" altLang="en-US" sz="3200" b="1">
                <a:solidFill>
                  <a:schemeClr val="tx1"/>
                </a:solidFill>
                <a:latin typeface="宋体" panose="02010600030101010101" pitchFamily="2" charset="-122"/>
                <a:ea typeface="宋体" panose="02010600030101010101" pitchFamily="2" charset="-122"/>
              </a:rPr>
              <a:t>谢眺"余霞散成绮，澄江净如练"（《晚登三山还望京邑》）</a:t>
            </a:r>
            <a:endParaRPr lang="zh-CN" altLang="en-US" sz="3200" b="1">
              <a:solidFill>
                <a:schemeClr val="tx1"/>
              </a:solidFill>
              <a:latin typeface="宋体" panose="02010600030101010101" pitchFamily="2" charset="-122"/>
              <a:ea typeface="宋体" panose="02010600030101010101" pitchFamily="2" charset="-122"/>
            </a:endParaRPr>
          </a:p>
        </p:txBody>
      </p:sp>
      <p:sp>
        <p:nvSpPr>
          <p:cNvPr id="4" name="文本框 3"/>
          <p:cNvSpPr txBox="1"/>
          <p:nvPr>
            <p:custDataLst>
              <p:tags r:id="rId4"/>
            </p:custDataLst>
          </p:nvPr>
        </p:nvSpPr>
        <p:spPr>
          <a:xfrm>
            <a:off x="-14817" y="3696971"/>
            <a:ext cx="6685280" cy="613410"/>
          </a:xfrm>
          <a:prstGeom prst="rect">
            <a:avLst/>
          </a:prstGeom>
          <a:noFill/>
        </p:spPr>
        <p:txBody>
          <a:bodyPr wrap="none" rtlCol="0" anchor="t">
            <a:spAutoFit/>
          </a:bodyPr>
          <a:p>
            <a:r>
              <a:rPr lang="zh-CN" altLang="en-US" sz="3200" b="1">
                <a:solidFill>
                  <a:srgbClr val="0602BE"/>
                </a:solidFill>
                <a:sym typeface="+mn-ea"/>
              </a:rPr>
              <a:t>朱弦已为佳人绝，青眼聊因美酒横。</a:t>
            </a:r>
            <a:endParaRPr lang="zh-CN" altLang="en-US" sz="4000" b="1">
              <a:solidFill>
                <a:srgbClr val="8A4436"/>
              </a:solidFill>
              <a:sym typeface="+mn-ea"/>
            </a:endParaRPr>
          </a:p>
        </p:txBody>
      </p:sp>
      <p:sp>
        <p:nvSpPr>
          <p:cNvPr id="6" name="文本框 5"/>
          <p:cNvSpPr txBox="1"/>
          <p:nvPr>
            <p:custDataLst>
              <p:tags r:id="rId5"/>
            </p:custDataLst>
          </p:nvPr>
        </p:nvSpPr>
        <p:spPr>
          <a:xfrm>
            <a:off x="9525" y="4206875"/>
            <a:ext cx="12183110" cy="1076325"/>
          </a:xfrm>
          <a:prstGeom prst="rect">
            <a:avLst/>
          </a:prstGeom>
          <a:noFill/>
        </p:spPr>
        <p:txBody>
          <a:bodyPr wrap="square" rtlCol="0" anchor="t">
            <a:spAutoFit/>
          </a:bodyPr>
          <a:p>
            <a:pPr algn="l"/>
            <a:r>
              <a:rPr lang="zh-CN" altLang="en-US" sz="3200" b="1">
                <a:latin typeface="宋体" panose="02010600030101010101" pitchFamily="2" charset="-122"/>
                <a:ea typeface="宋体" panose="02010600030101010101" pitchFamily="2" charset="-122"/>
              </a:rPr>
              <a:t>王观 “水是眼波横，山是眉峰聚。”（《卜算子</a:t>
            </a:r>
            <a:r>
              <a:rPr lang="en-US" altLang="zh-CN" sz="3200" b="1">
                <a:latin typeface="宋体" panose="02010600030101010101" pitchFamily="2" charset="-122"/>
                <a:ea typeface="宋体" panose="02010600030101010101" pitchFamily="2" charset="-122"/>
              </a:rPr>
              <a:t>·</a:t>
            </a:r>
            <a:r>
              <a:rPr lang="zh-CN" altLang="en-US" sz="3200" b="1">
                <a:latin typeface="宋体" panose="02010600030101010101" pitchFamily="2" charset="-122"/>
                <a:ea typeface="宋体" panose="02010600030101010101" pitchFamily="2" charset="-122"/>
              </a:rPr>
              <a:t>送鲍浩然之浙东》</a:t>
            </a:r>
            <a:r>
              <a:rPr lang="zh-CN" altLang="en-US" sz="3200" b="1">
                <a:latin typeface="宋体" panose="02010600030101010101" pitchFamily="2" charset="-122"/>
                <a:ea typeface="宋体" panose="02010600030101010101" pitchFamily="2" charset="-122"/>
              </a:rPr>
              <a:t>）</a:t>
            </a:r>
            <a:endParaRPr lang="zh-CN" altLang="en-US" sz="3200" b="1">
              <a:latin typeface="宋体" panose="02010600030101010101" pitchFamily="2" charset="-122"/>
              <a:ea typeface="宋体" panose="02010600030101010101" pitchFamily="2" charset="-122"/>
            </a:endParaRPr>
          </a:p>
        </p:txBody>
      </p:sp>
      <p:sp>
        <p:nvSpPr>
          <p:cNvPr id="7" name="文本框 6"/>
          <p:cNvSpPr txBox="1"/>
          <p:nvPr>
            <p:custDataLst>
              <p:tags r:id="rId6"/>
            </p:custDataLst>
          </p:nvPr>
        </p:nvSpPr>
        <p:spPr>
          <a:xfrm>
            <a:off x="0" y="5208270"/>
            <a:ext cx="6685280" cy="605155"/>
          </a:xfrm>
          <a:prstGeom prst="rect">
            <a:avLst/>
          </a:prstGeom>
          <a:noFill/>
        </p:spPr>
        <p:txBody>
          <a:bodyPr wrap="none" rtlCol="0" anchor="t">
            <a:spAutoFit/>
          </a:bodyPr>
          <a:p>
            <a:pPr>
              <a:lnSpc>
                <a:spcPct val="90000"/>
              </a:lnSpc>
              <a:spcBef>
                <a:spcPct val="0"/>
              </a:spcBef>
              <a:spcAft>
                <a:spcPct val="0"/>
              </a:spcAft>
            </a:pPr>
            <a:r>
              <a:rPr lang="zh-CN" altLang="en-US" sz="3200" b="1">
                <a:solidFill>
                  <a:srgbClr val="0602BE"/>
                </a:solidFill>
                <a:sym typeface="+mn-ea"/>
              </a:rPr>
              <a:t>万里归船弄长笛，此心吾与白鸥盟。</a:t>
            </a:r>
            <a:endParaRPr lang="zh-CN" altLang="en-US" sz="4000"/>
          </a:p>
        </p:txBody>
      </p:sp>
      <p:sp>
        <p:nvSpPr>
          <p:cNvPr id="8" name="文本框 7"/>
          <p:cNvSpPr txBox="1"/>
          <p:nvPr>
            <p:custDataLst>
              <p:tags r:id="rId7"/>
            </p:custDataLst>
          </p:nvPr>
        </p:nvSpPr>
        <p:spPr>
          <a:xfrm>
            <a:off x="144780" y="5813425"/>
            <a:ext cx="12046585" cy="1076325"/>
          </a:xfrm>
          <a:prstGeom prst="rect">
            <a:avLst/>
          </a:prstGeom>
          <a:noFill/>
        </p:spPr>
        <p:txBody>
          <a:bodyPr wrap="square" rtlCol="0" anchor="t">
            <a:spAutoFit/>
          </a:bodyPr>
          <a:p>
            <a:pPr algn="l"/>
            <a:r>
              <a:rPr lang="zh-CN" altLang="en-US" sz="3200" b="1">
                <a:latin typeface="宋体" panose="02010600030101010101" pitchFamily="2" charset="-122"/>
                <a:ea typeface="宋体" panose="02010600030101010101" pitchFamily="2" charset="-122"/>
              </a:rPr>
              <a:t>李白：人生在世不称意，明朝散发弄扁舟。（《宣州谢朓楼饯别校书叔云》）</a:t>
            </a:r>
            <a:endParaRPr lang="zh-CN" altLang="en-US" sz="3200" b="1">
              <a:latin typeface="宋体" panose="02010600030101010101" pitchFamily="2" charset="-122"/>
              <a:ea typeface="宋体" panose="02010600030101010101" pitchFamily="2" charset="-122"/>
            </a:endParaRPr>
          </a:p>
        </p:txBody>
      </p:sp>
    </p:spTree>
  </p:cSld>
  <p:clrMapOvr>
    <a:masterClrMapping/>
  </p:clrMapOvr>
  <p:transition/>
</p:sld>
</file>

<file path=ppt/tags/tag1.xml><?xml version="1.0" encoding="utf-8"?>
<p:tagLst xmlns:p="http://schemas.openxmlformats.org/presentationml/2006/main">
  <p:tag name="AS_UNIQUEID" val="761"/>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0.xml><?xml version="1.0" encoding="utf-8"?>
<p:tagLst xmlns:p="http://schemas.openxmlformats.org/presentationml/2006/main">
  <p:tag name="AS_UNIQUEID" val="771"/>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00.xml><?xml version="1.0" encoding="utf-8"?>
<p:tagLst xmlns:p="http://schemas.openxmlformats.org/presentationml/2006/main">
  <p:tag name="AS_UNIQUEID" val="943"/>
</p:tagLst>
</file>

<file path=ppt/tags/tag101.xml><?xml version="1.0" encoding="utf-8"?>
<p:tagLst xmlns:p="http://schemas.openxmlformats.org/presentationml/2006/main">
  <p:tag name="AS_UNIQUEID" val="957"/>
</p:tagLst>
</file>

<file path=ppt/tags/tag102.xml><?xml version="1.0" encoding="utf-8"?>
<p:tagLst xmlns:p="http://schemas.openxmlformats.org/presentationml/2006/main">
  <p:tag name="AS_UNIQUEID" val="951"/>
</p:tagLst>
</file>

<file path=ppt/tags/tag103.xml><?xml version="1.0" encoding="utf-8"?>
<p:tagLst xmlns:p="http://schemas.openxmlformats.org/presentationml/2006/main">
  <p:tag name="AS_UNIQUEID" val="939"/>
</p:tagLst>
</file>

<file path=ppt/tags/tag104.xml><?xml version="1.0" encoding="utf-8"?>
<p:tagLst xmlns:p="http://schemas.openxmlformats.org/presentationml/2006/main">
  <p:tag name="AS_UNIQUEID" val="963"/>
</p:tagLst>
</file>

<file path=ppt/tags/tag105.xml><?xml version="1.0" encoding="utf-8"?>
<p:tagLst xmlns:p="http://schemas.openxmlformats.org/presentationml/2006/main">
  <p:tag name="AS_UNIQUEID" val="964"/>
</p:tagLst>
</file>

<file path=ppt/tags/tag106.xml><?xml version="1.0" encoding="utf-8"?>
<p:tagLst xmlns:p="http://schemas.openxmlformats.org/presentationml/2006/main">
  <p:tag name="AS_UNIQUEID" val="959"/>
</p:tagLst>
</file>

<file path=ppt/tags/tag107.xml><?xml version="1.0" encoding="utf-8"?>
<p:tagLst xmlns:p="http://schemas.openxmlformats.org/presentationml/2006/main">
  <p:tag name="AS_UNIQUEID" val="1001"/>
</p:tagLst>
</file>

<file path=ppt/tags/tag108.xml><?xml version="1.0" encoding="utf-8"?>
<p:tagLst xmlns:p="http://schemas.openxmlformats.org/presentationml/2006/main">
  <p:tag name="AS_UNIQUEID" val="1003"/>
</p:tagLst>
</file>

<file path=ppt/tags/tag109.xml><?xml version="1.0" encoding="utf-8"?>
<p:tagLst xmlns:p="http://schemas.openxmlformats.org/presentationml/2006/main">
  <p:tag name="AS_UNIQUEID" val="997"/>
</p:tagLst>
</file>

<file path=ppt/tags/tag11.xml><?xml version="1.0" encoding="utf-8"?>
<p:tagLst xmlns:p="http://schemas.openxmlformats.org/presentationml/2006/main">
  <p:tag name="AS_UNIQUEID" val="773"/>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10.xml><?xml version="1.0" encoding="utf-8"?>
<p:tagLst xmlns:p="http://schemas.openxmlformats.org/presentationml/2006/main">
  <p:tag name="AS_UNIQUEID" val="968"/>
</p:tagLst>
</file>

<file path=ppt/tags/tag111.xml><?xml version="1.0" encoding="utf-8"?>
<p:tagLst xmlns:p="http://schemas.openxmlformats.org/presentationml/2006/main">
  <p:tag name="AS_UNIQUEID" val="974"/>
</p:tagLst>
</file>

<file path=ppt/tags/tag112.xml><?xml version="1.0" encoding="utf-8"?>
<p:tagLst xmlns:p="http://schemas.openxmlformats.org/presentationml/2006/main">
  <p:tag name="AS_UNIQUEID" val="980"/>
</p:tagLst>
</file>

<file path=ppt/tags/tag113.xml><?xml version="1.0" encoding="utf-8"?>
<p:tagLst xmlns:p="http://schemas.openxmlformats.org/presentationml/2006/main">
  <p:tag name="AS_UNIQUEID" val="987"/>
</p:tagLst>
</file>

<file path=ppt/tags/tag114.xml><?xml version="1.0" encoding="utf-8"?>
<p:tagLst xmlns:p="http://schemas.openxmlformats.org/presentationml/2006/main">
  <p:tag name="AS_UNIQUEID" val="986"/>
</p:tagLst>
</file>

<file path=ppt/tags/tag115.xml><?xml version="1.0" encoding="utf-8"?>
<p:tagLst xmlns:p="http://schemas.openxmlformats.org/presentationml/2006/main">
  <p:tag name="AS_UNIQUEID" val="993"/>
</p:tagLst>
</file>

<file path=ppt/tags/tag116.xml><?xml version="1.0" encoding="utf-8"?>
<p:tagLst xmlns:p="http://schemas.openxmlformats.org/presentationml/2006/main">
  <p:tag name="AS_UNIQUEID" val="994"/>
</p:tagLst>
</file>

<file path=ppt/tags/tag117.xml><?xml version="1.0" encoding="utf-8"?>
<p:tagLst xmlns:p="http://schemas.openxmlformats.org/presentationml/2006/main">
  <p:tag name="AS_UNIQUEID" val="1015"/>
</p:tagLst>
</file>

<file path=ppt/tags/tag118.xml><?xml version="1.0" encoding="utf-8"?>
<p:tagLst xmlns:p="http://schemas.openxmlformats.org/presentationml/2006/main">
  <p:tag name="AS_UNIQUEID" val="1042"/>
</p:tagLst>
</file>

<file path=ppt/tags/tag119.xml><?xml version="1.0" encoding="utf-8"?>
<p:tagLst xmlns:p="http://schemas.openxmlformats.org/presentationml/2006/main">
  <p:tag name="AS_UNIQUEID" val="1043"/>
</p:tagLst>
</file>

<file path=ppt/tags/tag12.xml><?xml version="1.0" encoding="utf-8"?>
<p:tagLst xmlns:p="http://schemas.openxmlformats.org/presentationml/2006/main">
  <p:tag name="AS_UNIQUEID" val="774"/>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20.xml><?xml version="1.0" encoding="utf-8"?>
<p:tagLst xmlns:p="http://schemas.openxmlformats.org/presentationml/2006/main">
  <p:tag name="AS_UNIQUEID" val="1044"/>
</p:tagLst>
</file>

<file path=ppt/tags/tag121.xml><?xml version="1.0" encoding="utf-8"?>
<p:tagLst xmlns:p="http://schemas.openxmlformats.org/presentationml/2006/main">
  <p:tag name="AS_UNIQUEID" val="1046"/>
</p:tagLst>
</file>

<file path=ppt/tags/tag122.xml><?xml version="1.0" encoding="utf-8"?>
<p:tagLst xmlns:p="http://schemas.openxmlformats.org/presentationml/2006/main">
  <p:tag name="AS_UNIQUEID" val="1047"/>
</p:tagLst>
</file>

<file path=ppt/tags/tag123.xml><?xml version="1.0" encoding="utf-8"?>
<p:tagLst xmlns:p="http://schemas.openxmlformats.org/presentationml/2006/main">
  <p:tag name="AS_UNIQUEID" val="1048"/>
</p:tagLst>
</file>

<file path=ppt/tags/tag124.xml><?xml version="1.0" encoding="utf-8"?>
<p:tagLst xmlns:p="http://schemas.openxmlformats.org/presentationml/2006/main">
  <p:tag name="AS_UNIQUEID" val="1049"/>
</p:tagLst>
</file>

<file path=ppt/tags/tag125.xml><?xml version="1.0" encoding="utf-8"?>
<p:tagLst xmlns:p="http://schemas.openxmlformats.org/presentationml/2006/main">
  <p:tag name="AS_UNIQUEID" val="1050"/>
</p:tagLst>
</file>

<file path=ppt/tags/tag126.xml><?xml version="1.0" encoding="utf-8"?>
<p:tagLst xmlns:p="http://schemas.openxmlformats.org/presentationml/2006/main">
  <p:tag name="AS_UNIQUEID" val="1051"/>
</p:tagLst>
</file>

<file path=ppt/tags/tag127.xml><?xml version="1.0" encoding="utf-8"?>
<p:tagLst xmlns:p="http://schemas.openxmlformats.org/presentationml/2006/main">
  <p:tag name="AS_UNIQUEID" val="1052"/>
</p:tagLst>
</file>

<file path=ppt/tags/tag128.xml><?xml version="1.0" encoding="utf-8"?>
<p:tagLst xmlns:p="http://schemas.openxmlformats.org/presentationml/2006/main">
  <p:tag name="AS_UNIQUEID" val="1053"/>
</p:tagLst>
</file>

<file path=ppt/tags/tag129.xml><?xml version="1.0" encoding="utf-8"?>
<p:tagLst xmlns:p="http://schemas.openxmlformats.org/presentationml/2006/main">
  <p:tag name="AS_UNIQUEID" val="1055"/>
</p:tagLst>
</file>

<file path=ppt/tags/tag13.xml><?xml version="1.0" encoding="utf-8"?>
<p:tagLst xmlns:p="http://schemas.openxmlformats.org/presentationml/2006/main">
  <p:tag name="AS_UNIQUEID" val="775"/>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30.xml><?xml version="1.0" encoding="utf-8"?>
<p:tagLst xmlns:p="http://schemas.openxmlformats.org/presentationml/2006/main">
  <p:tag name="AS_UNIQUEID" val="1056"/>
</p:tagLst>
</file>

<file path=ppt/tags/tag131.xml><?xml version="1.0" encoding="utf-8"?>
<p:tagLst xmlns:p="http://schemas.openxmlformats.org/presentationml/2006/main">
  <p:tag name="AS_UNIQUEID" val="1057"/>
</p:tagLst>
</file>

<file path=ppt/tags/tag132.xml><?xml version="1.0" encoding="utf-8"?>
<p:tagLst xmlns:p="http://schemas.openxmlformats.org/presentationml/2006/main">
  <p:tag name="AS_UNIQUEID" val="1058"/>
</p:tagLst>
</file>

<file path=ppt/tags/tag133.xml><?xml version="1.0" encoding="utf-8"?>
<p:tagLst xmlns:p="http://schemas.openxmlformats.org/presentationml/2006/main">
  <p:tag name="AS_UNIQUEID" val="1059"/>
</p:tagLst>
</file>

<file path=ppt/tags/tag134.xml><?xml version="1.0" encoding="utf-8"?>
<p:tagLst xmlns:p="http://schemas.openxmlformats.org/presentationml/2006/main">
  <p:tag name="AS_UNIQUEID" val="1060"/>
</p:tagLst>
</file>

<file path=ppt/tags/tag135.xml><?xml version="1.0" encoding="utf-8"?>
<p:tagLst xmlns:p="http://schemas.openxmlformats.org/presentationml/2006/main">
  <p:tag name="AS_UNIQUEID" val="1061"/>
</p:tagLst>
</file>

<file path=ppt/tags/tag136.xml><?xml version="1.0" encoding="utf-8"?>
<p:tagLst xmlns:p="http://schemas.openxmlformats.org/presentationml/2006/main">
  <p:tag name="AS_UNIQUEID" val="1062"/>
</p:tagLst>
</file>

<file path=ppt/tags/tag137.xml><?xml version="1.0" encoding="utf-8"?>
<p:tagLst xmlns:p="http://schemas.openxmlformats.org/presentationml/2006/main">
  <p:tag name="AS_UNIQUEID" val="1066"/>
</p:tagLst>
</file>

<file path=ppt/tags/tag138.xml><?xml version="1.0" encoding="utf-8"?>
<p:tagLst xmlns:p="http://schemas.openxmlformats.org/presentationml/2006/main">
  <p:tag name="AS_UNIQUEID" val="1084"/>
</p:tagLst>
</file>

<file path=ppt/tags/tag139.xml><?xml version="1.0" encoding="utf-8"?>
<p:tagLst xmlns:p="http://schemas.openxmlformats.org/presentationml/2006/main">
  <p:tag name="AS_UNIQUEID" val="1085"/>
</p:tagLst>
</file>

<file path=ppt/tags/tag14.xml><?xml version="1.0" encoding="utf-8"?>
<p:tagLst xmlns:p="http://schemas.openxmlformats.org/presentationml/2006/main">
  <p:tag name="AS_UNIQUEID" val="776"/>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40.xml><?xml version="1.0" encoding="utf-8"?>
<p:tagLst xmlns:p="http://schemas.openxmlformats.org/presentationml/2006/main">
  <p:tag name="AS_UNIQUEID" val="1090"/>
</p:tagLst>
</file>

<file path=ppt/tags/tag141.xml><?xml version="1.0" encoding="utf-8"?>
<p:tagLst xmlns:p="http://schemas.openxmlformats.org/presentationml/2006/main">
  <p:tag name="AS_UNIQUEID" val="1086"/>
</p:tagLst>
</file>

<file path=ppt/tags/tag142.xml><?xml version="1.0" encoding="utf-8"?>
<p:tagLst xmlns:p="http://schemas.openxmlformats.org/presentationml/2006/main">
  <p:tag name="AS_UNIQUEID" val="1113"/>
</p:tagLst>
</file>

<file path=ppt/tags/tag143.xml><?xml version="1.0" encoding="utf-8"?>
<p:tagLst xmlns:p="http://schemas.openxmlformats.org/presentationml/2006/main">
  <p:tag name="AS_UNIQUEID" val="1114"/>
</p:tagLst>
</file>

<file path=ppt/tags/tag144.xml><?xml version="1.0" encoding="utf-8"?>
<p:tagLst xmlns:p="http://schemas.openxmlformats.org/presentationml/2006/main">
  <p:tag name="AS_UNIQUEID" val="1245"/>
</p:tagLst>
</file>

<file path=ppt/tags/tag145.xml><?xml version="1.0" encoding="utf-8"?>
<p:tagLst xmlns:p="http://schemas.openxmlformats.org/presentationml/2006/main">
  <p:tag name="AS_UNIQUEID" val="868"/>
</p:tagLst>
</file>

<file path=ppt/tags/tag146.xml><?xml version="1.0" encoding="utf-8"?>
<p:tagLst xmlns:p="http://schemas.openxmlformats.org/presentationml/2006/main">
  <p:tag name="AS_UNIQUEID" val="869"/>
</p:tagLst>
</file>

<file path=ppt/tags/tag147.xml><?xml version="1.0" encoding="utf-8"?>
<p:tagLst xmlns:p="http://schemas.openxmlformats.org/presentationml/2006/main">
  <p:tag name="AS_UNIQUEID" val="870"/>
</p:tagLst>
</file>

<file path=ppt/tags/tag148.xml><?xml version="1.0" encoding="utf-8"?>
<p:tagLst xmlns:p="http://schemas.openxmlformats.org/presentationml/2006/main">
  <p:tag name="AS_UNIQUEID" val="871"/>
</p:tagLst>
</file>

<file path=ppt/tags/tag149.xml><?xml version="1.0" encoding="utf-8"?>
<p:tagLst xmlns:p="http://schemas.openxmlformats.org/presentationml/2006/main">
  <p:tag name="AS_UNIQUEID" val="872"/>
</p:tagLst>
</file>

<file path=ppt/tags/tag15.xml><?xml version="1.0" encoding="utf-8"?>
<p:tagLst xmlns:p="http://schemas.openxmlformats.org/presentationml/2006/main">
  <p:tag name="AS_UNIQUEID" val="777"/>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50.xml><?xml version="1.0" encoding="utf-8"?>
<p:tagLst xmlns:p="http://schemas.openxmlformats.org/presentationml/2006/main">
  <p:tag name="AS_UNIQUEID" val="873"/>
</p:tagLst>
</file>

<file path=ppt/tags/tag16.xml><?xml version="1.0" encoding="utf-8"?>
<p:tagLst xmlns:p="http://schemas.openxmlformats.org/presentationml/2006/main">
  <p:tag name="AS_UNIQUEID" val="779"/>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7.xml><?xml version="1.0" encoding="utf-8"?>
<p:tagLst xmlns:p="http://schemas.openxmlformats.org/presentationml/2006/main">
  <p:tag name="AS_UNIQUEID" val="780"/>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8.xml><?xml version="1.0" encoding="utf-8"?>
<p:tagLst xmlns:p="http://schemas.openxmlformats.org/presentationml/2006/main">
  <p:tag name="AS_UNIQUEID" val="781"/>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9.xml><?xml version="1.0" encoding="utf-8"?>
<p:tagLst xmlns:p="http://schemas.openxmlformats.org/presentationml/2006/main">
  <p:tag name="AS_UNIQUEID" val="782"/>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xml><?xml version="1.0" encoding="utf-8"?>
<p:tagLst xmlns:p="http://schemas.openxmlformats.org/presentationml/2006/main">
  <p:tag name="AS_UNIQUEID" val="762"/>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20.xml><?xml version="1.0" encoding="utf-8"?>
<p:tagLst xmlns:p="http://schemas.openxmlformats.org/presentationml/2006/main">
  <p:tag name="AS_UNIQUEID" val="783"/>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1.xml><?xml version="1.0" encoding="utf-8"?>
<p:tagLst xmlns:p="http://schemas.openxmlformats.org/presentationml/2006/main">
  <p:tag name="AS_UNIQUEID" val="784"/>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2.xml><?xml version="1.0" encoding="utf-8"?>
<p:tagLst xmlns:p="http://schemas.openxmlformats.org/presentationml/2006/main">
  <p:tag name="AS_UNIQUEID" val="78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3.xml><?xml version="1.0" encoding="utf-8"?>
<p:tagLst xmlns:p="http://schemas.openxmlformats.org/presentationml/2006/main">
  <p:tag name="AS_UNIQUEID" val="787"/>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4.xml><?xml version="1.0" encoding="utf-8"?>
<p:tagLst xmlns:p="http://schemas.openxmlformats.org/presentationml/2006/main">
  <p:tag name="AS_UNIQUEID" val="788"/>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5.xml><?xml version="1.0" encoding="utf-8"?>
<p:tagLst xmlns:p="http://schemas.openxmlformats.org/presentationml/2006/main">
  <p:tag name="AS_UNIQUEID" val="789"/>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6.xml><?xml version="1.0" encoding="utf-8"?>
<p:tagLst xmlns:p="http://schemas.openxmlformats.org/presentationml/2006/main">
  <p:tag name="AS_UNIQUEID" val="790"/>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7.xml><?xml version="1.0" encoding="utf-8"?>
<p:tagLst xmlns:p="http://schemas.openxmlformats.org/presentationml/2006/main">
  <p:tag name="AS_UNIQUEID" val="791"/>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8.xml><?xml version="1.0" encoding="utf-8"?>
<p:tagLst xmlns:p="http://schemas.openxmlformats.org/presentationml/2006/main">
  <p:tag name="AS_UNIQUEID" val="79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9.xml><?xml version="1.0" encoding="utf-8"?>
<p:tagLst xmlns:p="http://schemas.openxmlformats.org/presentationml/2006/main">
  <p:tag name="AS_UNIQUEID" val="793"/>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xml><?xml version="1.0" encoding="utf-8"?>
<p:tagLst xmlns:p="http://schemas.openxmlformats.org/presentationml/2006/main">
  <p:tag name="AS_UNIQUEID" val="763"/>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30.xml><?xml version="1.0" encoding="utf-8"?>
<p:tagLst xmlns:p="http://schemas.openxmlformats.org/presentationml/2006/main">
  <p:tag name="AS_UNIQUEID" val="795"/>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1.xml><?xml version="1.0" encoding="utf-8"?>
<p:tagLst xmlns:p="http://schemas.openxmlformats.org/presentationml/2006/main">
  <p:tag name="AS_UNIQUEID" val="796"/>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2.xml><?xml version="1.0" encoding="utf-8"?>
<p:tagLst xmlns:p="http://schemas.openxmlformats.org/presentationml/2006/main">
  <p:tag name="AS_UNIQUEID" val="797"/>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3.xml><?xml version="1.0" encoding="utf-8"?>
<p:tagLst xmlns:p="http://schemas.openxmlformats.org/presentationml/2006/main">
  <p:tag name="AS_UNIQUEID" val="798"/>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4.xml><?xml version="1.0" encoding="utf-8"?>
<p:tagLst xmlns:p="http://schemas.openxmlformats.org/presentationml/2006/main">
  <p:tag name="AS_UNIQUEID" val="800"/>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35.xml><?xml version="1.0" encoding="utf-8"?>
<p:tagLst xmlns:p="http://schemas.openxmlformats.org/presentationml/2006/main">
  <p:tag name="AS_UNIQUEID" val="801"/>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36.xml><?xml version="1.0" encoding="utf-8"?>
<p:tagLst xmlns:p="http://schemas.openxmlformats.org/presentationml/2006/main">
  <p:tag name="AS_UNIQUEID" val="802"/>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37.xml><?xml version="1.0" encoding="utf-8"?>
<p:tagLst xmlns:p="http://schemas.openxmlformats.org/presentationml/2006/main">
  <p:tag name="AS_UNIQUEID" val="804"/>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8.xml><?xml version="1.0" encoding="utf-8"?>
<p:tagLst xmlns:p="http://schemas.openxmlformats.org/presentationml/2006/main">
  <p:tag name="AS_UNIQUEID" val="805"/>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9.xml><?xml version="1.0" encoding="utf-8"?>
<p:tagLst xmlns:p="http://schemas.openxmlformats.org/presentationml/2006/main">
  <p:tag name="AS_UNIQUEID" val="806"/>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xml><?xml version="1.0" encoding="utf-8"?>
<p:tagLst xmlns:p="http://schemas.openxmlformats.org/presentationml/2006/main">
  <p:tag name="AS_UNIQUEID" val="76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0.xml><?xml version="1.0" encoding="utf-8"?>
<p:tagLst xmlns:p="http://schemas.openxmlformats.org/presentationml/2006/main">
  <p:tag name="AS_UNIQUEID" val="807"/>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1.xml><?xml version="1.0" encoding="utf-8"?>
<p:tagLst xmlns:p="http://schemas.openxmlformats.org/presentationml/2006/main">
  <p:tag name="AS_UNIQUEID" val="808"/>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2.xml><?xml version="1.0" encoding="utf-8"?>
<p:tagLst xmlns:p="http://schemas.openxmlformats.org/presentationml/2006/main">
  <p:tag name="AS_UNIQUEID" val="809"/>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3.xml><?xml version="1.0" encoding="utf-8"?>
<p:tagLst xmlns:p="http://schemas.openxmlformats.org/presentationml/2006/main">
  <p:tag name="AS_UNIQUEID" val="811"/>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4.xml><?xml version="1.0" encoding="utf-8"?>
<p:tagLst xmlns:p="http://schemas.openxmlformats.org/presentationml/2006/main">
  <p:tag name="AS_UNIQUEID" val="812"/>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5.xml><?xml version="1.0" encoding="utf-8"?>
<p:tagLst xmlns:p="http://schemas.openxmlformats.org/presentationml/2006/main">
  <p:tag name="AS_UNIQUEID" val="813"/>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6.xml><?xml version="1.0" encoding="utf-8"?>
<p:tagLst xmlns:p="http://schemas.openxmlformats.org/presentationml/2006/main">
  <p:tag name="AS_UNIQUEID" val="814"/>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7.xml><?xml version="1.0" encoding="utf-8"?>
<p:tagLst xmlns:p="http://schemas.openxmlformats.org/presentationml/2006/main">
  <p:tag name="AS_UNIQUEID" val="815"/>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8.xml><?xml version="1.0" encoding="utf-8"?>
<p:tagLst xmlns:p="http://schemas.openxmlformats.org/presentationml/2006/main">
  <p:tag name="AS_UNIQUEID" val="817"/>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49.xml><?xml version="1.0" encoding="utf-8"?>
<p:tagLst xmlns:p="http://schemas.openxmlformats.org/presentationml/2006/main">
  <p:tag name="AS_UNIQUEID" val="818"/>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xml><?xml version="1.0" encoding="utf-8"?>
<p:tagLst xmlns:p="http://schemas.openxmlformats.org/presentationml/2006/main">
  <p:tag name="AS_UNIQUEID" val="765"/>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0.xml><?xml version="1.0" encoding="utf-8"?>
<p:tagLst xmlns:p="http://schemas.openxmlformats.org/presentationml/2006/main">
  <p:tag name="AS_UNIQUEID" val="819"/>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1.xml><?xml version="1.0" encoding="utf-8"?>
<p:tagLst xmlns:p="http://schemas.openxmlformats.org/presentationml/2006/main">
  <p:tag name="AS_UNIQUEID" val="820"/>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2.xml><?xml version="1.0" encoding="utf-8"?>
<p:tagLst xmlns:p="http://schemas.openxmlformats.org/presentationml/2006/main">
  <p:tag name="AS_UNIQUEID" val="822"/>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3.xml><?xml version="1.0" encoding="utf-8"?>
<p:tagLst xmlns:p="http://schemas.openxmlformats.org/presentationml/2006/main">
  <p:tag name="AS_UNIQUEID" val="823"/>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4.xml><?xml version="1.0" encoding="utf-8"?>
<p:tagLst xmlns:p="http://schemas.openxmlformats.org/presentationml/2006/main">
  <p:tag name="AS_UNIQUEID" val="824"/>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5.xml><?xml version="1.0" encoding="utf-8"?>
<p:tagLst xmlns:p="http://schemas.openxmlformats.org/presentationml/2006/main">
  <p:tag name="AS_UNIQUEID" val="825"/>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6.xml><?xml version="1.0" encoding="utf-8"?>
<p:tagLst xmlns:p="http://schemas.openxmlformats.org/presentationml/2006/main">
  <p:tag name="AS_UNIQUEID" val="826"/>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7.xml><?xml version="1.0" encoding="utf-8"?>
<p:tagLst xmlns:p="http://schemas.openxmlformats.org/presentationml/2006/main">
  <p:tag name="AS_UNIQUEID" val="828"/>
</p:tagLst>
</file>

<file path=ppt/tags/tag58.xml><?xml version="1.0" encoding="utf-8"?>
<p:tagLst xmlns:p="http://schemas.openxmlformats.org/presentationml/2006/main">
  <p:tag name="AS_UNIQUEID" val="829"/>
</p:tagLst>
</file>

<file path=ppt/tags/tag59.xml><?xml version="1.0" encoding="utf-8"?>
<p:tagLst xmlns:p="http://schemas.openxmlformats.org/presentationml/2006/main">
  <p:tag name="AS_UNIQUEID" val="830"/>
</p:tagLst>
</file>

<file path=ppt/tags/tag6.xml><?xml version="1.0" encoding="utf-8"?>
<p:tagLst xmlns:p="http://schemas.openxmlformats.org/presentationml/2006/main">
  <p:tag name="AS_UNIQUEID" val="767"/>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60.xml><?xml version="1.0" encoding="utf-8"?>
<p:tagLst xmlns:p="http://schemas.openxmlformats.org/presentationml/2006/main">
  <p:tag name="AS_UNIQUEID" val="831"/>
</p:tagLst>
</file>

<file path=ppt/tags/tag61.xml><?xml version="1.0" encoding="utf-8"?>
<p:tagLst xmlns:p="http://schemas.openxmlformats.org/presentationml/2006/main">
  <p:tag name="AS_UNIQUEID" val="833"/>
</p:tagLst>
</file>

<file path=ppt/tags/tag62.xml><?xml version="1.0" encoding="utf-8"?>
<p:tagLst xmlns:p="http://schemas.openxmlformats.org/presentationml/2006/main">
  <p:tag name="AS_UNIQUEID" val="834"/>
</p:tagLst>
</file>

<file path=ppt/tags/tag63.xml><?xml version="1.0" encoding="utf-8"?>
<p:tagLst xmlns:p="http://schemas.openxmlformats.org/presentationml/2006/main">
  <p:tag name="AS_UNIQUEID" val="835"/>
</p:tagLst>
</file>

<file path=ppt/tags/tag64.xml><?xml version="1.0" encoding="utf-8"?>
<p:tagLst xmlns:p="http://schemas.openxmlformats.org/presentationml/2006/main">
  <p:tag name="AS_UNIQUEID" val="836"/>
</p:tagLst>
</file>

<file path=ppt/tags/tag65.xml><?xml version="1.0" encoding="utf-8"?>
<p:tagLst xmlns:p="http://schemas.openxmlformats.org/presentationml/2006/main">
  <p:tag name="AS_UNIQUEID" val="838"/>
</p:tagLst>
</file>

<file path=ppt/tags/tag66.xml><?xml version="1.0" encoding="utf-8"?>
<p:tagLst xmlns:p="http://schemas.openxmlformats.org/presentationml/2006/main">
  <p:tag name="AS_UNIQUEID" val="839"/>
</p:tagLst>
</file>

<file path=ppt/tags/tag67.xml><?xml version="1.0" encoding="utf-8"?>
<p:tagLst xmlns:p="http://schemas.openxmlformats.org/presentationml/2006/main">
  <p:tag name="AS_UNIQUEID" val="840"/>
</p:tagLst>
</file>

<file path=ppt/tags/tag68.xml><?xml version="1.0" encoding="utf-8"?>
<p:tagLst xmlns:p="http://schemas.openxmlformats.org/presentationml/2006/main">
  <p:tag name="AS_UNIQUEID" val="841"/>
</p:tagLst>
</file>

<file path=ppt/tags/tag69.xml><?xml version="1.0" encoding="utf-8"?>
<p:tagLst xmlns:p="http://schemas.openxmlformats.org/presentationml/2006/main">
  <p:tag name="AS_UNIQUEID" val="843"/>
</p:tagLst>
</file>

<file path=ppt/tags/tag7.xml><?xml version="1.0" encoding="utf-8"?>
<p:tagLst xmlns:p="http://schemas.openxmlformats.org/presentationml/2006/main">
  <p:tag name="AS_UNIQUEID" val="768"/>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70.xml><?xml version="1.0" encoding="utf-8"?>
<p:tagLst xmlns:p="http://schemas.openxmlformats.org/presentationml/2006/main">
  <p:tag name="AS_UNIQUEID" val="844"/>
</p:tagLst>
</file>

<file path=ppt/tags/tag71.xml><?xml version="1.0" encoding="utf-8"?>
<p:tagLst xmlns:p="http://schemas.openxmlformats.org/presentationml/2006/main">
  <p:tag name="AS_UNIQUEID" val="845"/>
</p:tagLst>
</file>

<file path=ppt/tags/tag72.xml><?xml version="1.0" encoding="utf-8"?>
<p:tagLst xmlns:p="http://schemas.openxmlformats.org/presentationml/2006/main">
  <p:tag name="AS_UNIQUEID" val="846"/>
</p:tagLst>
</file>

<file path=ppt/tags/tag73.xml><?xml version="1.0" encoding="utf-8"?>
<p:tagLst xmlns:p="http://schemas.openxmlformats.org/presentationml/2006/main">
  <p:tag name="AS_UNIQUEID" val="848"/>
</p:tagLst>
</file>

<file path=ppt/tags/tag74.xml><?xml version="1.0" encoding="utf-8"?>
<p:tagLst xmlns:p="http://schemas.openxmlformats.org/presentationml/2006/main">
  <p:tag name="AS_UNIQUEID" val="849"/>
</p:tagLst>
</file>

<file path=ppt/tags/tag75.xml><?xml version="1.0" encoding="utf-8"?>
<p:tagLst xmlns:p="http://schemas.openxmlformats.org/presentationml/2006/main">
  <p:tag name="AS_UNIQUEID" val="850"/>
</p:tagLst>
</file>

<file path=ppt/tags/tag76.xml><?xml version="1.0" encoding="utf-8"?>
<p:tagLst xmlns:p="http://schemas.openxmlformats.org/presentationml/2006/main">
  <p:tag name="AS_UNIQUEID" val="851"/>
</p:tagLst>
</file>

<file path=ppt/tags/tag77.xml><?xml version="1.0" encoding="utf-8"?>
<p:tagLst xmlns:p="http://schemas.openxmlformats.org/presentationml/2006/main">
  <p:tag name="AS_UNIQUEID" val="853"/>
</p:tagLst>
</file>

<file path=ppt/tags/tag78.xml><?xml version="1.0" encoding="utf-8"?>
<p:tagLst xmlns:p="http://schemas.openxmlformats.org/presentationml/2006/main">
  <p:tag name="AS_UNIQUEID" val="854"/>
</p:tagLst>
</file>

<file path=ppt/tags/tag79.xml><?xml version="1.0" encoding="utf-8"?>
<p:tagLst xmlns:p="http://schemas.openxmlformats.org/presentationml/2006/main">
  <p:tag name="AS_UNIQUEID" val="855"/>
</p:tagLst>
</file>

<file path=ppt/tags/tag8.xml><?xml version="1.0" encoding="utf-8"?>
<p:tagLst xmlns:p="http://schemas.openxmlformats.org/presentationml/2006/main">
  <p:tag name="AS_UNIQUEID" val="769"/>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80.xml><?xml version="1.0" encoding="utf-8"?>
<p:tagLst xmlns:p="http://schemas.openxmlformats.org/presentationml/2006/main">
  <p:tag name="AS_UNIQUEID" val="856"/>
</p:tagLst>
</file>

<file path=ppt/tags/tag81.xml><?xml version="1.0" encoding="utf-8"?>
<p:tagLst xmlns:p="http://schemas.openxmlformats.org/presentationml/2006/main">
  <p:tag name="AS_UNIQUEID" val="858"/>
</p:tagLst>
</file>

<file path=ppt/tags/tag82.xml><?xml version="1.0" encoding="utf-8"?>
<p:tagLst xmlns:p="http://schemas.openxmlformats.org/presentationml/2006/main">
  <p:tag name="AS_UNIQUEID" val="859"/>
</p:tagLst>
</file>

<file path=ppt/tags/tag83.xml><?xml version="1.0" encoding="utf-8"?>
<p:tagLst xmlns:p="http://schemas.openxmlformats.org/presentationml/2006/main">
  <p:tag name="AS_UNIQUEID" val="861"/>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Lst>
</file>

<file path=ppt/tags/tag84.xml><?xml version="1.0" encoding="utf-8"?>
<p:tagLst xmlns:p="http://schemas.openxmlformats.org/presentationml/2006/main">
  <p:tag name="AS_UNIQUEID" val="862"/>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Lst>
</file>

<file path=ppt/tags/tag85.xml><?xml version="1.0" encoding="utf-8"?>
<p:tagLst xmlns:p="http://schemas.openxmlformats.org/presentationml/2006/main">
  <p:tag name="AS_UNIQUEID" val="863"/>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86.xml><?xml version="1.0" encoding="utf-8"?>
<p:tagLst xmlns:p="http://schemas.openxmlformats.org/presentationml/2006/main">
  <p:tag name="AS_UNIQUEID" val="864"/>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87.xml><?xml version="1.0" encoding="utf-8"?>
<p:tagLst xmlns:p="http://schemas.openxmlformats.org/presentationml/2006/main">
  <p:tag name="AS_UNIQUEID" val="865"/>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88.xml><?xml version="1.0" encoding="utf-8"?>
<p:tagLst xmlns:p="http://schemas.openxmlformats.org/presentationml/2006/main">
  <p:tag name="AS_UNIQUEID" val="866"/>
</p:tagLst>
</file>

<file path=ppt/tags/tag89.xml><?xml version="1.0" encoding="utf-8"?>
<p:tagLst xmlns:p="http://schemas.openxmlformats.org/presentationml/2006/main">
  <p:tag name="AS_UNIQUEID" val="875"/>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a*1"/>
  <p:tag name="KSO_WM_UNIT_INDEX" val="1"/>
  <p:tag name="KSO_WM_UNIT_ISCONTENTSTITLE" val="0"/>
  <p:tag name="KSO_WM_UNIT_ISNUMDGMTITLE" val="0"/>
  <p:tag name="KSO_WM_UNIT_LAYERLEVEL" val="1"/>
  <p:tag name="KSO_WM_UNIT_NOCLEAR" val="0"/>
  <p:tag name="KSO_WM_UNIT_PRESET_TEXT" val="空白演示"/>
  <p:tag name="KSO_WM_UNIT_SHOW_EDIT_AREA_INDICATION" val="1"/>
  <p:tag name="KSO_WM_UNIT_TYPE" val="a"/>
  <p:tag name="KSO_WM_UNIT_VALUE" val="28"/>
</p:tagLst>
</file>

<file path=ppt/tags/tag9.xml><?xml version="1.0" encoding="utf-8"?>
<p:tagLst xmlns:p="http://schemas.openxmlformats.org/presentationml/2006/main">
  <p:tag name="AS_UNIQUEID" val="770"/>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90.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91.xml><?xml version="1.0" encoding="utf-8"?>
<p:tagLst xmlns:p="http://schemas.openxmlformats.org/presentationml/2006/main">
  <p:tag name="AS_UNIQUEID" val="898"/>
  <p:tag name="KSO_WM_UNIT_PLACING_PICTURE_USER_VIEWPORT" val="{&quot;height&quot;:8627.500787401576,&quot;width&quot;:7990}"/>
</p:tagLst>
</file>

<file path=ppt/tags/tag92.xml><?xml version="1.0" encoding="utf-8"?>
<p:tagLst xmlns:p="http://schemas.openxmlformats.org/presentationml/2006/main">
  <p:tag name="AS_UNIQUEID" val="901"/>
</p:tagLst>
</file>

<file path=ppt/tags/tag93.xml><?xml version="1.0" encoding="utf-8"?>
<p:tagLst xmlns:p="http://schemas.openxmlformats.org/presentationml/2006/main">
  <p:tag name="AS_UNIQUEID" val="894"/>
</p:tagLst>
</file>

<file path=ppt/tags/tag94.xml><?xml version="1.0" encoding="utf-8"?>
<p:tagLst xmlns:p="http://schemas.openxmlformats.org/presentationml/2006/main">
  <p:tag name="AS_UNIQUEID" val="895"/>
</p:tagLst>
</file>

<file path=ppt/tags/tag95.xml><?xml version="1.0" encoding="utf-8"?>
<p:tagLst xmlns:p="http://schemas.openxmlformats.org/presentationml/2006/main">
  <p:tag name="AS_UNIQUEID" val="896"/>
</p:tagLst>
</file>

<file path=ppt/tags/tag96.xml><?xml version="1.0" encoding="utf-8"?>
<p:tagLst xmlns:p="http://schemas.openxmlformats.org/presentationml/2006/main">
  <p:tag name="AS_UNIQUEID" val="939"/>
</p:tagLst>
</file>

<file path=ppt/tags/tag97.xml><?xml version="1.0" encoding="utf-8"?>
<p:tagLst xmlns:p="http://schemas.openxmlformats.org/presentationml/2006/main">
  <p:tag name="AS_UNIQUEID" val="935"/>
</p:tagLst>
</file>

<file path=ppt/tags/tag98.xml><?xml version="1.0" encoding="utf-8"?>
<p:tagLst xmlns:p="http://schemas.openxmlformats.org/presentationml/2006/main">
  <p:tag name="AS_UNIQUEID" val="941"/>
</p:tagLst>
</file>

<file path=ppt/tags/tag99.xml><?xml version="1.0" encoding="utf-8"?>
<p:tagLst xmlns:p="http://schemas.openxmlformats.org/presentationml/2006/main">
  <p:tag name="AS_UNIQUEID" val="948"/>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4001</Words>
  <Application>WPS 演示</Application>
  <PresentationFormat/>
  <Paragraphs>254</Paragraphs>
  <Slides>24</Slides>
  <Notes>4</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24</vt:i4>
      </vt:variant>
    </vt:vector>
  </HeadingPairs>
  <TitlesOfParts>
    <vt:vector size="33" baseType="lpstr">
      <vt:lpstr>Arial</vt:lpstr>
      <vt:lpstr>宋体</vt:lpstr>
      <vt:lpstr>Wingdings</vt:lpstr>
      <vt:lpstr>微软雅黑</vt:lpstr>
      <vt:lpstr>Wingdings</vt:lpstr>
      <vt:lpstr>Arial Unicode MS</vt:lpstr>
      <vt:lpstr>Calibri</vt:lpstr>
      <vt:lpstr>Helvetica</vt:lpstr>
      <vt:lpstr>Office 主题​​</vt:lpstr>
      <vt:lpstr>《登快阁》 ——诗歌的艺术手法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酷酷小红兔</cp:lastModifiedBy>
  <cp:revision>6</cp:revision>
  <cp:lastPrinted>2022-06-02T15:03:00Z</cp:lastPrinted>
  <dcterms:created xsi:type="dcterms:W3CDTF">2022-06-02T15:03:00Z</dcterms:created>
  <dcterms:modified xsi:type="dcterms:W3CDTF">2026-06-15T02:10:37Z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F869CD7266E04B5487B955C17798914C</vt:lpwstr>
  </property>
  <property fmtid="{D5CDD505-2E9C-101B-9397-08002B2CF9AE}" pid="7" name="KSOProductBuildVer">
    <vt:lpwstr>2052-12.1.0.20784</vt:lpwstr>
  </property>
</Properties>
</file>