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9" r:id="rId3"/>
    <p:sldId id="286" r:id="rId4"/>
    <p:sldId id="304" r:id="rId5"/>
    <p:sldId id="305" r:id="rId6"/>
    <p:sldId id="306" r:id="rId7"/>
    <p:sldId id="309" r:id="rId8"/>
    <p:sldId id="310" r:id="rId9"/>
    <p:sldId id="303" r:id="rId10"/>
    <p:sldId id="262" r:id="rId11"/>
    <p:sldId id="272" r:id="rId12"/>
    <p:sldId id="287" r:id="rId13"/>
    <p:sldId id="273" r:id="rId14"/>
    <p:sldId id="265" r:id="rId15"/>
    <p:sldId id="274" r:id="rId16"/>
    <p:sldId id="275" r:id="rId17"/>
    <p:sldId id="277" r:id="rId18"/>
    <p:sldId id="269" r:id="rId19"/>
    <p:sldId id="307" r:id="rId20"/>
    <p:sldId id="279" r:id="rId21"/>
    <p:sldId id="280" r:id="rId22"/>
    <p:sldId id="281" r:id="rId23"/>
    <p:sldId id="282" r:id="rId24"/>
    <p:sldId id="283" r:id="rId25"/>
    <p:sldId id="308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9" userDrawn="1">
          <p15:clr>
            <a:srgbClr val="A4A3A4"/>
          </p15:clr>
        </p15:guide>
        <p15:guide id="2" pos="38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9"/>
        <p:guide pos="38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0.xml"/><Relationship Id="rId1" Type="http://schemas.openxmlformats.org/officeDocument/2006/relationships/tags" Target="../tags/tag10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58140" y="436880"/>
            <a:ext cx="11219180" cy="5812790"/>
          </a:xfrm>
        </p:spPr>
        <p:txBody>
          <a:bodyPr/>
          <a:p>
            <a:pPr marL="0" indent="0">
              <a:buNone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阅读下面的材料，根据要求写作。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</a:rPr>
              <a:t>没了围栏，是羊的狂欢，还是狼的盛宴？对此，你想到什么？请写一篇文章，谈谈你的认识和思考。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buNone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要求：选准角度，确定立意，明确文体，自拟标题；不要套作，不得抄袭；不得泄露个人信息；不少于800字。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p>
            <a:r>
              <a:rPr lang="zh-CN" altLang="en-US" sz="2800"/>
              <a:t>题目可以分成几个对象</a:t>
            </a:r>
            <a:r>
              <a:rPr lang="en-US" altLang="zh-CN" sz="2800"/>
              <a:t>/</a:t>
            </a:r>
            <a:r>
              <a:rPr lang="zh-CN" altLang="en-US" sz="2800"/>
              <a:t>立场？题目情境对每</a:t>
            </a:r>
            <a:r>
              <a:rPr lang="zh-CN" altLang="en-US" sz="2800"/>
              <a:t>类对象的影响？</a:t>
            </a:r>
            <a:endParaRPr lang="zh-CN" altLang="en-US" sz="2800"/>
          </a:p>
          <a:p>
            <a:endParaRPr lang="zh-CN" altLang="en-US" sz="2800"/>
          </a:p>
          <a:p>
            <a:r>
              <a:rPr lang="zh-CN" altLang="en-US" sz="2800"/>
              <a:t>从羊的立场看：______</a:t>
            </a:r>
            <a:endParaRPr lang="zh-CN" altLang="en-US" sz="2800"/>
          </a:p>
          <a:p>
            <a:r>
              <a:rPr lang="zh-CN" altLang="en-US" sz="2800"/>
              <a:t>从狼的立场看：______</a:t>
            </a:r>
            <a:endParaRPr lang="zh-CN" altLang="en-US" sz="2800"/>
          </a:p>
          <a:p>
            <a:r>
              <a:rPr lang="zh-CN" altLang="en-US" sz="2800"/>
              <a:t>从围栏背后的主体的立场看：______</a:t>
            </a:r>
            <a:endParaRPr lang="zh-CN" altLang="en-US" sz="280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维度一：多对象维度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353130"/>
            <a:ext cx="10969200" cy="705600"/>
          </a:xfrm>
        </p:spPr>
        <p:txBody>
          <a:bodyPr>
            <a:normAutofit/>
          </a:bodyPr>
          <a:p>
            <a:r>
              <a:rPr lang="zh-CN" altLang="en-US"/>
              <a:t>维度一：多对象维度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293550"/>
            <a:ext cx="10969200" cy="4759200"/>
          </a:xfrm>
        </p:spPr>
        <p:txBody>
          <a:bodyPr>
            <a:noAutofit/>
          </a:bodyPr>
          <a:p>
            <a:r>
              <a:rPr lang="zh-CN" altLang="en-US" sz="2800"/>
              <a:t>从羊的立场看（守序群体、弱势群体）：有围栏能安稳生存，受保护，无围栏能</a:t>
            </a:r>
            <a:r>
              <a:rPr lang="zh-CN" altLang="en-US" sz="2800">
                <a:solidFill>
                  <a:srgbClr val="FF0000"/>
                </a:solidFill>
              </a:rPr>
              <a:t>暂时享受自由（狂欢），失去庇护，沦为被掠夺的对象。</a:t>
            </a:r>
            <a:endParaRPr lang="zh-CN" altLang="en-US" sz="2800">
              <a:solidFill>
                <a:srgbClr val="FF0000"/>
              </a:solidFill>
            </a:endParaRPr>
          </a:p>
          <a:p>
            <a:r>
              <a:rPr lang="zh-CN" altLang="en-US" sz="2800"/>
              <a:t>从狼的立场看（强势者、逐利者、不守底线者）有围栏使欲望被约束，行为被限制，无法肆意妄为；无围栏能</a:t>
            </a:r>
            <a:r>
              <a:rPr lang="zh-CN" altLang="en-US" sz="2800">
                <a:solidFill>
                  <a:srgbClr val="FF0000"/>
                </a:solidFill>
              </a:rPr>
              <a:t>挣脱管控，肆意掠夺，享受“盛宴”，占据绝对优势。</a:t>
            </a:r>
            <a:endParaRPr lang="zh-CN" altLang="en-US" sz="2800">
              <a:solidFill>
                <a:srgbClr val="FF0000"/>
              </a:solidFill>
            </a:endParaRPr>
          </a:p>
          <a:p>
            <a:r>
              <a:rPr lang="zh-CN" altLang="en-US" sz="2800"/>
              <a:t>从围栏背后的主体的立场看（规则制定者、管理者、社会整体）有围栏能维护公平秩序，保障整体稳定；无围栏</a:t>
            </a:r>
            <a:r>
              <a:rPr lang="zh-CN" altLang="en-US" sz="2800">
                <a:solidFill>
                  <a:srgbClr val="FF0000"/>
                </a:solidFill>
              </a:rPr>
              <a:t>使秩序崩塌，社会失衡，整体环境恶化。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p>
            <a:r>
              <a:rPr lang="zh-CN" altLang="en-US" sz="2800"/>
              <a:t>题目给的情境/问题，是否可以分时间阶段看待？</a:t>
            </a:r>
            <a:endParaRPr lang="zh-CN" altLang="en-US" sz="2800"/>
          </a:p>
          <a:p>
            <a:pPr marL="0" indent="0">
              <a:buNone/>
            </a:pPr>
            <a:endParaRPr lang="zh-CN" altLang="en-US" sz="2800"/>
          </a:p>
          <a:p>
            <a:r>
              <a:rPr lang="zh-CN" altLang="en-US" sz="2800"/>
              <a:t> 初期：</a:t>
            </a:r>
            <a:r>
              <a:rPr lang="zh-CN" altLang="en-US" sz="2800">
                <a:sym typeface="+mn-ea"/>
              </a:rPr>
              <a:t>______</a:t>
            </a:r>
            <a:endParaRPr lang="zh-CN" altLang="en-US" sz="2800"/>
          </a:p>
          <a:p>
            <a:r>
              <a:rPr lang="zh-CN" altLang="en-US" sz="2800"/>
              <a:t> 中期：</a:t>
            </a:r>
            <a:r>
              <a:rPr lang="zh-CN" altLang="en-US" sz="2800">
                <a:sym typeface="+mn-ea"/>
              </a:rPr>
              <a:t>______</a:t>
            </a:r>
            <a:endParaRPr lang="zh-CN" altLang="en-US" sz="2800"/>
          </a:p>
          <a:p>
            <a:r>
              <a:rPr lang="zh-CN" altLang="en-US" sz="2800"/>
              <a:t> 后期：</a:t>
            </a:r>
            <a:r>
              <a:rPr lang="zh-CN" altLang="en-US" sz="2800">
                <a:sym typeface="+mn-ea"/>
              </a:rPr>
              <a:t>______</a:t>
            </a:r>
            <a:endParaRPr lang="zh-CN" altLang="en-US" sz="280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85445" y="219710"/>
            <a:ext cx="11420475" cy="705485"/>
          </a:xfrm>
        </p:spPr>
        <p:txBody>
          <a:bodyPr>
            <a:normAutofit/>
          </a:bodyPr>
          <a:p>
            <a:r>
              <a:rPr lang="zh-CN" altLang="en-US"/>
              <a:t>维度二：时间维度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85445" y="219710"/>
            <a:ext cx="11420475" cy="705485"/>
          </a:xfrm>
        </p:spPr>
        <p:txBody>
          <a:bodyPr>
            <a:normAutofit/>
          </a:bodyPr>
          <a:p>
            <a:r>
              <a:rPr lang="zh-CN" altLang="en-US"/>
              <a:t>维度二：时间维度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53670" y="1061085"/>
            <a:ext cx="11884025" cy="5683250"/>
          </a:xfrm>
        </p:spPr>
        <p:txBody>
          <a:bodyPr/>
          <a:p>
            <a:pPr marL="0" indent="0">
              <a:buNone/>
            </a:pPr>
            <a:r>
              <a:rPr lang="en-US" altLang="zh-CN" sz="2400"/>
              <a:t>  </a:t>
            </a:r>
            <a:r>
              <a:rPr lang="zh-CN" altLang="en-US" sz="2400"/>
              <a:t>1. 短期视角</a:t>
            </a:r>
            <a:endParaRPr lang="zh-CN" altLang="en-US" sz="2400"/>
          </a:p>
          <a:p>
            <a:r>
              <a:rPr lang="zh-CN" altLang="en-US" sz="2400"/>
              <a:t>围栏消失，所有人都摆脱约束：羊觉得无拘无束，享受短暂的“狂欢”；狼也获得自由，氛围看似轻松。此时</a:t>
            </a:r>
            <a:r>
              <a:rPr lang="zh-CN" altLang="en-US" sz="2400">
                <a:solidFill>
                  <a:srgbClr val="FF0000"/>
                </a:solidFill>
              </a:rPr>
              <a:t>容易误以为“拆除围栏=全员自由”</a:t>
            </a:r>
            <a:r>
              <a:rPr lang="zh-CN" altLang="en-US" sz="2400"/>
              <a:t>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2. 中长期视角</a:t>
            </a:r>
            <a:endParaRPr lang="zh-CN" altLang="en-US" sz="2400"/>
          </a:p>
          <a:p>
            <a:r>
              <a:rPr lang="zh-CN" altLang="en-US" sz="2400"/>
              <a:t>秩序持续缺位，强弱差距凸显：羊的狂欢快速落幕，软弱、安分的群体失去保障；狼的野心不断膨胀，开始侵占资源、欺压他人，</a:t>
            </a:r>
            <a:r>
              <a:rPr lang="zh-CN" altLang="en-US" sz="2400">
                <a:solidFill>
                  <a:srgbClr val="FF0000"/>
                </a:solidFill>
              </a:rPr>
              <a:t>最终演变成强者独享的“盛宴”</a:t>
            </a:r>
            <a:r>
              <a:rPr lang="zh-CN" altLang="en-US" sz="2400"/>
              <a:t>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3. 长远未来视角</a:t>
            </a:r>
            <a:endParaRPr lang="zh-CN" altLang="en-US" sz="2400"/>
          </a:p>
          <a:p>
            <a:r>
              <a:rPr lang="zh-CN" altLang="en-US" sz="2400"/>
              <a:t>若长期无围栏：整个群体生态彻底崩坏，不仅羊难以生存，过度放纵的狼最终也会陷入内斗、互相倾轧，</a:t>
            </a:r>
            <a:r>
              <a:rPr lang="zh-CN" altLang="en-US" sz="2400">
                <a:solidFill>
                  <a:srgbClr val="FF0000"/>
                </a:solidFill>
              </a:rPr>
              <a:t>没有真正的赢家</a:t>
            </a:r>
            <a:r>
              <a:rPr lang="zh-CN" altLang="en-US" sz="2400"/>
              <a:t>。</a:t>
            </a:r>
            <a:r>
              <a:rPr lang="en-US" altLang="zh-CN" sz="2400"/>
              <a:t>/</a:t>
            </a:r>
            <a:r>
              <a:rPr lang="zh-CN" altLang="en-US" sz="2400">
                <a:sym typeface="+mn-ea"/>
              </a:rPr>
              <a:t>若长期无围栏，</a:t>
            </a:r>
            <a:r>
              <a:rPr lang="zh-CN" altLang="en-US" sz="2400"/>
              <a:t>要么羊进化出防御，要么狼改变策略，要么双方达成新平衡，</a:t>
            </a:r>
            <a:r>
              <a:rPr lang="zh-CN" altLang="en-US" sz="2400">
                <a:solidFill>
                  <a:srgbClr val="FF0000"/>
                </a:solidFill>
              </a:rPr>
              <a:t>新秩序（围栏）形成。</a:t>
            </a: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p>
            <a:pPr marL="0" indent="0">
              <a:buNone/>
            </a:pPr>
            <a:r>
              <a:rPr lang="zh-CN" altLang="en-US" sz="2800"/>
              <a:t>因为现实世界几乎不存在“纯粹的A或纯粹的B”，因此要学会</a:t>
            </a:r>
            <a:r>
              <a:rPr lang="zh-CN" altLang="en-US" sz="2800"/>
              <a:t>思考“在什么条件下是A？在什么条件下是B？”</a:t>
            </a:r>
            <a:endParaRPr lang="zh-CN" altLang="en-US" sz="2800"/>
          </a:p>
          <a:p>
            <a:r>
              <a:rPr lang="zh-CN" altLang="en-US" sz="2800"/>
              <a:t>在______条件下，结论是A</a:t>
            </a:r>
            <a:endParaRPr lang="zh-CN" altLang="en-US" sz="2800"/>
          </a:p>
          <a:p>
            <a:r>
              <a:rPr lang="zh-CN" altLang="en-US" sz="2800"/>
              <a:t>在______条件下，结论是B</a:t>
            </a:r>
            <a:endParaRPr lang="zh-CN" altLang="en-US" sz="2800"/>
          </a:p>
          <a:p>
            <a:pPr marL="0" indent="0">
              <a:buNone/>
            </a:pPr>
            <a:r>
              <a:rPr lang="zh-CN" altLang="en-US" sz="2800"/>
              <a:t>或者</a:t>
            </a:r>
            <a:r>
              <a:rPr lang="zh-CN" altLang="en-US" sz="2800"/>
              <a:t>思考：题目给的判断是否在任何情况下都成立？什么条件下成立？</a:t>
            </a:r>
            <a:endParaRPr lang="zh-CN" altLang="en-US" sz="2800"/>
          </a:p>
          <a:p>
            <a:endParaRPr lang="en-US" altLang="zh-CN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330" y="231775"/>
            <a:ext cx="10968990" cy="1082040"/>
          </a:xfrm>
        </p:spPr>
        <p:txBody>
          <a:bodyPr>
            <a:normAutofit/>
          </a:bodyPr>
          <a:p>
            <a:r>
              <a:rPr lang="zh-CN" altLang="en-US"/>
              <a:t>维度三：条件维度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0" y="0"/>
            <a:ext cx="12192000" cy="6857365"/>
          </a:xfrm>
        </p:spPr>
        <p:txBody>
          <a:bodyPr>
            <a:normAutofit fontScale="60000"/>
          </a:bodyPr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/>
              <a:t> </a:t>
            </a:r>
            <a:r>
              <a:rPr lang="zh-CN" altLang="en-US" sz="4570">
                <a:latin typeface="黑体" panose="02010609060101010101" charset="-122"/>
                <a:ea typeface="黑体" panose="02010609060101010101" charset="-122"/>
              </a:rPr>
              <a:t>羊的狂欢前提条件：羊很多，狼很少，</a:t>
            </a:r>
            <a:r>
              <a:rPr lang="zh-CN" altLang="en-US" sz="457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围栏已经极度限制了羊的自由</a:t>
            </a:r>
            <a:endParaRPr lang="zh-CN" altLang="en-US" sz="457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4570">
                <a:latin typeface="黑体" panose="02010609060101010101" charset="-122"/>
                <a:ea typeface="黑体" panose="02010609060101010101" charset="-122"/>
                <a:sym typeface="+mn-ea"/>
              </a:rPr>
              <a:t>拆除【僵化型围栏】（陈旧教条、刻板规矩、思维枷锁、不合理束缚）</a:t>
            </a:r>
            <a:endParaRPr lang="zh-CN" altLang="en-US" sz="457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4570">
                <a:latin typeface="黑体" panose="02010609060101010101" charset="-122"/>
                <a:ea typeface="黑体" panose="02010609060101010101" charset="-122"/>
                <a:sym typeface="+mn-ea"/>
              </a:rPr>
              <a:t>阻碍发展、禁锢思想的旧规则被打破。结果：释放活力，羊获得自由与发展。</a:t>
            </a:r>
            <a:endParaRPr lang="zh-CN" altLang="en-US" sz="457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zh-CN" altLang="en-US" sz="457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zh-CN" altLang="en-US" sz="4570">
                <a:latin typeface="黑体" panose="02010609060101010101" charset="-122"/>
                <a:ea typeface="黑体" panose="02010609060101010101" charset="-122"/>
                <a:sym typeface="+mn-ea"/>
              </a:rPr>
              <a:t>狼的盛宴前提条件：狼很饿，羊很弱，</a:t>
            </a:r>
            <a:r>
              <a:rPr lang="zh-CN" altLang="en-US" sz="457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围栏严格限制了狼的侵食与破坏</a:t>
            </a:r>
            <a:endParaRPr lang="en-US" altLang="zh-CN" sz="457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4570">
                <a:latin typeface="黑体" panose="02010609060101010101" charset="-122"/>
                <a:ea typeface="黑体" panose="02010609060101010101" charset="-122"/>
              </a:rPr>
              <a:t>拆除【底线型围栏】（法律、道德、公序良俗、基本监管）</a:t>
            </a:r>
            <a:endParaRPr lang="zh-CN" altLang="en-US" sz="457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4570">
                <a:latin typeface="黑体" panose="02010609060101010101" charset="-122"/>
                <a:ea typeface="黑体" panose="02010609060101010101" charset="-122"/>
              </a:rPr>
              <a:t>做人、行事的根本底线被突破。结果：必然乱象丛生，弱肉强食，狂欢沦为灾难。这是绝对不能触碰的红线。</a:t>
            </a:r>
            <a:endParaRPr lang="zh-CN" altLang="en-US" sz="457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zh-CN" altLang="en-US" sz="457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457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规则有约束作用，</a:t>
            </a:r>
            <a:r>
              <a:rPr lang="zh-CN" altLang="en-US" sz="457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但也要注意顺应事物发展规律、时代发展趋势、坚守道德底线</a:t>
            </a:r>
            <a:r>
              <a:rPr lang="en-US" altLang="zh-CN" sz="457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……</a:t>
            </a:r>
            <a:endParaRPr lang="en-US" altLang="zh-CN" sz="457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457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规则有保护作用，</a:t>
            </a:r>
            <a:r>
              <a:rPr lang="zh-CN" altLang="en-US" sz="457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但决不可高枕无忧，要有风险意识，提升自身能力</a:t>
            </a:r>
            <a:r>
              <a:rPr lang="en-US" altLang="zh-CN" sz="457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……</a:t>
            </a:r>
            <a:endParaRPr lang="zh-CN" altLang="en-US" sz="4570">
              <a:latin typeface="+mn-ea"/>
              <a:cs typeface="+mn-ea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4570">
                <a:solidFill>
                  <a:srgbClr val="FF0000"/>
                </a:solidFill>
                <a:sym typeface="+mn-ea"/>
              </a:rPr>
              <a:t>推倒那些压制思想、禁锢活力的腐朽栅栏；坚守那些守护公平、捍卫良知的文明底线。</a:t>
            </a:r>
            <a:endParaRPr lang="zh-CN" altLang="en-US" sz="4570">
              <a:latin typeface="黑体" panose="02010609060101010101" charset="-122"/>
              <a:ea typeface="黑体" panose="02010609060101010101" charset="-122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zh-CN" altLang="en-US" sz="3555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3555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  <p:bldLst>
      <p:bldP spid="4" grpI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 lnSpcReduction="20000"/>
          </a:bodyPr>
          <a:p>
            <a:r>
              <a:rPr lang="zh-CN" altLang="en-US" sz="2800"/>
              <a:t>这个问题只是反映我眼前看到的本质吗？这个问题在更深层上意味着什么？（人性？内核根源？人类发展历程？文明高度？等等）</a:t>
            </a:r>
            <a:endParaRPr lang="zh-CN" altLang="en-US" sz="2800"/>
          </a:p>
          <a:p>
            <a:r>
              <a:rPr lang="zh-CN" altLang="en-US" sz="2800"/>
              <a:t>或者思考：</a:t>
            </a:r>
            <a:r>
              <a:rPr lang="zh-CN" altLang="en-US" sz="2800">
                <a:sym typeface="+mn-ea"/>
              </a:rPr>
              <a:t>几个核心概念的关系一定成立吗？</a:t>
            </a:r>
            <a:endParaRPr lang="zh-CN" altLang="en-US" sz="2800">
              <a:sym typeface="+mn-ea"/>
            </a:endParaRPr>
          </a:p>
          <a:p>
            <a:endParaRPr lang="zh-CN" altLang="en-US" sz="2800"/>
          </a:p>
          <a:p>
            <a:pPr algn="l"/>
            <a:r>
              <a:rPr lang="zh-CN" altLang="en-US" sz="2800">
                <a:sym typeface="+mn-ea"/>
              </a:rPr>
              <a:t>表层本质是______</a:t>
            </a:r>
            <a:endParaRPr lang="zh-CN" altLang="en-US" sz="2800"/>
          </a:p>
          <a:p>
            <a:pPr algn="l"/>
            <a:r>
              <a:rPr lang="zh-CN" altLang="en-US" sz="2800">
                <a:sym typeface="+mn-ea"/>
              </a:rPr>
              <a:t>深层本质是</a:t>
            </a:r>
            <a:r>
              <a:rPr lang="zh-CN" altLang="en-US" sz="2800">
                <a:sym typeface="+mn-ea"/>
              </a:rPr>
              <a:t>______</a:t>
            </a:r>
            <a:endParaRPr lang="zh-CN" altLang="en-US" sz="2800">
              <a:sym typeface="+mn-ea"/>
            </a:endParaRPr>
          </a:p>
          <a:p>
            <a:pPr algn="l"/>
            <a:endParaRPr lang="zh-CN" altLang="en-US" sz="2800"/>
          </a:p>
          <a:p>
            <a:endParaRPr lang="zh-CN" altLang="en-US" sz="280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维度四：本质维度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351860"/>
            <a:ext cx="10969200" cy="705600"/>
          </a:xfrm>
        </p:spPr>
        <p:txBody>
          <a:bodyPr>
            <a:normAutofit/>
          </a:bodyPr>
          <a:p>
            <a:r>
              <a:rPr lang="zh-CN" altLang="en-US"/>
              <a:t>维度四：本质维度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94640" y="1212850"/>
            <a:ext cx="11740515" cy="3405505"/>
          </a:xfrm>
        </p:spPr>
        <p:txBody>
          <a:bodyPr>
            <a:noAutofit/>
          </a:bodyPr>
          <a:p>
            <a:r>
              <a:rPr lang="zh-CN" altLang="en-US" sz="3200"/>
              <a:t>1. 表层本质：</a:t>
            </a:r>
            <a:r>
              <a:rPr lang="zh-CN" altLang="en-US" sz="3200">
                <a:solidFill>
                  <a:srgbClr val="FF0000"/>
                </a:solidFill>
              </a:rPr>
              <a:t>规则与自由的关系。</a:t>
            </a:r>
            <a:r>
              <a:rPr lang="zh-CN" altLang="en-US" sz="3200"/>
              <a:t>自由不是无边界的放纵，规则是自由的保障。</a:t>
            </a:r>
            <a:endParaRPr lang="zh-CN" altLang="en-US" sz="3200"/>
          </a:p>
          <a:p>
            <a:r>
              <a:rPr lang="en-US" altLang="zh-CN" sz="3200">
                <a:sym typeface="+mn-ea"/>
              </a:rPr>
              <a:t>2</a:t>
            </a:r>
            <a:r>
              <a:rPr lang="zh-CN" altLang="en-US" sz="3200">
                <a:sym typeface="+mn-ea"/>
              </a:rPr>
              <a:t>. 深层本质：</a:t>
            </a:r>
            <a:r>
              <a:rPr lang="zh-CN" altLang="en-US" sz="3200">
                <a:solidFill>
                  <a:srgbClr val="FF0000"/>
                </a:solidFill>
              </a:rPr>
              <a:t>他律与自律的博弈。</a:t>
            </a:r>
            <a:r>
              <a:rPr lang="zh-CN" altLang="en-US" sz="3200"/>
              <a:t>外在围栏是外界约束（他律），终究有局限；</a:t>
            </a:r>
            <a:r>
              <a:rPr lang="zh-CN" altLang="en-US" sz="3200">
                <a:solidFill>
                  <a:srgbClr val="FF0000"/>
                </a:solidFill>
              </a:rPr>
              <a:t>真正决定行为的，是人内心的底线与良知。</a:t>
            </a:r>
            <a:endParaRPr lang="zh-CN" altLang="en-US" sz="3200">
              <a:solidFill>
                <a:srgbClr val="FF0000"/>
              </a:solidFill>
            </a:endParaRPr>
          </a:p>
          <a:p>
            <a:r>
              <a:rPr lang="zh-CN" altLang="en-US" sz="3200">
                <a:solidFill>
                  <a:srgbClr val="FF0000"/>
                </a:solidFill>
                <a:sym typeface="+mn-ea"/>
              </a:rPr>
              <a:t>狂欢还是盛宴，从来不由围栏决定，而由人心的尺度定义。</a:t>
            </a:r>
            <a:endParaRPr lang="zh-CN" altLang="en-US" sz="3200">
              <a:solidFill>
                <a:srgbClr val="FF0000"/>
              </a:solidFill>
            </a:endParaRPr>
          </a:p>
          <a:p>
            <a:endParaRPr lang="zh-CN" altLang="en-US" sz="3200"/>
          </a:p>
          <a:p>
            <a:endParaRPr lang="zh-CN" altLang="en-US" sz="3200"/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70510" y="136525"/>
            <a:ext cx="11769725" cy="6627495"/>
          </a:xfrm>
        </p:spPr>
        <p:txBody>
          <a:bodyPr/>
          <a:p>
            <a:pPr marL="0" indent="0" algn="ctr">
              <a:buNone/>
            </a:pPr>
            <a:r>
              <a:rPr lang="zh-CN" altLang="en-US" sz="3200">
                <a:highlight>
                  <a:srgbClr val="FFFF00"/>
                </a:highlight>
              </a:rPr>
              <a:t>四个维度让思考有深度</a:t>
            </a:r>
            <a:endParaRPr lang="zh-CN" altLang="en-US" sz="3200">
              <a:highlight>
                <a:srgbClr val="FFFF00"/>
              </a:highlight>
            </a:endParaRPr>
          </a:p>
          <a:p>
            <a:r>
              <a:rPr lang="en-US" altLang="zh-CN" sz="28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. 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多对象</a:t>
            </a:r>
            <a:r>
              <a:rPr lang="zh-CN" altLang="en-US" sz="2800">
                <a:sym typeface="+mn-ea"/>
              </a:rPr>
              <a:t>维度：拆解材料里</a:t>
            </a:r>
            <a:r>
              <a:rPr lang="zh-CN" altLang="en-US" sz="2800">
                <a:solidFill>
                  <a:schemeClr val="tx1"/>
                </a:solidFill>
                <a:sym typeface="+mn-ea"/>
              </a:rPr>
              <a:t>不同主体/角色</a:t>
            </a:r>
            <a:r>
              <a:rPr lang="zh-CN" altLang="en-US" sz="2800">
                <a:sym typeface="+mn-ea"/>
              </a:rPr>
              <a:t>，分别分析各自立场、行为、得失、责任，兼顾各方视角。</a:t>
            </a:r>
            <a:endParaRPr lang="en-US" altLang="zh-CN" sz="2800"/>
          </a:p>
          <a:p>
            <a:r>
              <a:rPr lang="en-US" altLang="zh-CN" sz="2800"/>
              <a:t>2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时间</a:t>
            </a:r>
            <a:r>
              <a:rPr lang="zh-CN" altLang="en-US" sz="2800"/>
              <a:t>维度：立足过去→现在→未来，或短期→中期→长期，看事物发展变化、阶段性特征、长远影响。</a:t>
            </a:r>
            <a:endParaRPr lang="zh-CN" altLang="en-US" sz="2800"/>
          </a:p>
          <a:p>
            <a:r>
              <a:rPr lang="en-US" altLang="zh-CN" sz="2800"/>
              <a:t>3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条件</a:t>
            </a:r>
            <a:r>
              <a:rPr lang="zh-CN" altLang="en-US" sz="2800"/>
              <a:t>维度：区分不同前提、环境、场景、范围，讨论“在什么情况下成立/不成立”，拒绝绝对化判断。</a:t>
            </a:r>
            <a:endParaRPr lang="zh-CN" altLang="en-US" sz="2800"/>
          </a:p>
          <a:p>
            <a:r>
              <a:rPr lang="en-US" altLang="zh-CN" sz="2800"/>
              <a:t>4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本质</a:t>
            </a:r>
            <a:r>
              <a:rPr lang="zh-CN" altLang="en-US" sz="2800"/>
              <a:t>维度：穿透表象，挖到背后的本质、矛盾内核（核心概念的关系是否</a:t>
            </a:r>
            <a:r>
              <a:rPr lang="zh-CN" altLang="en-US" sz="2800"/>
              <a:t>成立）。</a:t>
            </a:r>
            <a:endParaRPr lang="zh-CN" altLang="en-US"/>
          </a:p>
          <a:p>
            <a:endParaRPr lang="zh-CN" altLang="en-US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830" y="75000"/>
            <a:ext cx="10969200" cy="705600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练习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38760" y="780415"/>
            <a:ext cx="11755120" cy="5581015"/>
          </a:xfrm>
        </p:spPr>
        <p:txBody>
          <a:bodyPr/>
          <a:p>
            <a:pPr marL="0" indent="0">
              <a:buNone/>
            </a:pPr>
            <a:r>
              <a:rPr lang="en-US" altLang="zh-CN" sz="3200"/>
              <a:t> </a:t>
            </a:r>
            <a:r>
              <a:rPr lang="zh-CN" altLang="en-US" sz="3200">
                <a:solidFill>
                  <a:schemeClr val="tx1"/>
                </a:solidFill>
              </a:rPr>
              <a:t>作文题目：</a:t>
            </a:r>
            <a:endParaRPr lang="zh-CN" altLang="en-US" sz="32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CN" sz="32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随着互联网的普及、人工智能的应用，越来越多的问题能很快得到答案。那么，我们的问题是否会越来越少？</a:t>
            </a:r>
            <a:endParaRPr lang="zh-CN" altLang="en-US" sz="32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buNone/>
            </a:pP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buNone/>
            </a:pPr>
            <a:r>
              <a:rPr 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请结合本课所学的</a:t>
            </a:r>
            <a:r>
              <a:rPr lang="zh-CN" alt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方法</a:t>
            </a:r>
            <a:r>
              <a:rPr 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，从</a:t>
            </a:r>
            <a:r>
              <a:rPr lang="zh-CN" alt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对象</a:t>
            </a:r>
            <a:r>
              <a:rPr 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zh-CN" alt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时间</a:t>
            </a:r>
            <a:r>
              <a:rPr 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zh-CN" alt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条件</a:t>
            </a:r>
            <a:r>
              <a:rPr 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zh-CN" alt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本质</a:t>
            </a:r>
            <a:r>
              <a:rPr 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四个维度，对上述辩题进行拆解与分析</a:t>
            </a:r>
            <a:r>
              <a:rPr lang="zh-CN" altLang="en-US" sz="2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zh-CN" altLang="en-US" sz="280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1440" y="0"/>
            <a:ext cx="12100560" cy="663130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sz="2400"/>
              <a:t>1</a:t>
            </a:r>
            <a:r>
              <a:rPr lang="zh-CN" altLang="en-US" sz="2400"/>
              <a:t>、核心意象释义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</a:rPr>
              <a:t>围栏</a:t>
            </a:r>
            <a:r>
              <a:rPr lang="zh-CN" altLang="en-US" sz="2400"/>
              <a:t>：本义是圈养牲畜的屏障，引申为规则、制度、底线、约束、法律、公序良俗、监管体系、道德准则等。围栏不是禁锢，是划分边界、抵御风险、维护秩序的屏障。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</a:rPr>
              <a:t>羊</a:t>
            </a:r>
            <a:r>
              <a:rPr lang="zh-CN" altLang="en-US" sz="2400"/>
              <a:t>：象征守规矩、温和自律、依赖秩序、安分守己的群体（普通人、守法者、恪守底线的个体/行业）。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</a:rPr>
              <a:t>狼</a:t>
            </a:r>
            <a:r>
              <a:rPr lang="zh-CN" altLang="en-US" sz="2400"/>
              <a:t>：象征漠视规则、贪婪逐利、伺机破坏秩序、妄图侵占他人利益的投机者、违规者、破坏者。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2. 问句内涵</a:t>
            </a:r>
            <a:endParaRPr lang="zh-CN" altLang="en-US" sz="2400"/>
          </a:p>
          <a:p>
            <a:r>
              <a:rPr lang="zh-CN" altLang="en-US" sz="2400"/>
              <a:t>“没了围栏，是羊的狂欢，还是狼的盛宴”：</a:t>
            </a:r>
            <a:endParaRPr lang="zh-CN" altLang="en-US" sz="2400"/>
          </a:p>
          <a:p>
            <a:r>
              <a:rPr lang="zh-CN" altLang="en-US" sz="2400" b="1">
                <a:solidFill>
                  <a:srgbClr val="FF0000"/>
                </a:solidFill>
              </a:rPr>
              <a:t>表面是二选一提问，实则否定单一答案</a:t>
            </a:r>
            <a:r>
              <a:rPr lang="zh-CN" altLang="en-US" sz="2400"/>
              <a:t>。失去约束后，安分者无法安心，唯有破坏者借机牟利，因此题干真正导向：</a:t>
            </a:r>
            <a:r>
              <a:rPr lang="zh-CN" altLang="en-US" sz="2400" b="1">
                <a:solidFill>
                  <a:srgbClr val="FF0000"/>
                </a:solidFill>
              </a:rPr>
              <a:t>规则并非枷锁，而是所有人的保护屏障；失去约束，自由会沦为混乱，最终守序者受害，无序者横行。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86075" y="3153410"/>
            <a:ext cx="8242300" cy="1049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2800">
                <a:highlight>
                  <a:srgbClr val="FFFF00"/>
                </a:highlight>
                <a:sym typeface="+mn-ea"/>
              </a:rPr>
              <a:t>撤去约束，最终走向自由狂欢，还是弱肉强食？</a:t>
            </a:r>
            <a:endParaRPr lang="zh-CN" altLang="en-US" sz="2800">
              <a:highlight>
                <a:srgbClr val="FFFF00"/>
              </a:highlight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>
                <a:highlight>
                  <a:srgbClr val="FFFF00"/>
                </a:highlight>
                <a:sym typeface="+mn-ea"/>
              </a:rPr>
              <a:t>当规则</a:t>
            </a:r>
            <a:r>
              <a:rPr lang="en-US" altLang="zh-CN" sz="2800"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2800">
                <a:highlight>
                  <a:srgbClr val="FFFF00"/>
                </a:highlight>
                <a:sym typeface="+mn-ea"/>
              </a:rPr>
              <a:t>约束/保护消失后，强弱双方的命运变化。</a:t>
            </a:r>
            <a:endParaRPr lang="zh-CN" altLang="en-US" sz="2800">
              <a:highlight>
                <a:srgbClr val="FFFF00"/>
              </a:highlight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800"/>
          </a:p>
          <a:p>
            <a:pPr indent="0" fontAlgn="auto">
              <a:lnSpc>
                <a:spcPct val="150000"/>
              </a:lnSpc>
            </a:pPr>
            <a:endParaRPr lang="zh-CN" altLang="en-US" sz="2800"/>
          </a:p>
          <a:p>
            <a:pPr indent="0" fontAlgn="auto">
              <a:lnSpc>
                <a:spcPct val="150000"/>
              </a:lnSpc>
            </a:pPr>
            <a:endParaRPr lang="zh-CN" altLang="en-US" sz="2800"/>
          </a:p>
        </p:txBody>
      </p:sp>
      <p:sp>
        <p:nvSpPr>
          <p:cNvPr id="4" name="文本框 3"/>
          <p:cNvSpPr txBox="1"/>
          <p:nvPr/>
        </p:nvSpPr>
        <p:spPr>
          <a:xfrm>
            <a:off x="6419215" y="103505"/>
            <a:ext cx="2021205" cy="65405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2800"/>
              <a:t>自由与规则</a:t>
            </a:r>
            <a:endParaRPr lang="zh-CN" altLang="en-US" sz="2800"/>
          </a:p>
          <a:p>
            <a:pPr indent="0" fontAlgn="auto">
              <a:lnSpc>
                <a:spcPct val="150000"/>
              </a:lnSpc>
            </a:pPr>
            <a:endParaRPr lang="zh-CN" altLang="en-US" sz="280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144850"/>
            <a:ext cx="10969200" cy="705600"/>
          </a:xfrm>
        </p:spPr>
        <p:txBody>
          <a:bodyPr/>
          <a:p>
            <a:r>
              <a:rPr lang="en-US" altLang="zh-CN"/>
              <a:t>1</a:t>
            </a:r>
            <a:r>
              <a:rPr lang="zh-CN" altLang="en-US"/>
              <a:t>、对象维度</a:t>
            </a:r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786765" y="1102360"/>
            <a:ext cx="10709910" cy="953135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普通大众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：生活常识、工具类、知识性问题快速得到解答，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表层问题大幅减少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；但信息过载、选择困难、网络困惑等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新问题随之而来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86765" y="2277745"/>
            <a:ext cx="10569575" cy="953135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学习者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：搜题、查资料不再费力，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浅层求知问题变少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；但独立思考、深度探究、创新设问的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能力问题愈发突出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86765" y="3453130"/>
            <a:ext cx="10651490" cy="953135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从业者</a:t>
            </a:r>
            <a:r>
              <a:rPr lang="en-US" altLang="zh-CN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研究者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：基础数据、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常规流程问题被</a:t>
            </a:r>
            <a:r>
              <a:rPr lang="en-US" altLang="zh-CN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解决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；但行业创新、复杂决策、跨界难题、伦理困境等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高阶问题不断涌现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86765" y="4832350"/>
            <a:ext cx="10582910" cy="953135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社会层面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：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信息不对称问题缓解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；但网络谣言、数字鸿沟、算法偏见、隐私安全等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公共问题日益凸显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2</a:t>
            </a:r>
            <a:r>
              <a:rPr lang="zh-CN" altLang="en-US"/>
              <a:t>、时间维度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08330" y="1672590"/>
            <a:ext cx="11389995" cy="953135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短期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：技术普及初期，海量答案随手可得，直观感受是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问题大幅减少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，效率显著提升。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8330" y="2984500"/>
            <a:ext cx="10968355" cy="953135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中期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：弊端逐步显现，惰性思维、信息真假难辨、创意匮乏等问题集中爆发，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新旧问题交织，问题总量回升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08330" y="4296410"/>
            <a:ext cx="10968355" cy="1383665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长期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：人类逐步适应技术、建立使用规则、重塑思维方式，学会与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共处。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旧问题持续被化解，新问题在探索中被攻克，问题始终动态循环、迭代更新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，永远不会彻底消失。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3</a:t>
            </a:r>
            <a:r>
              <a:rPr lang="zh-CN" altLang="en-US"/>
              <a:t>、条件维度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 sz="2800"/>
              <a:t>成立前提（</a:t>
            </a:r>
            <a:r>
              <a:rPr lang="zh-CN" altLang="en-US" sz="2800">
                <a:solidFill>
                  <a:srgbClr val="FF0000"/>
                </a:solidFill>
              </a:rPr>
              <a:t>问题变少</a:t>
            </a:r>
            <a:r>
              <a:rPr lang="zh-CN" altLang="en-US" sz="2800"/>
              <a:t>）：使用者具备信息筛选能力、保持独立思考，仅把</a:t>
            </a:r>
            <a:r>
              <a:rPr lang="en-US" altLang="zh-CN" sz="2800"/>
              <a:t>AI</a:t>
            </a:r>
            <a:r>
              <a:rPr lang="zh-CN" altLang="en-US" sz="2800"/>
              <a:t>当作工具。此时基础问题被高效解决，负担减轻。</a:t>
            </a:r>
            <a:endParaRPr lang="zh-CN" altLang="en-US" sz="2800"/>
          </a:p>
          <a:p>
            <a:r>
              <a:rPr lang="zh-CN" altLang="en-US" sz="2800"/>
              <a:t>失效前提（</a:t>
            </a:r>
            <a:r>
              <a:rPr lang="zh-CN" altLang="en-US" sz="2800">
                <a:solidFill>
                  <a:srgbClr val="FF0000"/>
                </a:solidFill>
              </a:rPr>
              <a:t>问题变多</a:t>
            </a:r>
            <a:r>
              <a:rPr lang="zh-CN" altLang="en-US" sz="2800"/>
              <a:t>/复杂化）：过度依赖技术，放弃自主思考；盲从网络答案，丧失判断力。不仅原有思维短板暴露，还会叠加认知混乱、精神惰性等问题。</a:t>
            </a:r>
            <a:endParaRPr lang="zh-CN" altLang="en-US" sz="2800"/>
          </a:p>
          <a:p>
            <a:r>
              <a:rPr lang="zh-CN" altLang="en-US" sz="2800"/>
              <a:t>总结：</a:t>
            </a:r>
            <a:r>
              <a:rPr lang="en-US" altLang="zh-CN" sz="2800"/>
              <a:t>AI</a:t>
            </a:r>
            <a:r>
              <a:rPr lang="zh-CN" altLang="en-US" sz="2800"/>
              <a:t>和互联网只是工具，</a:t>
            </a:r>
            <a:r>
              <a:rPr lang="zh-CN" altLang="en-US" sz="2800">
                <a:solidFill>
                  <a:srgbClr val="FF0000"/>
                </a:solidFill>
              </a:rPr>
              <a:t>问题的增减，取决于人如何使用工具。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4</a:t>
            </a:r>
            <a:r>
              <a:rPr lang="zh-CN" altLang="en-US"/>
              <a:t>、本质维度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313870"/>
            <a:ext cx="10969200" cy="4759200"/>
          </a:xfrm>
        </p:spPr>
        <p:txBody>
          <a:bodyPr>
            <a:noAutofit/>
          </a:bodyPr>
          <a:p>
            <a:r>
              <a:rPr lang="zh-CN" altLang="en-US" sz="2800"/>
              <a:t>旧问题：多是知识盲区、信息壁垒、技术限制带来的低阶问题，</a:t>
            </a:r>
            <a:r>
              <a:rPr lang="en-US" altLang="zh-CN" sz="2800"/>
              <a:t>AI</a:t>
            </a:r>
            <a:r>
              <a:rPr lang="zh-CN" altLang="en-US" sz="2800"/>
              <a:t>与互联网恰好精准化解这类问题。</a:t>
            </a:r>
            <a:endParaRPr lang="zh-CN" altLang="en-US" sz="2800"/>
          </a:p>
          <a:p>
            <a:r>
              <a:rPr lang="zh-CN" altLang="en-US" sz="2800"/>
              <a:t>新问题：不再是</a:t>
            </a:r>
            <a:r>
              <a:rPr lang="en-US" altLang="zh-CN" sz="2800"/>
              <a:t>“</a:t>
            </a:r>
            <a:r>
              <a:rPr lang="zh-CN" altLang="en-US" sz="2800"/>
              <a:t>不知道答案</a:t>
            </a:r>
            <a:r>
              <a:rPr lang="en-US" altLang="zh-CN" sz="2800"/>
              <a:t>”</a:t>
            </a:r>
            <a:r>
              <a:rPr lang="zh-CN" altLang="en-US" sz="2800"/>
              <a:t>，而是不会提问、不会思辨、不会判断、不会创造，属于思维、价值、伦理、精神层面的高阶问题。</a:t>
            </a:r>
            <a:endParaRPr lang="zh-CN" altLang="en-US" sz="2800"/>
          </a:p>
          <a:p>
            <a:r>
              <a:rPr lang="zh-CN" altLang="en-US" sz="2800"/>
              <a:t>核心本质：</a:t>
            </a:r>
            <a:r>
              <a:rPr lang="zh-CN" altLang="en-US" sz="2800">
                <a:solidFill>
                  <a:srgbClr val="FF0000"/>
                </a:solidFill>
              </a:rPr>
              <a:t>技术</a:t>
            </a:r>
            <a:r>
              <a:rPr lang="zh-CN" altLang="en-US" sz="2800">
                <a:solidFill>
                  <a:schemeClr val="tx1"/>
                </a:solidFill>
              </a:rPr>
              <a:t>只是解答已有问题，却无法终止人类探索的本能；它</a:t>
            </a:r>
            <a:r>
              <a:rPr lang="zh-CN" altLang="en-US" sz="2800">
                <a:solidFill>
                  <a:srgbClr val="FF0000"/>
                </a:solidFill>
              </a:rPr>
              <a:t>消灭了</a:t>
            </a:r>
            <a:r>
              <a:rPr lang="en-US" altLang="zh-CN" sz="2800">
                <a:solidFill>
                  <a:srgbClr val="FF0000"/>
                </a:solidFill>
              </a:rPr>
              <a:t>“</a:t>
            </a:r>
            <a:r>
              <a:rPr lang="zh-CN" altLang="en-US" sz="2800">
                <a:solidFill>
                  <a:srgbClr val="FF0000"/>
                </a:solidFill>
              </a:rPr>
              <a:t>求答案</a:t>
            </a:r>
            <a:r>
              <a:rPr lang="en-US" altLang="zh-CN" sz="2800">
                <a:solidFill>
                  <a:srgbClr val="FF0000"/>
                </a:solidFill>
              </a:rPr>
              <a:t>”</a:t>
            </a:r>
            <a:r>
              <a:rPr lang="zh-CN" altLang="en-US" sz="2800">
                <a:solidFill>
                  <a:srgbClr val="FF0000"/>
                </a:solidFill>
              </a:rPr>
              <a:t>的问题，却催生了</a:t>
            </a:r>
            <a:r>
              <a:rPr lang="en-US" altLang="zh-CN" sz="2800">
                <a:solidFill>
                  <a:srgbClr val="FF0000"/>
                </a:solidFill>
              </a:rPr>
              <a:t>“</a:t>
            </a:r>
            <a:r>
              <a:rPr lang="zh-CN" altLang="en-US" sz="2800">
                <a:solidFill>
                  <a:srgbClr val="FF0000"/>
                </a:solidFill>
              </a:rPr>
              <a:t>辨答案、创新知</a:t>
            </a:r>
            <a:r>
              <a:rPr lang="en-US" altLang="zh-CN" sz="2800">
                <a:solidFill>
                  <a:srgbClr val="FF0000"/>
                </a:solidFill>
              </a:rPr>
              <a:t>”</a:t>
            </a:r>
            <a:r>
              <a:rPr lang="zh-CN" altLang="en-US" sz="2800">
                <a:solidFill>
                  <a:srgbClr val="FF0000"/>
                </a:solidFill>
              </a:rPr>
              <a:t>的新问题。问题完成了从</a:t>
            </a:r>
            <a:r>
              <a:rPr lang="en-US" altLang="zh-CN" sz="2800">
                <a:solidFill>
                  <a:srgbClr val="FF0000"/>
                </a:solidFill>
              </a:rPr>
              <a:t>“</a:t>
            </a:r>
            <a:r>
              <a:rPr lang="zh-CN" altLang="en-US" sz="2800">
                <a:solidFill>
                  <a:srgbClr val="FF0000"/>
                </a:solidFill>
              </a:rPr>
              <a:t>求知</a:t>
            </a:r>
            <a:r>
              <a:rPr lang="en-US" altLang="zh-CN" sz="2800">
                <a:solidFill>
                  <a:srgbClr val="FF0000"/>
                </a:solidFill>
              </a:rPr>
              <a:t>”</a:t>
            </a:r>
            <a:r>
              <a:rPr lang="zh-CN" altLang="en-US" sz="2800">
                <a:solidFill>
                  <a:srgbClr val="FF0000"/>
                </a:solidFill>
              </a:rPr>
              <a:t>到</a:t>
            </a:r>
            <a:r>
              <a:rPr lang="en-US" altLang="zh-CN" sz="2800">
                <a:solidFill>
                  <a:srgbClr val="FF0000"/>
                </a:solidFill>
              </a:rPr>
              <a:t>“</a:t>
            </a:r>
            <a:r>
              <a:rPr lang="zh-CN" altLang="en-US" sz="2800">
                <a:solidFill>
                  <a:srgbClr val="FF0000"/>
                </a:solidFill>
              </a:rPr>
              <a:t>求思</a:t>
            </a:r>
            <a:r>
              <a:rPr lang="en-US" altLang="zh-CN" sz="2800">
                <a:solidFill>
                  <a:srgbClr val="FF0000"/>
                </a:solidFill>
              </a:rPr>
              <a:t>”</a:t>
            </a:r>
            <a:r>
              <a:rPr lang="zh-CN" altLang="en-US" sz="2800">
                <a:solidFill>
                  <a:srgbClr val="FF0000"/>
                </a:solidFill>
              </a:rPr>
              <a:t>的本质升级</a:t>
            </a:r>
            <a:r>
              <a:rPr lang="zh-CN" altLang="en-US" sz="2800">
                <a:solidFill>
                  <a:schemeClr val="tx1"/>
                </a:solidFill>
              </a:rPr>
              <a:t>。</a:t>
            </a:r>
            <a:endParaRPr lang="zh-CN" altLang="en-US" sz="2800">
              <a:solidFill>
                <a:schemeClr val="tx1"/>
              </a:solidFill>
            </a:endParaRPr>
          </a:p>
          <a:p>
            <a:r>
              <a:rPr lang="zh-CN" altLang="en-US" sz="2800">
                <a:solidFill>
                  <a:srgbClr val="FF0000"/>
                </a:solidFill>
              </a:rPr>
              <a:t>不是科技决定问题多少，而是人的选择决定问题多少。而选择提问，就是选择成为人。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70510" y="136525"/>
            <a:ext cx="11769725" cy="6627495"/>
          </a:xfrm>
        </p:spPr>
        <p:txBody>
          <a:bodyPr/>
          <a:p>
            <a:pPr marL="0" indent="0" algn="ctr">
              <a:buNone/>
            </a:pPr>
            <a:r>
              <a:rPr lang="zh-CN" altLang="en-US" sz="3200">
                <a:highlight>
                  <a:srgbClr val="FFFF00"/>
                </a:highlight>
              </a:rPr>
              <a:t>四个维度让思考有深度</a:t>
            </a:r>
            <a:endParaRPr lang="zh-CN" altLang="en-US" sz="3200">
              <a:highlight>
                <a:srgbClr val="FFFF00"/>
              </a:highlight>
            </a:endParaRPr>
          </a:p>
          <a:p>
            <a:r>
              <a:rPr lang="en-US" altLang="zh-CN" sz="28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. 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多对象</a:t>
            </a:r>
            <a:r>
              <a:rPr lang="zh-CN" altLang="en-US" sz="2800">
                <a:sym typeface="+mn-ea"/>
              </a:rPr>
              <a:t>维度：拆解材料里</a:t>
            </a:r>
            <a:r>
              <a:rPr lang="zh-CN" altLang="en-US" sz="2800">
                <a:solidFill>
                  <a:schemeClr val="tx1"/>
                </a:solidFill>
                <a:sym typeface="+mn-ea"/>
              </a:rPr>
              <a:t>不同主体/角色</a:t>
            </a:r>
            <a:r>
              <a:rPr lang="zh-CN" altLang="en-US" sz="2800">
                <a:sym typeface="+mn-ea"/>
              </a:rPr>
              <a:t>，分别分析各自立场、行为、得失、责任，兼顾各方视角。</a:t>
            </a:r>
            <a:endParaRPr lang="en-US" altLang="zh-CN" sz="2800"/>
          </a:p>
          <a:p>
            <a:r>
              <a:rPr lang="en-US" altLang="zh-CN" sz="2800"/>
              <a:t>2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时间</a:t>
            </a:r>
            <a:r>
              <a:rPr lang="zh-CN" altLang="en-US" sz="2800"/>
              <a:t>维度：立足过去→现在→未来，或短期→中期→长期，看事物发展变化、阶段性特征、长远影响。</a:t>
            </a:r>
            <a:endParaRPr lang="zh-CN" altLang="en-US" sz="2800"/>
          </a:p>
          <a:p>
            <a:r>
              <a:rPr lang="en-US" altLang="zh-CN" sz="2800"/>
              <a:t>3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条件</a:t>
            </a:r>
            <a:r>
              <a:rPr lang="zh-CN" altLang="en-US" sz="2800"/>
              <a:t>维度：区分不同前提、环境、场景、范围，讨论“在什么情况下成立/不成立”，拒绝绝对化判断。</a:t>
            </a:r>
            <a:endParaRPr lang="zh-CN" altLang="en-US" sz="2800"/>
          </a:p>
          <a:p>
            <a:r>
              <a:rPr lang="en-US" altLang="zh-CN" sz="2800"/>
              <a:t>4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本质</a:t>
            </a:r>
            <a:r>
              <a:rPr lang="zh-CN" altLang="en-US" sz="2800"/>
              <a:t>维度：穿透表象，挖到背后的本质、矛盾内核（核心概念的关系是否</a:t>
            </a:r>
            <a:r>
              <a:rPr lang="zh-CN" altLang="en-US" sz="2800"/>
              <a:t>成立）。</a:t>
            </a:r>
            <a:endParaRPr lang="zh-CN" altLang="en-US"/>
          </a:p>
          <a:p>
            <a:endParaRPr lang="zh-CN" altLang="en-US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250260"/>
            <a:ext cx="10969200" cy="705600"/>
          </a:xfrm>
        </p:spPr>
        <p:txBody>
          <a:bodyPr/>
          <a:p>
            <a:pPr algn="ctr"/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在约束中抵达真正的自由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38760" y="955675"/>
            <a:ext cx="11753215" cy="5702935"/>
          </a:xfrm>
        </p:spPr>
        <p:txBody>
          <a:bodyPr>
            <a:noAutofit/>
          </a:bodyPr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400"/>
              <a:t>  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材料以“没了围栏，是羊的狂欢，还是狼的盛宴”设问，引人深思。表面上看，这是在讨论秩序与混乱的对立；但在我看来，这道题真正叩问的，是我们该如何看待“约束”二字。我的观点是：围栏不该被简单理解为束缚自由的枷锁，它更是守护文明的底线。真正的自由，从来生长在必要约束的土壤之上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首先，失去围栏的“自由”，往往通向的不是狂欢，而是灾难。材料中“狼的盛宴”正是对这一后果的警示。纵观人类历史，当社会失去底线、规则崩塌，随之而来的绝不是个体的解放，而是弱肉强食的丛林状态。西晋的“八王之乱”便是明证。司马氏诸王为争夺权力，视宗法伦理为无物，最终导致中原板荡、百姓流离。史家痛言“乱自内作”——这“内”，正是心中秩序围栏的坍塌。诚如英国哲学家霍布斯所言，没有规则约束的自然状态，只会是“所有人对所有人的战争”。围栏一旦消失，看似人人自由，实则人人自危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8915" y="171450"/>
            <a:ext cx="1711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范文</a:t>
            </a:r>
            <a:endParaRPr lang="zh-CN" altLang="en-US" sz="2800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01320" y="440055"/>
            <a:ext cx="11176000" cy="5809615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en-US" altLang="zh-CN" sz="2800"/>
              <a:t>  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更进一步看，必要的约束非但不是自由的敌人，反而是自由的保障。材料中“羊的狂欢”看似美好，但若没有围栏的庇护，羊群何以安享青草？同样，人类社会的种种规范，看似限制了我们的行动，实则为我们划出了安全的边界。试想，交通规则约束了我们随意穿行的“自由”，却保障了生命的安全；考场纪律限制了我们抄袭的“自由”，却守护了公平竞争的空间。孟子曰：“不以规矩，不能成方圆。”先贤早已洞悉，规则不是枷锁，而是成事的基石。我们追求的自由，从来都是在规则框架内有尊严、有保障地活着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80340" y="80645"/>
            <a:ext cx="11884660" cy="6633845"/>
          </a:xfrm>
        </p:spPr>
        <p:txBody>
          <a:bodyPr>
            <a:normAutofit/>
          </a:bodyPr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2800"/>
              <a:t>    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当然，我并非主张围栏越多越好。问题的关键，在于分辨围栏的性质。那些压制思想、禁锢活力的腐朽栅栏，如鲁迅先生所抨击的封建礼教，理应被推倒。但那些守护公平、捍卫良知的文明底线，如法律、道德、公序良俗，则必须被坚守。真正的智慧，不在于简单地“拆”或“留”，而在于运用理性去判断、去选择。这既是历史给予我们的启示，也是当下每一个人应当具备的清醒。</a:t>
            </a:r>
            <a:endParaRPr lang="zh-CN" altLang="en-US" sz="32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回到材料的设问：没了围栏，是羊的狂欢还是狼的盛宴？我想说，答案不在“羊”或“狼”的任何一边，而在于我们如何对待“围栏”本身。不盲目拆除，也不一味固守，用理性的目光审视，用负责的态度抉择——唯有如此，我们才能在约束中找到方向，在边界内抵达真正的自由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0"/>
            <a:ext cx="12192000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en-US" altLang="zh-CN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4-47</a:t>
            </a:r>
            <a:r>
              <a:rPr lang="zh-CN" altLang="en-US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分思路：</a:t>
            </a:r>
            <a:endParaRPr lang="zh-CN" altLang="en-US" sz="3600" b="1" spc="0">
              <a:solidFill>
                <a:srgbClr val="0404C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规则约束自由，自由并不是为所欲为，而是要接受约束；</a:t>
            </a:r>
            <a:endParaRPr lang="zh-CN" altLang="en-US" sz="3600" b="1" spc="0">
              <a:solidFill>
                <a:srgbClr val="0404C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规则守护自由，规则之下，才能实现真正的自由；</a:t>
            </a:r>
            <a:endParaRPr lang="zh-CN" altLang="en-US" sz="3600" b="1" spc="0">
              <a:solidFill>
                <a:srgbClr val="0404C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3600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en-US" altLang="zh-CN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  <a:r>
              <a:rPr lang="zh-CN" altLang="en-US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我们要心中有</a:t>
            </a:r>
            <a:r>
              <a:rPr lang="en-US" altLang="zh-CN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围栏</a:t>
            </a:r>
            <a:r>
              <a:rPr lang="en-US" altLang="zh-CN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3600" b="1">
                <a:solidFill>
                  <a:srgbClr val="0404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，尊重规则，接受约束。</a:t>
            </a:r>
            <a:endParaRPr lang="zh-CN" altLang="en-US" sz="3600" b="1">
              <a:solidFill>
                <a:srgbClr val="0404C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>
              <a:solidFill>
                <a:srgbClr val="0404C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en-US" altLang="zh-CN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48</a:t>
            </a:r>
            <a:r>
              <a:rPr lang="zh-CN" altLang="en-US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分：辩证看待</a:t>
            </a:r>
            <a:r>
              <a:rPr lang="en-US" altLang="zh-CN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围栏</a:t>
            </a:r>
            <a:r>
              <a:rPr lang="en-US" altLang="zh-CN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的作用，认识到</a:t>
            </a:r>
            <a:r>
              <a:rPr lang="en-US" altLang="zh-CN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围栏</a:t>
            </a:r>
            <a:r>
              <a:rPr lang="en-US" altLang="zh-CN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可能的消极作用；</a:t>
            </a:r>
            <a:endParaRPr lang="zh-CN" altLang="en-US" sz="4000" b="1" spc="0">
              <a:solidFill>
                <a:srgbClr val="FF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50</a:t>
            </a:r>
            <a:r>
              <a:rPr lang="zh-CN" altLang="en-US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分：明确</a:t>
            </a:r>
            <a:r>
              <a:rPr lang="en-US" altLang="zh-CN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围栏</a:t>
            </a:r>
            <a:r>
              <a:rPr lang="en-US" altLang="zh-CN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4000" b="1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消极与积极的界限。</a:t>
            </a:r>
            <a:endParaRPr lang="zh-CN" altLang="en-US" sz="4000" b="1">
              <a:solidFill>
                <a:srgbClr val="FF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73480" y="5218430"/>
            <a:ext cx="92602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highlight>
                  <a:srgbClr val="FFFF00"/>
                </a:highlight>
              </a:rPr>
              <a:t>你与优秀作文最大区别在于：缺乏思辨，没有深度</a:t>
            </a:r>
            <a:endParaRPr lang="zh-CN" altLang="en-US" sz="3200">
              <a:highlight>
                <a:srgbClr val="FFFF00"/>
              </a:highlight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  <p:bldLst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3"/>
          <p:cNvSpPr/>
          <p:nvPr>
            <p:ph idx="1"/>
          </p:nvPr>
        </p:nvSpPr>
        <p:spPr>
          <a:xfrm>
            <a:off x="406470" y="690935"/>
            <a:ext cx="10969200" cy="4759200"/>
          </a:xfrm>
        </p:spPr>
        <p:txBody>
          <a:bodyPr>
            <a:normAutofit lnSpcReduction="10000"/>
          </a:bodyPr>
          <a:p>
            <a:endParaRPr lang="zh-CN" altLang="en-US"/>
          </a:p>
          <a:p>
            <a:endParaRPr lang="zh-CN" altLang="en-US"/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3595370" y="4126230"/>
            <a:ext cx="382270" cy="63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4099560" y="3701415"/>
            <a:ext cx="2673350" cy="101473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48</a:t>
            </a:r>
            <a:r>
              <a:rPr lang="zh-CN" altLang="en-US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分</a:t>
            </a:r>
            <a:endParaRPr lang="zh-CN" altLang="en-US" sz="3000" b="1">
              <a:solidFill>
                <a:srgbClr val="0404C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zh-CN" altLang="en-US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辩证看待规则</a:t>
            </a:r>
            <a:endParaRPr lang="zh-CN" altLang="en-US" sz="3000" b="1">
              <a:solidFill>
                <a:srgbClr val="0404C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V="1">
            <a:off x="6661785" y="3978275"/>
            <a:ext cx="361315" cy="63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7130415" y="3552825"/>
            <a:ext cx="4816475" cy="1476375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buClrTx/>
              <a:buSzTx/>
              <a:buNone/>
            </a:pP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50分以上</a:t>
            </a:r>
            <a:endParaRPr lang="en-US" altLang="zh-CN" sz="3000" b="1">
              <a:solidFill>
                <a:srgbClr val="0404C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>
              <a:buClrTx/>
              <a:buSzTx/>
              <a:buNone/>
            </a:pP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辩证看待</a:t>
            </a: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规则</a:t>
            </a: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，</a:t>
            </a:r>
            <a:endParaRPr lang="en-US" altLang="zh-CN" sz="3000" b="1">
              <a:solidFill>
                <a:srgbClr val="0404C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>
              <a:buClrTx/>
              <a:buSzTx/>
              <a:buNone/>
            </a:pP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且明确</a:t>
            </a:r>
            <a:r>
              <a:rPr lang="zh-CN" altLang="en-US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其</a:t>
            </a: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</a:rPr>
              <a:t>消极与积极的界限</a:t>
            </a:r>
            <a:endParaRPr lang="en-US" altLang="zh-CN" sz="3000" b="1">
              <a:solidFill>
                <a:srgbClr val="0404C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06400" y="3552825"/>
            <a:ext cx="3164205" cy="147701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buClrTx/>
              <a:buSzTx/>
              <a:buNone/>
            </a:pP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44分</a:t>
            </a:r>
            <a:endParaRPr lang="en-US" altLang="zh-CN" sz="3000" b="1">
              <a:solidFill>
                <a:srgbClr val="0404C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>
              <a:buClrTx/>
              <a:buSzTx/>
              <a:buNone/>
            </a:pP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规则，</a:t>
            </a:r>
            <a:endParaRPr lang="en-US" altLang="zh-CN" sz="3000" b="1">
              <a:solidFill>
                <a:srgbClr val="0404C0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  <a:p>
            <a:pPr algn="l">
              <a:buClrTx/>
              <a:buSzTx/>
              <a:buNone/>
            </a:pP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规则的</a:t>
            </a:r>
            <a:r>
              <a:rPr lang="zh-CN" altLang="en-US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积极</a:t>
            </a:r>
            <a:r>
              <a:rPr lang="en-US" altLang="zh-CN" sz="3000" b="1">
                <a:solidFill>
                  <a:srgbClr val="0404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作用</a:t>
            </a:r>
            <a:endParaRPr lang="en-US" altLang="zh-CN" sz="3000" b="1">
              <a:solidFill>
                <a:srgbClr val="0404C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endParaRPr lang="zh-CN" altLang="en-US" sz="30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338070" y="1513205"/>
            <a:ext cx="6939915" cy="152908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5400"/>
              <a:t>如何让思维走向深刻？</a:t>
            </a:r>
            <a:endParaRPr lang="zh-CN" altLang="en-US" sz="5400"/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17495" y="1783080"/>
            <a:ext cx="6939915" cy="1529080"/>
          </a:xfrm>
        </p:spPr>
        <p:txBody>
          <a:bodyPr>
            <a:noAutofit/>
          </a:bodyPr>
          <a:p>
            <a:r>
              <a:rPr lang="zh-CN" altLang="en-US" sz="5400"/>
              <a:t>如何让思维有深度？</a:t>
            </a:r>
            <a:endParaRPr lang="zh-CN" altLang="en-US" sz="5400"/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70510" y="136525"/>
            <a:ext cx="11769725" cy="6627495"/>
          </a:xfrm>
        </p:spPr>
        <p:txBody>
          <a:bodyPr/>
          <a:p>
            <a:pPr marL="0" indent="0" algn="ctr">
              <a:buNone/>
            </a:pPr>
            <a:r>
              <a:rPr lang="zh-CN" altLang="en-US" sz="3200">
                <a:highlight>
                  <a:srgbClr val="FFFF00"/>
                </a:highlight>
              </a:rPr>
              <a:t>四个维度让思考有深度</a:t>
            </a:r>
            <a:endParaRPr lang="zh-CN" altLang="en-US" sz="3200">
              <a:highlight>
                <a:srgbClr val="FFFF00"/>
              </a:highlight>
            </a:endParaRPr>
          </a:p>
          <a:p>
            <a:r>
              <a:rPr lang="en-US" altLang="zh-CN" sz="28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. 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多对象</a:t>
            </a:r>
            <a:r>
              <a:rPr lang="zh-CN" altLang="en-US" sz="2800">
                <a:sym typeface="+mn-ea"/>
              </a:rPr>
              <a:t>维度：拆解材料里</a:t>
            </a:r>
            <a:r>
              <a:rPr lang="zh-CN" altLang="en-US" sz="2800">
                <a:solidFill>
                  <a:schemeClr val="tx1"/>
                </a:solidFill>
                <a:sym typeface="+mn-ea"/>
              </a:rPr>
              <a:t>不同主体/角色</a:t>
            </a:r>
            <a:r>
              <a:rPr lang="zh-CN" altLang="en-US" sz="2800">
                <a:sym typeface="+mn-ea"/>
              </a:rPr>
              <a:t>，分别分析各自立场、行为、得失、责任，兼顾各方视角。</a:t>
            </a:r>
            <a:endParaRPr lang="en-US" altLang="zh-CN" sz="2800"/>
          </a:p>
          <a:p>
            <a:r>
              <a:rPr lang="en-US" altLang="zh-CN" sz="2800"/>
              <a:t>2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时间</a:t>
            </a:r>
            <a:r>
              <a:rPr lang="zh-CN" altLang="en-US" sz="2800"/>
              <a:t>维度：立足过去→现在→未来，或短期→中期→长期，看事物发展变化、阶段性特征、长远影响。</a:t>
            </a:r>
            <a:endParaRPr lang="zh-CN" altLang="en-US" sz="2800"/>
          </a:p>
          <a:p>
            <a:r>
              <a:rPr lang="en-US" altLang="zh-CN" sz="2800"/>
              <a:t>3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条件</a:t>
            </a:r>
            <a:r>
              <a:rPr lang="zh-CN" altLang="en-US" sz="2800"/>
              <a:t>维度：区分不同前提、环境、场景、范围，讨论“在什么情况下成立/不成立”，拒绝绝对化判断。</a:t>
            </a:r>
            <a:endParaRPr lang="zh-CN" altLang="en-US" sz="2800"/>
          </a:p>
          <a:p>
            <a:r>
              <a:rPr lang="en-US" altLang="zh-CN" sz="2800"/>
              <a:t>4</a:t>
            </a:r>
            <a:r>
              <a:rPr lang="zh-CN" altLang="en-US" sz="2800"/>
              <a:t>. </a:t>
            </a:r>
            <a:r>
              <a:rPr lang="zh-CN" altLang="en-US" sz="2800">
                <a:solidFill>
                  <a:srgbClr val="FF0000"/>
                </a:solidFill>
              </a:rPr>
              <a:t>本质</a:t>
            </a:r>
            <a:r>
              <a:rPr lang="zh-CN" altLang="en-US" sz="2800"/>
              <a:t>维度：穿透表象，挖到背后的本质、矛盾内核（核心概念的关系是否</a:t>
            </a:r>
            <a:r>
              <a:rPr lang="zh-CN" altLang="en-US" sz="2800"/>
              <a:t>成立）。</a:t>
            </a:r>
            <a:endParaRPr lang="zh-CN" altLang="en-US"/>
          </a:p>
          <a:p>
            <a:endParaRPr lang="zh-CN" altLang="en-US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4344</Words>
  <Application>WPS 演示</Application>
  <PresentationFormat>宽屏</PresentationFormat>
  <Paragraphs>197</Paragraphs>
  <Slides>24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5" baseType="lpstr">
      <vt:lpstr>Arial</vt:lpstr>
      <vt:lpstr>宋体</vt:lpstr>
      <vt:lpstr>Wingdings</vt:lpstr>
      <vt:lpstr>Wingdings</vt:lpstr>
      <vt:lpstr>黑体</vt:lpstr>
      <vt:lpstr>楷体</vt:lpstr>
      <vt:lpstr>微软雅黑</vt:lpstr>
      <vt:lpstr>Arial Unicode MS</vt:lpstr>
      <vt:lpstr>Calibri</vt:lpstr>
      <vt:lpstr>Noto Sans SC</vt:lpstr>
      <vt:lpstr>WPS</vt:lpstr>
      <vt:lpstr>PowerPoint 演示文稿</vt:lpstr>
      <vt:lpstr>PowerPoint 演示文稿</vt:lpstr>
      <vt:lpstr>在约束中抵达真正的自由</vt:lpstr>
      <vt:lpstr>PowerPoint 演示文稿</vt:lpstr>
      <vt:lpstr>PowerPoint 演示文稿</vt:lpstr>
      <vt:lpstr>PowerPoint 演示文稿</vt:lpstr>
      <vt:lpstr>PowerPoint 演示文稿</vt:lpstr>
      <vt:lpstr>如何让思维有深度？</vt:lpstr>
      <vt:lpstr>PowerPoint 演示文稿</vt:lpstr>
      <vt:lpstr>维度一：多对象维度</vt:lpstr>
      <vt:lpstr>维度一：多对象维度</vt:lpstr>
      <vt:lpstr>维度二：时间维度</vt:lpstr>
      <vt:lpstr>维度二：时间维度</vt:lpstr>
      <vt:lpstr>维度三：条件维度</vt:lpstr>
      <vt:lpstr>PowerPoint 演示文稿</vt:lpstr>
      <vt:lpstr>维度四：本质维度</vt:lpstr>
      <vt:lpstr>维度四：本质维度</vt:lpstr>
      <vt:lpstr>PowerPoint 演示文稿</vt:lpstr>
      <vt:lpstr>练习</vt:lpstr>
      <vt:lpstr>1、对象维度</vt:lpstr>
      <vt:lpstr>2、时间维度</vt:lpstr>
      <vt:lpstr>3、条件维度</vt:lpstr>
      <vt:lpstr>4、本质维度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酷酷小红兔</cp:lastModifiedBy>
  <cp:revision>167</cp:revision>
  <dcterms:created xsi:type="dcterms:W3CDTF">2019-06-19T02:08:00Z</dcterms:created>
  <dcterms:modified xsi:type="dcterms:W3CDTF">2026-06-16T03:07:27Z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F330E48B4A4A471CA7B90E2CF326BE06_13</vt:lpwstr>
  </property>
</Properties>
</file>