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0" y="0"/>
            <a:ext cx="12192635" cy="7016115"/>
          </a:xfrm>
          <a:prstGeom prst="rect">
            <a:avLst/>
          </a:prstGeom>
        </p:spPr>
        <p:txBody>
          <a:bodyPr wrap="square">
            <a:spAutoFit/>
          </a:bodyPr>
          <a:p>
            <a:pPr indent="0" algn="l" defTabSz="266700" font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【导语】这篇散文以细腻温情的笔触，勾勒出画家贺友直先生鲜明的人物形象。通过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"</a:t>
            </a: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时空门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"</a:t>
            </a: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的隐喻，展现了老人既保持艺术家的孤傲，又流露长者的慈爱。作者巧妙运用细节描写（如自画像信封、布偶摆设）和对话实录，塑造了一位九十高龄仍思维敏锐、童心未泯的艺术大师。文中时空交错的结构（从初识到诀别）与杜甫诗句的引用，深化了生命无常与艺术永恒的主题，体现了对前辈艺术家的深切缅怀。</a:t>
            </a:r>
            <a:endParaRPr lang="zh-CN" altLang="en-US" sz="30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 答案示例：以蓬勃的春天衬托老人，表现了贺友直先生的活力，也表达了作者的赞叹。 </a:t>
            </a:r>
            <a:endParaRPr lang="zh-CN" altLang="en-US" sz="30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l" defTabSz="266700" font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1题详解】本题考查学生体会重要语句的丰富含意，品味精彩的语言表达艺术的能力。画线句以“春天正好”的蓬勃景致为背景，将“老爷子上街遛弯寄书”的场景融入其中。“春天”象征生机与活力，与贺老九十岁高龄形成反差——老人拒绝他人代劳，主动出门寄书，这份行动力恰被春天的鲜活氛围衬托得更鲜明，凸显其精神矍铄；同时，作者用“春天”的美好暗合对贺老的欣赏，让“活力”的形象更具体，也让赞叹之情自然流露。</a:t>
            </a:r>
            <a:endParaRPr lang="zh-CN" altLang="en-US" sz="30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6247130"/>
          </a:xfrm>
          <a:prstGeom prst="rect">
            <a:avLst/>
          </a:prstGeom>
        </p:spPr>
        <p:txBody>
          <a:bodyPr wrap="square">
            <a:spAutoFit/>
          </a:bodyPr>
          <a:p>
            <a:pPr defTabSz="266700"/>
            <a:r>
              <a:rPr lang="en-US" altLang="zh-CN" sz="32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2.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 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答案示例：突出了室内空间狭小但布局精巧有趣的特点，凸显了贺友直先生简朴生活中的豁达与童心童趣，生动展现了贺友直先生作为连环画画家的独特形象。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 </a:t>
            </a:r>
            <a:endParaRPr lang="en-US" altLang="zh-CN" sz="3200" b="1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</a:endParaRPr>
          </a:p>
          <a:p>
            <a:pPr defTabSz="266700"/>
            <a:r>
              <a:rPr lang="en-US" altLang="zh-CN" sz="32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 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【2题详解】本题考查学生分析理解文中环境描写的作用的能力。</a:t>
            </a:r>
            <a:endParaRPr lang="zh-CN" altLang="en-US" sz="3200" b="1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</a:endParaRPr>
          </a:p>
          <a:p>
            <a:pPr defTabSz="266700"/>
            <a:r>
              <a:rPr lang="zh-CN" altLang="en-US" sz="32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详写“一室四厅”——用“四方的大房间，以家具和布帘隔成四小间”“家具满满”“但整齐有序”突出布局狭小但精巧有趣；架子床上“靠枕头并排躺着布娃娃、布猴子、小熊大熊大鸭子，小熊靠在大熊的怀里”等细节，显露出贺老的童心童趣；而“螺蛳壳里做道场”的布局智慧，体现他在简朴生活中的豁达心态。</a:t>
            </a:r>
            <a:endParaRPr lang="zh-CN" altLang="en-US" sz="3200" b="1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</a:endParaRPr>
          </a:p>
          <a:p>
            <a:pPr defTabSz="266700"/>
            <a:r>
              <a:rPr lang="zh-CN" altLang="en-US" sz="32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此外，室内逼仄却有趣的场景，与他连环画《山乡巨变》中两人在小屋捉迷藏似的地闪转腾挪的画面呼应，让“连环画画家”的形象更贴合其创作风格，变得立体鲜活。</a:t>
            </a:r>
            <a:endParaRPr lang="zh-CN" altLang="en-US" sz="3200" b="1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</a:endParaRPr>
          </a:p>
          <a:p>
            <a:pPr defTabSz="266700"/>
            <a:endParaRPr lang="zh-CN" altLang="en-US" sz="1600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1365" cy="5507990"/>
          </a:xfrm>
          <a:prstGeom prst="rect">
            <a:avLst/>
          </a:prstGeom>
        </p:spPr>
        <p:txBody>
          <a:bodyPr wrap="square">
            <a:spAutoFit/>
          </a:bodyPr>
          <a:p>
            <a:pPr defTabSz="266700"/>
            <a:r>
              <a:rPr lang="en-US" altLang="zh-CN" sz="32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3.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 </a:t>
            </a:r>
            <a:r>
              <a:rPr lang="zh-CN" altLang="en-US" sz="32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答案示例：书信用词典雅，使用敬辞谦语，体现传统知识分子的谦和有礼；使用作者家乡的方言词，体现了贺老的细致随和。书信为读者了解贺老提供更直接的角度，丰富了对人物的认识。</a:t>
            </a:r>
            <a:r>
              <a:rPr lang="en-US" altLang="zh-CN" sz="32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 </a:t>
            </a:r>
            <a:endParaRPr lang="en-US" altLang="zh-CN" sz="3200" b="1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</a:endParaRPr>
          </a:p>
          <a:p>
            <a:pPr defTabSz="266700"/>
            <a:r>
              <a:rPr lang="en-US" altLang="zh-CN" sz="32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  </a:t>
            </a:r>
            <a:r>
              <a:rPr lang="zh-CN" altLang="en-US" sz="32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【3题详解】本题考查学生分析文章重要情节的作用的能力。</a:t>
            </a:r>
            <a:endParaRPr lang="zh-CN" altLang="en-US" sz="3200" b="1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</a:endParaRPr>
          </a:p>
          <a:p>
            <a:pPr defTabSz="266700"/>
            <a:r>
              <a:rPr lang="zh-CN" altLang="en-US" sz="32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书信中“寒舍”“请您”等雅词、敬辞谦语，符合传统知识分子的表达习惯，直接体现贺老的谦和有礼；</a:t>
            </a:r>
            <a:endParaRPr lang="zh-CN" altLang="en-US" sz="3200" b="1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</a:endParaRPr>
          </a:p>
          <a:p>
            <a:pPr defTabSz="266700"/>
            <a:r>
              <a:rPr lang="zh-CN" altLang="en-US" sz="32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特意使用作者家乡湖北的方言“过早”，并提及家乡美食，可见他主动贴近晚辈的细致与随和。</a:t>
            </a:r>
            <a:endParaRPr lang="zh-CN" altLang="en-US" sz="3200" b="1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</a:endParaRPr>
          </a:p>
          <a:p>
            <a:pPr defTabSz="266700"/>
            <a:r>
              <a:rPr lang="zh-CN" altLang="en-US" sz="32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这封一手书信，补充了文中“电话断喝”“目不斜视”等细节外的温情面，让读者能更直接地感受到贺老“外冷内热”的多面性格，丰富了人物形象。</a:t>
            </a:r>
            <a:endParaRPr lang="zh-CN" altLang="en-US" sz="3200" b="1">
              <a:solidFill>
                <a:srgbClr val="000000"/>
              </a:solidFill>
              <a:latin typeface="Times New Roman" panose="02020603050405020304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6554470"/>
          </a:xfrm>
          <a:prstGeom prst="rect">
            <a:avLst/>
          </a:prstGeom>
        </p:spPr>
        <p:txBody>
          <a:bodyPr wrap="square">
            <a:spAutoFit/>
          </a:bodyPr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000" b="1">
                <a:solidFill>
                  <a:srgbClr val="000000"/>
                </a:solidFill>
                <a:latin typeface="Times New Roman" panose="02020603050405020304"/>
                <a:ea typeface="Times New Roman" panose="02020603050405020304"/>
              </a:rPr>
              <a:t>4.</a:t>
            </a:r>
            <a:r>
              <a:rPr lang="en-US" altLang="zh-CN" sz="3000" b="1">
                <a:solidFill>
                  <a:srgbClr val="000000"/>
                </a:solidFill>
                <a:latin typeface="Times New Roman" panose="02020603050405020304"/>
                <a:ea typeface="宋体" panose="02010600030101010101" pitchFamily="2" charset="-122"/>
              </a:rPr>
              <a:t> </a:t>
            </a: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答案示例：贺友直先生辞世，“我”和他就像参星、商星一样无法相见，物理意义上的“时空门”关闭了。“今夕复何夕，共此灯烛光”的感叹承载了“我”对二人缘分的珍重与感念，“我”庆幸因为相同的事业志趣与贺老相识相知；贺老的非凡人格与艺术造诣对“我”的影响超越时空，精神意义上的“时空门”没有关闭。</a:t>
            </a:r>
            <a:endParaRPr lang="zh-CN" altLang="en-US" sz="30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【4题详解】本题考查学生理解句子含义，个性化解读的能力。</a:t>
            </a:r>
            <a:endParaRPr lang="zh-CN" altLang="en-US" sz="30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“人生不相见，动如参与商”对应物理层面——贺老辞世，二人无法再见面、通电话，现实中的“时空门”（直接交往的通道）彻底关闭；</a:t>
            </a:r>
            <a:endParaRPr lang="zh-CN" altLang="en-US" sz="30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“今夕复何夕，共此灯烛光”则暗含精神联结——因连环画结缘的情谊，我们曾通过电话、互赠书籍，“我”也曾拜访过贺老，“共此灯烛光”表达了作者因相同志趣而与贺老相识相知的庆幸；</a:t>
            </a:r>
            <a:endParaRPr lang="zh-CN" altLang="en-US" sz="30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indent="0" algn="just" defTabSz="266700" font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30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贺老“九十岁仍画线描”的执着与童心，他的为人以及对事业的执着，已成为超越生死的精神财富，持续影响着“我”，因此精神层面的“时空门”（思想与情感的联结）始终敞开。</a:t>
            </a:r>
            <a:endParaRPr lang="zh-CN" altLang="en-US" sz="3000" b="1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5507990"/>
          </a:xfrm>
          <a:prstGeom prst="rect">
            <a:avLst/>
          </a:prstGeom>
        </p:spPr>
        <p:txBody>
          <a:bodyPr wrap="square">
            <a:spAutoFit/>
          </a:bodyPr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《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种树郭橐驼传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》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：</a:t>
            </a:r>
            <a:endParaRPr lang="zh-CN" altLang="en-US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隆然伏行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 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有类橐驼者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甚善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名我固当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长人者好烦其令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4.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字而幼孩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  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遂而鸡豚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5.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或移徙 无不活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且硕茂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早实以蕃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6.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能顺木之天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以致其性焉尔</a:t>
            </a:r>
            <a:endParaRPr lang="zh-CN" altLang="en-US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7.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其本欲舒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其培欲平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其土欲故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其筑欲密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8.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若甚怜焉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 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而卒以祸 </a:t>
            </a: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 </a:t>
            </a:r>
            <a:endParaRPr lang="en-US" altLang="zh-CN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9.</a:t>
            </a:r>
            <a:r>
              <a:rPr lang="zh-CN" altLang="en-US" sz="3200" b="1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传其事以为官戒也</a:t>
            </a:r>
            <a:endParaRPr lang="zh-CN" altLang="en-US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b="1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0" y="0"/>
            <a:ext cx="12192635" cy="50158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《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石钟山记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》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1.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今以钟磬置水中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虽大风浪不能鸣也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而况石乎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2.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石之铿然有声者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   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所在皆是也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3.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如猛兽奇鬼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森然欲搏人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4.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空中而多窍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与风水相吞吐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5.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事不目见耳闻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 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而臆断其有无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 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可乎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6.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盖叹郦元之简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  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而笑李渤之陋也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7.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则山下皆石穴罅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不知其浅深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微波入焉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涵淡澎湃而为此也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8.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水石相搏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 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声如洪钟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 </a:t>
            </a:r>
            <a:endParaRPr lang="en-US" altLang="zh-CN" sz="32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 algn="just" defTabSz="266700" fontAlgn="auto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9.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南声函胡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 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北音清越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 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桴止响腾 </a:t>
            </a:r>
            <a:r>
              <a:rPr lang="en-US" altLang="zh-CN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   </a:t>
            </a:r>
            <a:r>
              <a:rPr lang="zh-CN" altLang="en-US" sz="32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余韵徐歇</a:t>
            </a:r>
            <a:endParaRPr lang="zh-CN" altLang="en-US" sz="3200" b="1"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AICARD_INVALID" val="Invalid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1778</Words>
  <Application>WPS 演示</Application>
  <PresentationFormat>宽屏</PresentationFormat>
  <Paragraphs>45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4" baseType="lpstr">
      <vt:lpstr>Arial</vt:lpstr>
      <vt:lpstr>宋体</vt:lpstr>
      <vt:lpstr>Wingdings</vt:lpstr>
      <vt:lpstr>Arial Unicode MS</vt:lpstr>
      <vt:lpstr>Calibri</vt:lpstr>
      <vt:lpstr>微软雅黑</vt:lpstr>
      <vt:lpstr>Times New Roman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酷酷小红兔</cp:lastModifiedBy>
  <cp:revision>5</cp:revision>
  <dcterms:created xsi:type="dcterms:W3CDTF">2023-08-09T12:44:00Z</dcterms:created>
  <dcterms:modified xsi:type="dcterms:W3CDTF">2026-06-03T04:39:20Z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2052-12.1.0.26375</vt:lpwstr>
  </property>
  <property fmtid="{D5CDD505-2E9C-101B-9397-08002B2CF9AE}" pid="3" name="ICV">
    <vt:lpwstr>2DAA86C79CCE4FC7A7136DF466B7BF2C_12</vt:lpwstr>
  </property>
</Properties>
</file>