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0"/>
            <a:ext cx="12191365" cy="4523105"/>
          </a:xfrm>
          <a:prstGeom prst="rect">
            <a:avLst/>
          </a:prstGeom>
        </p:spPr>
        <p:txBody>
          <a:bodyPr wrap="square">
            <a:spAutoFit/>
          </a:bodyPr>
          <a:p>
            <a:pPr indent="0" algn="l" defTabSz="2667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《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</a:rPr>
              <a:t>陈情表</a:t>
            </a: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》</a:t>
            </a:r>
            <a:endParaRPr lang="en-US" altLang="zh-CN" sz="36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l" defTabSz="2667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</a:rPr>
              <a:t>臣以险衅 </a:t>
            </a: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              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</a:rPr>
              <a:t>夙遭闵凶 </a:t>
            </a: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endParaRPr lang="en-US" altLang="zh-CN" sz="36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l" defTabSz="2667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</a:rPr>
              <a:t>外无期功强近之亲 </a:t>
            </a: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      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</a:rPr>
              <a:t>内无应门五尺之僮</a:t>
            </a:r>
            <a:endParaRPr lang="zh-CN" altLang="en-US" sz="36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l" defTabSz="2667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3.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</a:rPr>
              <a:t>茕茕孑立 </a:t>
            </a: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              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</a:rPr>
              <a:t>形影相吊 </a:t>
            </a: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    </a:t>
            </a:r>
            <a:endParaRPr lang="en-US" altLang="zh-CN" sz="36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l" defTabSz="2667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4.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</a:rPr>
              <a:t>臣欲奉诏奔驰 </a:t>
            </a: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          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</a:rPr>
              <a:t>则刘病日笃 </a:t>
            </a: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   </a:t>
            </a:r>
            <a:endParaRPr lang="en-US" altLang="zh-CN" sz="36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l" defTabSz="2667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5.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</a:rPr>
              <a:t>乌鸟私情 </a:t>
            </a: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              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</a:rPr>
              <a:t>愿乞终养 </a:t>
            </a: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    </a:t>
            </a:r>
            <a:endParaRPr lang="en-US" altLang="zh-CN" sz="36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l" defTabSz="2667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6.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</a:rPr>
              <a:t>臣生当陨首 </a:t>
            </a: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            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</a:rPr>
              <a:t>死当结草</a:t>
            </a: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    </a:t>
            </a:r>
            <a:endParaRPr lang="en-US" altLang="zh-CN" sz="36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l" defTabSz="2667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7.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</a:rPr>
              <a:t>是臣尽节于陛下之日长</a:t>
            </a: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   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</a:rPr>
              <a:t>报养刘之日短也</a:t>
            </a:r>
            <a:endParaRPr lang="zh-CN" altLang="en-US" sz="36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1365" cy="6185535"/>
          </a:xfrm>
          <a:prstGeom prst="rect">
            <a:avLst/>
          </a:prstGeom>
        </p:spPr>
        <p:txBody>
          <a:bodyPr wrap="square">
            <a:spAutoFit/>
          </a:bodyPr>
          <a:p>
            <a:pPr marL="0" algn="l" defTabSz="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《项脊轩志》</a:t>
            </a:r>
            <a:endParaRPr lang="en-US" altLang="zh-CN" sz="36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 defTabSz="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8.小鸟时来啄食            人至不去  </a:t>
            </a:r>
            <a:endParaRPr lang="en-US" altLang="zh-CN" sz="36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 defTabSz="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9.东犬西吠                鸡栖于厅  </a:t>
            </a:r>
            <a:endParaRPr lang="en-US" altLang="zh-CN" sz="36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 defTabSz="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10.桂影斑驳               风移影动</a:t>
            </a:r>
            <a:endParaRPr lang="en-US" altLang="zh-CN" sz="36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 defTabSz="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11.多可喜                 亦多可悲 </a:t>
            </a:r>
            <a:endParaRPr lang="en-US" altLang="zh-CN" sz="36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 defTabSz="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12-1.而庭阶寂寂           小鸟时来</a:t>
            </a: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啄</a:t>
            </a: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食 </a:t>
            </a:r>
            <a:endParaRPr lang="en-US" altLang="zh-CN" sz="36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 defTabSz="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12-2内外多置小门墙        往往而是</a:t>
            </a:r>
            <a:endParaRPr lang="en-US" altLang="zh-CN" sz="36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 defTabSz="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12-3汝姊在吾怀            呱呱而泣 </a:t>
            </a:r>
            <a:endParaRPr lang="en-US" altLang="zh-CN" sz="36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 defTabSz="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12-4久不见若影            何竟日默默在此 </a:t>
            </a:r>
            <a:endParaRPr lang="en-US" altLang="zh-CN" sz="36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 defTabSz="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12-5风移影动              珊珊可爱</a:t>
            </a:r>
            <a:endParaRPr lang="en-US" altLang="zh-CN" sz="36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 defTabSz="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12-6吾妻死之年所手植也    今已亭亭如盖矣 </a:t>
            </a:r>
            <a:endParaRPr lang="en-US" altLang="zh-CN" sz="36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1365" cy="5077460"/>
          </a:xfrm>
          <a:prstGeom prst="rect">
            <a:avLst/>
          </a:prstGeom>
        </p:spPr>
        <p:txBody>
          <a:bodyPr wrap="square">
            <a:spAutoFit/>
          </a:bodyPr>
          <a:p>
            <a:pPr marL="0" algn="l" defTabSz="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《兰亭集序》</a:t>
            </a:r>
            <a:endParaRPr lang="en-US" altLang="zh-CN" sz="36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 defTabSz="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/>
              <a:buAutoNum type="arabicPeriod" startAt="13"/>
            </a:pP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仰观宇宙之大       俯察品类之盛  </a:t>
            </a:r>
            <a:endParaRPr lang="en-US" altLang="zh-CN" sz="36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l" defTabSz="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/>
              <a:buNone/>
            </a:pP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14.群贤毕至           少长咸集  </a:t>
            </a:r>
            <a:endParaRPr lang="en-US" altLang="zh-CN" sz="36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l" defTabSz="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/>
              <a:buNone/>
            </a:pP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15.夫人之相与         俯仰一世  </a:t>
            </a:r>
            <a:endParaRPr lang="en-US" altLang="zh-CN" sz="36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 defTabSz="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/>
              <a:buAutoNum type="arabicPeriod" startAt="16"/>
            </a:pP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或取诸怀抱         悟言一室之内 </a:t>
            </a:r>
            <a:endParaRPr lang="en-US" altLang="zh-CN" sz="36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l" defTabSz="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/>
              <a:buNone/>
            </a:pP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17.死生亦大矣         岂不痛哉  </a:t>
            </a:r>
            <a:endParaRPr lang="en-US" altLang="zh-CN" sz="36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 defTabSz="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18.此地有崇山峻岭     茂林修竹  </a:t>
            </a:r>
            <a:endParaRPr lang="en-US" altLang="zh-CN" sz="36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 defTabSz="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19.后之览者           亦将有感于斯文    </a:t>
            </a:r>
            <a:endParaRPr lang="en-US" altLang="zh-CN" sz="36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 defTabSz="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20.固知一死生为虚诞   齐彭殇为妄作</a:t>
            </a:r>
            <a:endParaRPr lang="en-US" altLang="zh-CN" sz="36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1365" cy="6739255"/>
          </a:xfrm>
          <a:prstGeom prst="rect">
            <a:avLst/>
          </a:prstGeom>
        </p:spPr>
        <p:txBody>
          <a:bodyPr wrap="square">
            <a:spAutoFit/>
          </a:bodyPr>
          <a:p>
            <a:pPr indent="0" algn="l" defTabSz="2667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《</a:t>
            </a:r>
            <a:r>
              <a:rPr lang="zh-CN" altLang="en-US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归去来兮辞并序</a:t>
            </a:r>
            <a:r>
              <a:rPr lang="en-US" altLang="zh-CN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》</a:t>
            </a:r>
            <a:endParaRPr lang="en-US" altLang="zh-CN" sz="36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l" defTabSz="2667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21</a:t>
            </a:r>
            <a:r>
              <a:rPr lang="zh-CN" altLang="en-US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．木欣欣以向荣</a:t>
            </a:r>
            <a:r>
              <a:rPr lang="en-US" altLang="zh-CN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   </a:t>
            </a:r>
            <a:r>
              <a:rPr lang="zh-CN" altLang="en-US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泉涓涓而始流 </a:t>
            </a:r>
            <a:r>
              <a:rPr lang="en-US" altLang="zh-CN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 </a:t>
            </a:r>
            <a:endParaRPr lang="en-US" altLang="zh-CN" sz="36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l" defTabSz="2667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22</a:t>
            </a:r>
            <a:r>
              <a:rPr lang="zh-CN" altLang="en-US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．策扶老以流憩</a:t>
            </a:r>
            <a:r>
              <a:rPr lang="en-US" altLang="zh-CN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   </a:t>
            </a:r>
            <a:r>
              <a:rPr lang="zh-CN" altLang="en-US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时矫首而遐观 </a:t>
            </a:r>
            <a:r>
              <a:rPr lang="en-US" altLang="zh-CN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  </a:t>
            </a:r>
            <a:endParaRPr lang="en-US" altLang="zh-CN" sz="36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l" defTabSz="2667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23</a:t>
            </a:r>
            <a:r>
              <a:rPr lang="zh-CN" altLang="en-US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．悟已往之不谏</a:t>
            </a:r>
            <a:r>
              <a:rPr lang="en-US" altLang="zh-CN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   </a:t>
            </a:r>
            <a:r>
              <a:rPr lang="zh-CN" altLang="en-US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知来者之可追 </a:t>
            </a:r>
            <a:r>
              <a:rPr lang="en-US" altLang="zh-CN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 </a:t>
            </a:r>
            <a:endParaRPr lang="en-US" altLang="zh-CN" sz="36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l" defTabSz="2667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24</a:t>
            </a:r>
            <a:r>
              <a:rPr lang="zh-CN" altLang="en-US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．善万物之得时</a:t>
            </a:r>
            <a:r>
              <a:rPr lang="en-US" altLang="zh-CN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   </a:t>
            </a:r>
            <a:r>
              <a:rPr lang="zh-CN" altLang="en-US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感吾生之行休</a:t>
            </a:r>
            <a:endParaRPr lang="zh-CN" altLang="en-US" sz="36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l" defTabSz="2667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25</a:t>
            </a:r>
            <a:r>
              <a:rPr lang="zh-CN" altLang="en-US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．实迷途其未远</a:t>
            </a:r>
            <a:r>
              <a:rPr lang="en-US" altLang="zh-CN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   </a:t>
            </a:r>
            <a:r>
              <a:rPr lang="zh-CN" altLang="en-US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觉今是而昨非 </a:t>
            </a:r>
            <a:r>
              <a:rPr lang="en-US" altLang="zh-CN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endParaRPr lang="en-US" altLang="zh-CN" sz="36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l" defTabSz="2667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26</a:t>
            </a:r>
            <a:r>
              <a:rPr lang="zh-CN" altLang="en-US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．倚南窗以寄傲</a:t>
            </a:r>
            <a:r>
              <a:rPr lang="en-US" altLang="zh-CN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   </a:t>
            </a:r>
            <a:r>
              <a:rPr lang="zh-CN" altLang="en-US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审容膝之易安 </a:t>
            </a:r>
            <a:r>
              <a:rPr lang="en-US" altLang="zh-CN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   </a:t>
            </a:r>
            <a:endParaRPr lang="en-US" altLang="zh-CN" sz="36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l" defTabSz="2667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27.</a:t>
            </a:r>
            <a:r>
              <a:rPr lang="zh-CN" altLang="en-US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云无心以出岫</a:t>
            </a:r>
            <a:r>
              <a:rPr lang="en-US" altLang="zh-CN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    </a:t>
            </a:r>
            <a:r>
              <a:rPr lang="zh-CN" altLang="en-US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鸟倦飞而知还 </a:t>
            </a:r>
            <a:r>
              <a:rPr lang="en-US" altLang="zh-CN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endParaRPr lang="en-US" altLang="zh-CN" sz="36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l" defTabSz="2667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28.</a:t>
            </a:r>
            <a:r>
              <a:rPr lang="zh-CN" altLang="en-US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引壶觞以自酌</a:t>
            </a:r>
            <a:r>
              <a:rPr lang="en-US" altLang="zh-CN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    </a:t>
            </a:r>
            <a:r>
              <a:rPr lang="zh-CN" altLang="en-US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眄庭柯以怡颜 </a:t>
            </a:r>
            <a:r>
              <a:rPr lang="en-US" altLang="zh-CN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endParaRPr lang="en-US" altLang="zh-CN" sz="36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l" defTabSz="2667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29.</a:t>
            </a:r>
            <a:r>
              <a:rPr lang="zh-CN" altLang="en-US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舟遥遥以轻飏</a:t>
            </a:r>
            <a:r>
              <a:rPr lang="en-US" altLang="zh-CN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    </a:t>
            </a:r>
            <a:r>
              <a:rPr lang="zh-CN" altLang="en-US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风飘飘而吹衣 </a:t>
            </a:r>
            <a:r>
              <a:rPr lang="en-US" altLang="zh-CN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endParaRPr lang="en-US" altLang="zh-CN" sz="36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l" defTabSz="2667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30. </a:t>
            </a:r>
            <a:r>
              <a:rPr lang="zh-CN" altLang="en-US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问征夫以前路</a:t>
            </a:r>
            <a:r>
              <a:rPr lang="en-US" altLang="zh-CN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   </a:t>
            </a:r>
            <a:r>
              <a:rPr lang="zh-CN" altLang="en-US" sz="3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恨晨光之熹微</a:t>
            </a:r>
            <a:endParaRPr lang="zh-CN" altLang="en-US" sz="36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l" defTabSz="2667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31.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</a:rPr>
              <a:t>聊乘化以归尽 </a:t>
            </a: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    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</a:rPr>
              <a:t>乐夫天命复奚疑</a:t>
            </a:r>
            <a:endParaRPr lang="zh-CN" altLang="en-US" sz="36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1365" cy="6985635"/>
          </a:xfrm>
          <a:prstGeom prst="rect">
            <a:avLst/>
          </a:prstGeom>
        </p:spPr>
        <p:txBody>
          <a:bodyPr wrap="square">
            <a:spAutoFit/>
          </a:bodyPr>
          <a:p>
            <a:pPr indent="0" algn="l" defTabSz="2667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《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种树郭橐驼传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》</a:t>
            </a:r>
            <a:endParaRPr lang="en-US" altLang="zh-CN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ctr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32.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爪其肤以验其生枯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    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摇其本以观其疏密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   </a:t>
            </a:r>
            <a:endParaRPr lang="en-US" altLang="zh-CN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ctr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33.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能顺木之天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          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以致其性焉尔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ctr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34.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鸣鼓而聚之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          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击木而召之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   </a:t>
            </a:r>
            <a:endParaRPr lang="en-US" altLang="zh-CN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ctr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35.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因舍其名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            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亦自谓橐驼云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endParaRPr lang="en-US" altLang="zh-CN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ctr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36.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凡长安豪富人为观游及卖果者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皆争迎取养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endParaRPr lang="en-US" altLang="zh-CN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ctr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37.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吾问养树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            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得养人术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   </a:t>
            </a:r>
            <a:endParaRPr lang="en-US" altLang="zh-CN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ctr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38.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其莳也若子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          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其置也若弃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ctr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39.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勿动勿虑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            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去不复顾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  </a:t>
            </a:r>
            <a:endParaRPr lang="en-US" altLang="zh-CN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ctr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40.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若甚怜焉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            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而卒以祸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endParaRPr lang="en-US" altLang="zh-CN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ctr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41.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故吾不害其长而已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    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非有能硕茂之也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    </a:t>
            </a:r>
            <a:endParaRPr lang="en-US" altLang="zh-CN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ctr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42.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能顺木之天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          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以致其性焉尔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  </a:t>
            </a:r>
            <a:endParaRPr lang="en-US" altLang="zh-CN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ctr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43.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旦视而暮抚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          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已去而复顾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     </a:t>
            </a:r>
            <a:endParaRPr lang="en-US" altLang="zh-CN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ctr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44.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爪其肤以验其生枯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    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摇其本以观其疏密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ctr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45.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他植者虽窥伺效慕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    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莫能如也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endParaRPr lang="en-US" altLang="zh-CN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ctr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46.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不抑耗其实而已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      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非有能早而蕃之也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1365" cy="6985635"/>
          </a:xfrm>
          <a:prstGeom prst="rect">
            <a:avLst/>
          </a:prstGeom>
        </p:spPr>
        <p:txBody>
          <a:bodyPr wrap="square">
            <a:spAutoFit/>
          </a:bodyPr>
          <a:p>
            <a:pPr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《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石钟山记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》</a:t>
            </a:r>
            <a:endParaRPr lang="en-US" altLang="zh-CN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47.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微风鼓浪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               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水石相搏 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   </a:t>
            </a:r>
            <a:endParaRPr lang="en-US" altLang="zh-CN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48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噌吰如钟鼓不绝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         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有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窾坎镗鞳之声</a:t>
            </a:r>
            <a:endParaRPr lang="zh-CN" altLang="en-US" sz="28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49.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石之铿然有声者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         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所在皆是也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   </a:t>
            </a:r>
            <a:endParaRPr lang="en-US" altLang="zh-CN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50.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士大夫终不肯以小舟夜泊绝壁之下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 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故莫能知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51.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事不目见耳闻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           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而臆断其有无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   </a:t>
            </a:r>
            <a:endParaRPr lang="en-US" altLang="zh-CN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52.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而大声发于水上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         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噌吰如钟鼓不绝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53.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今以钟磬置水中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         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虽大风浪不能鸣也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    </a:t>
            </a:r>
            <a:endParaRPr lang="en-US" altLang="zh-CN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54.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盖叹郦元之简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           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而笑李渤之陋也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55.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磔磔云霄间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             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又有若老人咳且笑于山谷中者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  </a:t>
            </a:r>
            <a:endParaRPr lang="en-US" altLang="zh-CN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56.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空中而多窍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             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与风水相吞吐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57.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南声函胡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               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北音清越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   </a:t>
            </a:r>
            <a:endParaRPr lang="en-US" altLang="zh-CN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58.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参差十万人家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           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噌吰如钟鼓不绝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59.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闻人声亦惊起 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          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磔磔云霄间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   </a:t>
            </a:r>
            <a:endParaRPr lang="en-US" altLang="zh-CN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60.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桴止响腾 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              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余韵徐歇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61.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有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窾坎镗鞳之声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                 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空中而多窍</a:t>
            </a:r>
            <a:endParaRPr lang="zh-CN" altLang="en-US" sz="28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AICARD_INVALID" val="Invalid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1956</Words>
  <Application>WPS 演示</Application>
  <PresentationFormat>宽屏</PresentationFormat>
  <Paragraphs>78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4" baseType="lpstr">
      <vt:lpstr>Arial</vt:lpstr>
      <vt:lpstr>宋体</vt:lpstr>
      <vt:lpstr>Wingdings</vt:lpstr>
      <vt:lpstr>Arial Unicode MS</vt:lpstr>
      <vt:lpstr>Calibri</vt:lpstr>
      <vt:lpstr>微软雅黑</vt:lpstr>
      <vt:lpstr>Times New Roman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酷酷小红兔</cp:lastModifiedBy>
  <cp:revision>6</cp:revision>
  <dcterms:created xsi:type="dcterms:W3CDTF">2023-08-09T12:44:00Z</dcterms:created>
  <dcterms:modified xsi:type="dcterms:W3CDTF">2026-06-17T03:32:08Z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04C5942B59894E16AD701A524DD9388E_12</vt:lpwstr>
  </property>
</Properties>
</file>