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75" r:id="rId9"/>
    <p:sldId id="276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0"/>
            <a:ext cx="12191365" cy="55079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1. 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A</a:t>
            </a: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  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【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解析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】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 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B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“实际上已不属于乐府诗的范围了”错，文体分类上依然属于乐府诗体。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C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“不是科学分类”是指仅从入乐不入乐的角度规定乐府诗范围。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D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“汉乐府诗”错，继承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《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诗经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》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现实主义传统的是汉乐府中的民间歌辞部分。</a:t>
            </a:r>
            <a:endParaRPr lang="zh-CN" altLang="en-US" sz="32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32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2. 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D</a:t>
            </a: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  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【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解析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】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 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D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“这决定了它们在体制特点上也有许多不同之处”错。由原文“南朝乐府诗流传下来的就有四五百篇，不仅数量多，而且与汉代的乐府诗也有不同的特色”“在现存的两汉乐府和南北朝乐府中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……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在艺术上、体制上又分别有新的发展和不同的特点”可知，“两汉与南北朝时期的乐府民歌有不同的艺术特色”与“它们在体制特点上也有许多不同之处”之间没有因果关系。</a:t>
            </a:r>
            <a:endParaRPr lang="zh-CN" altLang="en-US" sz="3200" b="1"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49287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26670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32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后来祖母刘氏去世，他服丧期满后，又以洗马的身份被征召到洛阳。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司空张华问他：“安乐公（刘禅）这个人怎么样？”李密说：“可以与齐桓公并列。”张华问其中的原因，他回答说：“齐桓公得到管仲而称霸，任用竖刁而导致死后蛆虫爬出户外、不得安葬。安乐公得到诸葛亮的帮助而能抵抗魏国，任用黄皓而亡国，由此可知他们成败的原因是一样的。”张华又问：“诸葛亮的规劝教导为什么那么琐碎？”李密说：“过去舜、禹、皋陶在一起谈话，所以能够简洁高雅；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大诰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是说给普通人听的，所以应当琐碎具体。孔明与他对谈的人没有和自己水平相当的，所以他的言论教导就显得琐碎了。”张华认为他说得很好。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26670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李密后来出任温县县令，他憎恨厌恶他的下属，曾经在给别人的信中写道：“庆父不死，鲁国的祸患就永远不会停止。”</a:t>
            </a:r>
            <a:r>
              <a:rPr lang="zh-CN" altLang="en-US" sz="32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他的下属将他的书信内容报告了司隶，司隶因为李密在县中为官清正谨慎，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000" cy="65544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26670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没有弹劾他。</a:t>
            </a: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李密很有才能，常常期望能够调入朝廷任职，但朝中没有靠山，于是被调任汉中太守，他自认为仕途失意，心怀怨愤。等到皇帝在东堂设宴饯行，下诏让李密赋诗，诗的未章写道：“人们也有话说，一切皆有因缘。做官没有朝中援引之人，不如归隐田园。圣明的君主高居上位，这话难道真是这样吗！”武帝很生气，于是都官从事上奏罢免了李密的官职。后来李密在家中去世。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26670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10.  D 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【解析】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刘氏有疾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 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语意完整，其后断开；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未尝解衣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 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是照料祖母的行为，单独成句；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饮膳汤药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 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指饮食和汤药，不能拆分；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讲学忘疲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 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是连贯动作，不可拆分。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A“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未尝解衣饮膳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 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错误，解衣、进食是两件事。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B“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刘氏有疾则涕泣侧息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 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连在一起，语句节奏混乱。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C“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讲学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/ 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忘疲而师事谯周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 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拆分错误，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讲学忘疲</a:t>
            </a:r>
            <a:r>
              <a:rPr lang="en-US" altLang="zh-CN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 </a:t>
            </a: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是一体。原句断句译文：祖母刘氏一有病，他就哭泣不安，日夜不曾脱衣歇息；饮食汤药，必定自己先尝过才送给祖母。有空就钻研学问，不知疲倦，又拜谯周为师，谯周的弟子把他比作子游、子夏。</a:t>
            </a:r>
            <a:endParaRPr lang="zh-CN" altLang="en-US" sz="30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600075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11. </a:t>
            </a: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 </a:t>
            </a: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D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【解析】</a:t>
            </a: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A 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正确：文中 “遂以成疾” 的遂：于是、就；</a:t>
            </a: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《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氓</a:t>
            </a: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》“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言既遂矣” 的遂：顺心、满足。</a:t>
            </a: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B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正确：两处 “见” 均为代词，代指 “我”，放在动词前表动作偏指一方。</a:t>
            </a: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C 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正确：“华善之” 中善：意动用法，认为</a:t>
            </a: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…… 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好；“素善留侯张良” 中善：形容词作动词，交好、友善，用法不同。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D 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错误：文中 “迁汉中太守” 是调任，</a:t>
            </a: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《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琵琶行</a:t>
            </a: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》“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迁谪” 也指贬官，含义不同。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12.  D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【解析】</a:t>
            </a: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D 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项 “否定了诸葛亮琐碎的言谈方式” 错误。李密本意：舜、禹等人对话对象是同道圣贤，言语简洁高雅；诸葛亮身边没有能和他对等交流的人，面对普通人只能说得细致琐碎，是理解、体谅诸葛亮，并非否定。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501586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13. 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（</a:t>
            </a: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1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）后来（他的祖母）刘氏去世了，（他）服完丧，又以洗马的身份被征召到洛阳。（得分点：服阕，守丧期满；“服阙”句补充主语；征，被征召）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（</a:t>
            </a: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2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）他的下属把信的内容禀告了司隶，司隶因为李密在县城的名声清廉谨慎，没有弹劾他。（得分点：白，禀告；以，因为；弗之劾，宾语前置，不弹劾他）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（</a:t>
            </a: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3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）我想遵从诏命奔走赴任，可是祖母刘氏的病情一天比一天沉重；想要姑且顺从自己的私情，向上申诉却不被允许。（得分点：奔驰，奔走效劳；日笃，一天比一天严重；告诉，申诉、禀告）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Calibri" panose="020F0502020204030204"/>
                <a:sym typeface="+mn-ea"/>
              </a:rPr>
              <a:t>14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．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①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孝顺祖母：他因祖母年高无人奉养，上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《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陈情表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》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拒绝出仕，直至祖母去世后才接受官职。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②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有才辩：多次出使吴国，受到吴人称赞；与张华对话时，巧妙类比，展现智慧。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③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清廉谨慎：司隶因他在县中清廉谨慎，未因他的过激言论弹劾他。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④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  <a:sym typeface="+mn-ea"/>
              </a:rPr>
              <a:t>性情刚直：他因未能内调而心怀怨恨，直言“官无中人，不如归田”，表达不满，最终被免官。（答出三点即可）</a:t>
            </a:r>
            <a:endParaRPr lang="zh-CN" altLang="en-US" sz="3200" b="1">
              <a:latin typeface="Calibri" panose="020F0502020204030204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985635"/>
          </a:xfrm>
          <a:prstGeom prst="rect">
            <a:avLst/>
          </a:prstGeom>
        </p:spPr>
        <p:txBody>
          <a:bodyPr wrap="square">
            <a:spAutoFit/>
          </a:bodyPr>
          <a:p>
            <a:pPr indent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《又作此奉卫王》</a:t>
            </a:r>
            <a:endParaRPr lang="zh-CN" altLang="en-US" sz="3200" b="1" i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⑴雄楚都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雄立楚都。江陵古时为楚国郢都。</a:t>
            </a:r>
            <a:endParaRPr lang="zh-CN" altLang="en-US" sz="3200" b="1" i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⑵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远开山岳散江湖：写登楼所望的景色，用所见景色的广阔来衬托楼之高。艺术手法同于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"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吴楚东南坼，乾坤日夜浮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"(《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登岳阳楼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》)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。山岳分峙曰开，江湖流别曰散。</a:t>
            </a:r>
            <a:endParaRPr lang="zh-CN" altLang="en-US" sz="3200" b="1" i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⑶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二仪，指天地。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列子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》: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轻清者上为天，重浊者下为地。还高下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在楼的上下可以分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"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二仪清浊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"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，意思是楼高得顶天立地。</a:t>
            </a:r>
            <a:endParaRPr lang="zh-CN" altLang="en-US" sz="3200" b="1" i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⑷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定，犹言莫定、无法定。这句写楼高清凉。</a:t>
            </a:r>
            <a:endParaRPr lang="zh-CN" altLang="en-US" sz="3200" b="1" i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⑸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毂：车轮中间的圆木，泛指车。推毂，推车前进。这是古代帝王任命将帅时的隆重礼遇，这句称卫伯玉身居高官，但仍以平常心待之。</a:t>
            </a:r>
            <a:endParaRPr lang="zh-CN" altLang="en-US" sz="3200" b="1" i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⑹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曳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拉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裾，衣服的大襟，亦指衣服的前后部分。曳裾比喻在权贵的门下做食客，这句形容卫伯玉门下文人骚客众多。</a:t>
            </a:r>
            <a:endParaRPr lang="zh-CN" altLang="en-US" sz="3200" b="1" i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endParaRPr lang="zh-CN" altLang="en-US" sz="3200" b="1" i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000" cy="60007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⑺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白头，杜甫自谓。授简，指卫伯玉请杜甫做诗，典出南朝谢惠连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《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雪赋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》: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梁王游兔园，授简于司马大夫曰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:"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为寡人赋之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"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3200" b="1" i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⑻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相如，即司马相如。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《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汉书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·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司马相如传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》:"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赋（《子虚赋》）奏，天子以为郎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"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。杜甫也担任检校工部员外郎，所以说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"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似相如为大夫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"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大夫指代两人担任的官职。在其他诗中，杜甫曾自比于司马相如。但两句是自谦文才不如司马相如，而且年纪大了，已经写不出诗赋了。但其中也有自负的成分。司马相如是前代大文豪，而杜甫的诗作当时还远远没有被人承认。这里虽然自己说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"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愧似相如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"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，言下之意，和司马相如也有一定的可比性。对于一般人来说，连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"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惭愧</a:t>
            </a:r>
            <a:r>
              <a:rPr lang="en-US" altLang="zh-CN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"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的资格都没有。杜甫在称赞曹霸（唐代著名画家）书法时，也用过这种艺术手法，说曹霸的水平还不能超过王羲之。暗含之意是，曹霸的水平并不比王羲之差很多。</a:t>
            </a:r>
            <a:endParaRPr lang="zh-CN" altLang="en-US" sz="3200" b="1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49287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266700"/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第一句写登楼所望的景色，用所见景色的广阔来衬托楼之高。古乐府有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"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西北有高楼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"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句，这里首起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"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西北楼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"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，就已暗指楼高，为三四句做好了铺垫。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西北楼成雄楚都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描绘西北楼建成后的雄伟景象。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远开山岳散江湖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展现楼阁视野开阔，山川江湖尽收眼底。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二仪清浊还高下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体现天地清浊之分与高低变化。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三伏炎蒸定有无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暗指酷暑中的自然现象与存在感知。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推毂几年唯镇静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反映任职期间的稳定与安宁。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曳裾终日盛文儒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强调终日与文人儒士为伴的场景。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白头授简焉能赋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表达年迈受命赋诗的感慨。</a:t>
            </a:r>
            <a:endParaRPr lang="zh-CN" altLang="en-US" sz="3200" b="1" i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266700"/>
            <a:endParaRPr lang="en-US" altLang="zh-CN" sz="3200" b="1" i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266700"/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15.B 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【解析】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二仪清浊还高下，三伏炎蒸定有无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 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并非正面直接写楼高，而是以登楼后的主观感受、视觉与体感侧面烘托楼阁高耸。楼高近天，才得以明晰天地清浊高下；身处高楼，三伏暑热也似消散有无不定。因此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“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正面表现楼高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 </a:t>
            </a:r>
            <a:r>
              <a:rPr lang="zh-CN" altLang="en-US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表述错误。</a:t>
            </a:r>
            <a:r>
              <a:rPr lang="en-US" altLang="zh-CN" sz="3200" b="1" i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endParaRPr lang="en-US" altLang="zh-CN" sz="3200" b="1" i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00075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16.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</a:rPr>
              <a:t>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回应酬赠背景，扣合题意。借用梁孝王授简、司马相如作赋的典故，对应卫王（卫柏玉）邀自己为新楼赋诗一事，点明是受王公赏识、奉命作诗，呼应题目“奉卫王”。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自谦自愧，表达谦逊姿态。诗人以白头之身自比，坦言自己年老才疏，虽承蒙卫王授简命笔，却难以像司马相如那样写出华美辞赋，抒发才力不及的惭愧之意。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</a:rPr>
              <a:t>③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称颂卫王，暗含感激。将卫王礼遇文士、延揽儒者的风范比作当年礼遇司马相如的梁孝王，侧面赞美卫王爱惜人才、礼遇文人的雅量，表达对其知遇之恩的感念。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</a:rPr>
              <a:t>④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暗含身世感慨。结合诗人晚年流寓他乡、垂老漂泊的处境，借典故也流露出身处暮年、壮志难酬、才情消磨的落寞之情。（一点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分，两点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分，三点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分）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00075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Calibri" panose="020F0502020204030204"/>
              </a:rPr>
              <a:t>17.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（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1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）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臣生当陨首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 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  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死当结草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  </a:t>
            </a:r>
            <a:endParaRPr lang="en-US" altLang="zh-CN" sz="32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      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（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2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）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固知一死生为虚诞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 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  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齐彭殇为妄作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   </a:t>
            </a:r>
            <a:endParaRPr lang="en-US" altLang="zh-CN" sz="32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      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（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3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）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小鸟时来啄食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 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  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人至不去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  </a:t>
            </a:r>
            <a:endParaRPr lang="en-US" altLang="zh-CN" sz="32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      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（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4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）能顺木之天 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   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以致其性焉尔</a:t>
            </a:r>
            <a:endParaRPr lang="zh-CN" altLang="en-US" sz="32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      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（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5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）农人告余以春及 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  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将有事于西畴</a:t>
            </a:r>
            <a:endParaRPr lang="zh-CN" altLang="en-US" sz="32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endParaRPr lang="en-US" altLang="zh-CN" sz="3200" b="1">
              <a:solidFill>
                <a:srgbClr val="000000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Calibri" panose="020F0502020204030204"/>
                <a:ea typeface="宋体" panose="02010600030101010101" pitchFamily="2" charset="-122"/>
              </a:rPr>
              <a:t>18.  B  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【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】“居民”是特殊含义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A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引用原话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B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特殊含义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C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：标示特定称谓（节日 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/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事件简称）；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D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讽刺或否定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endParaRPr lang="en-US" altLang="zh-CN" sz="3200" b="1">
              <a:solidFill>
                <a:srgbClr val="000000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Calibri" panose="020F0502020204030204"/>
                <a:ea typeface="宋体" panose="02010600030101010101" pitchFamily="2" charset="-122"/>
              </a:rPr>
              <a:t>19. 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甲：同伴们收到信号后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    </a:t>
            </a:r>
            <a:endParaRPr lang="en-US" altLang="zh-CN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乙：这种传递是单向还是双向的呢</a:t>
            </a:r>
            <a:r>
              <a:rPr lang="en-US" altLang="zh-CN" sz="3200" b="1">
                <a:solidFill>
                  <a:srgbClr val="000000"/>
                </a:solidFill>
                <a:latin typeface="Calibri" panose="020F0502020204030204"/>
                <a:ea typeface="宋体" panose="02010600030101010101" pitchFamily="2" charset="-122"/>
              </a:rPr>
              <a:t>  </a:t>
            </a:r>
            <a:r>
              <a:rPr lang="zh-CN" altLang="en-US" sz="3200" b="1">
                <a:solidFill>
                  <a:srgbClr val="000000"/>
                </a:solidFill>
                <a:latin typeface="Calibri" panose="020F0502020204030204"/>
                <a:ea typeface="宋体" panose="02010600030101010101" pitchFamily="2" charset="-122"/>
              </a:rPr>
              <a:t>（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茶树之间会互相帮助吗</a:t>
            </a:r>
            <a:r>
              <a:rPr lang="zh-CN" altLang="en-US" sz="3200" b="1">
                <a:solidFill>
                  <a:srgbClr val="000000"/>
                </a:solidFill>
                <a:latin typeface="Calibri" panose="020F0502020204030204"/>
                <a:ea typeface="宋体" panose="02010600030101010101" pitchFamily="2" charset="-122"/>
              </a:rPr>
              <a:t>）</a:t>
            </a:r>
            <a:r>
              <a:rPr lang="en-US" altLang="zh-CN" sz="3200" b="1">
                <a:solidFill>
                  <a:srgbClr val="000000"/>
                </a:solidFill>
                <a:latin typeface="Calibri" panose="020F0502020204030204"/>
                <a:ea typeface="宋体" panose="02010600030101010101" pitchFamily="2" charset="-122"/>
              </a:rPr>
              <a:t>  </a:t>
            </a:r>
            <a:r>
              <a:rPr lang="zh-CN" altLang="en-US" sz="3200" b="1">
                <a:solidFill>
                  <a:srgbClr val="000000"/>
                </a:solidFill>
                <a:latin typeface="Calibri" panose="020F0502020204030204"/>
                <a:ea typeface="宋体" panose="02010600030101010101" pitchFamily="2" charset="-122"/>
              </a:rPr>
              <a:t>（每句</a:t>
            </a:r>
            <a:r>
              <a:rPr lang="en-US" altLang="zh-CN" sz="3200" b="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2</a:t>
            </a:r>
            <a:r>
              <a:rPr lang="zh-CN" altLang="en-US" sz="3200" b="1">
                <a:solidFill>
                  <a:srgbClr val="000000"/>
                </a:solidFill>
                <a:latin typeface="Calibri" panose="020F0502020204030204"/>
                <a:ea typeface="宋体" panose="02010600030101010101" pitchFamily="2" charset="-122"/>
              </a:rPr>
              <a:t>分）</a:t>
            </a:r>
            <a:endParaRPr lang="zh-CN" altLang="en-US" sz="3200" b="1">
              <a:solidFill>
                <a:srgbClr val="000000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65544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Calibri" panose="020F0502020204030204"/>
                <a:ea typeface="宋体" panose="02010600030101010101" pitchFamily="2" charset="-122"/>
              </a:rPr>
              <a:t>3. </a:t>
            </a:r>
            <a:r>
              <a:rPr lang="en-US" altLang="zh-CN" sz="2800" b="1">
                <a:latin typeface="Calibri" panose="020F0502020204030204"/>
                <a:ea typeface="Calibri" panose="020F0502020204030204"/>
              </a:rPr>
              <a:t>B</a:t>
            </a:r>
            <a:r>
              <a:rPr lang="en-US" altLang="zh-CN" sz="2800" b="1" i="0">
                <a:latin typeface="Calibri" panose="020F0502020204030204"/>
                <a:ea typeface="宋体" panose="02010600030101010101" pitchFamily="2" charset="-122"/>
              </a:rPr>
              <a:t>  </a:t>
            </a:r>
            <a:r>
              <a:rPr lang="zh-CN" altLang="en-US" sz="2800" b="1" i="0">
                <a:latin typeface="Calibri" panose="020F0502020204030204"/>
                <a:ea typeface="宋体" panose="02010600030101010101" pitchFamily="2" charset="-122"/>
              </a:rPr>
              <a:t>【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解析</a:t>
            </a:r>
            <a:r>
              <a:rPr lang="zh-CN" altLang="en-US" sz="2800" b="1" i="0">
                <a:latin typeface="Calibri" panose="020F0502020204030204"/>
                <a:ea typeface="宋体" panose="02010600030101010101" pitchFamily="2" charset="-122"/>
              </a:rPr>
              <a:t>】</a:t>
            </a:r>
            <a:r>
              <a:rPr lang="en-US" altLang="zh-CN" sz="2800" b="1">
                <a:latin typeface="Calibri" panose="020F0502020204030204"/>
                <a:ea typeface="宋体" panose="02010600030101010101" pitchFamily="2" charset="-122"/>
              </a:rPr>
              <a:t> </a:t>
            </a:r>
            <a:r>
              <a:rPr lang="en-US" altLang="zh-CN" sz="2800" b="1">
                <a:latin typeface="Calibri" panose="020F0502020204030204"/>
                <a:ea typeface="Calibri" panose="020F0502020204030204"/>
              </a:rPr>
              <a:t>A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本诗语言直白，而南朝乐府民歌经常运用双关隐语，语言婉转含蓄，所以其不可能属于南朝民歌。</a:t>
            </a:r>
            <a:r>
              <a:rPr lang="en-US" altLang="zh-CN" sz="2800" b="1">
                <a:latin typeface="Calibri" panose="020F0502020204030204"/>
                <a:ea typeface="Calibri" panose="020F0502020204030204"/>
              </a:rPr>
              <a:t>B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本诗中“莲子”和“怜子”谐音双关，“清如水”隐喻爱情的纯洁，符合南朝民歌以表现男女恋情为主题和运用双关隐语的特点。</a:t>
            </a:r>
            <a:r>
              <a:rPr lang="en-US" altLang="zh-CN" sz="2800" b="1">
                <a:latin typeface="Calibri" panose="020F0502020204030204"/>
                <a:ea typeface="Calibri" panose="020F0502020204030204"/>
              </a:rPr>
              <a:t>C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本诗中“尸丧狭谷中，白骨无人收”表现的是战争的残酷，而不是男女爱情，所以不可能属于南朝民歌。</a:t>
            </a:r>
            <a:r>
              <a:rPr lang="en-US" altLang="zh-CN" sz="2800" b="1">
                <a:latin typeface="Calibri" panose="020F0502020204030204"/>
                <a:ea typeface="Calibri" panose="020F0502020204030204"/>
              </a:rPr>
              <a:t>D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南朝民歌以五言四句的短章为主，以表现男女爱情为主题，而</a:t>
            </a:r>
            <a:r>
              <a:rPr lang="en-US" altLang="zh-CN" sz="2800" b="1">
                <a:latin typeface="Calibri" panose="020F0502020204030204"/>
                <a:ea typeface="宋体" panose="02010600030101010101" pitchFamily="2" charset="-122"/>
              </a:rPr>
              <a:t>《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敕勒歌</a:t>
            </a:r>
            <a:r>
              <a:rPr lang="en-US" altLang="zh-CN" sz="2800" b="1">
                <a:latin typeface="Calibri" panose="020F0502020204030204"/>
                <a:ea typeface="宋体" panose="02010600030101010101" pitchFamily="2" charset="-122"/>
              </a:rPr>
              <a:t>》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不符合南朝民歌的章句和主题特点。</a:t>
            </a:r>
            <a:endParaRPr lang="zh-CN" altLang="en-US" sz="28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Calibri" panose="020F0502020204030204"/>
                <a:ea typeface="Calibri" panose="020F0502020204030204"/>
              </a:rPr>
              <a:t>4.D</a:t>
            </a:r>
            <a:r>
              <a:rPr lang="en-US" altLang="zh-CN" sz="2800" b="1" i="0">
                <a:latin typeface="Calibri" panose="020F0502020204030204"/>
                <a:ea typeface="宋体" panose="02010600030101010101" pitchFamily="2" charset="-122"/>
              </a:rPr>
              <a:t>  </a:t>
            </a:r>
            <a:r>
              <a:rPr lang="zh-CN" altLang="en-US" sz="2800" b="1" i="0">
                <a:latin typeface="Calibri" panose="020F0502020204030204"/>
                <a:ea typeface="宋体" panose="02010600030101010101" pitchFamily="2" charset="-122"/>
              </a:rPr>
              <a:t>【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解析</a:t>
            </a:r>
            <a:r>
              <a:rPr lang="zh-CN" altLang="en-US" sz="2800" b="1" i="0">
                <a:latin typeface="Calibri" panose="020F0502020204030204"/>
                <a:ea typeface="宋体" panose="02010600030101010101" pitchFamily="2" charset="-122"/>
              </a:rPr>
              <a:t>】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“乐府诗歌发展历程”要按照时间顺序，所以“汉末建安时”在第一个时间段，排除</a:t>
            </a:r>
            <a:r>
              <a:rPr lang="en-US" altLang="zh-CN" sz="2800" b="1">
                <a:latin typeface="Calibri" panose="020F0502020204030204"/>
                <a:ea typeface="Calibri" panose="020F0502020204030204"/>
              </a:rPr>
              <a:t>B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、</a:t>
            </a:r>
            <a:r>
              <a:rPr lang="en-US" altLang="zh-CN" sz="2800" b="1">
                <a:latin typeface="Calibri" panose="020F0502020204030204"/>
                <a:ea typeface="Calibri" panose="020F0502020204030204"/>
              </a:rPr>
              <a:t>C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。由原文“利用乐府旧题写作乐府诗</a:t>
            </a:r>
            <a:r>
              <a:rPr lang="en-US" altLang="zh-CN" sz="2800" b="1">
                <a:latin typeface="Calibri" panose="020F0502020204030204"/>
                <a:ea typeface="宋体" panose="02010600030101010101" pitchFamily="2" charset="-122"/>
              </a:rPr>
              <a:t>…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但大部分是只沿用乐府旧题，属于不再入乐的作品”可知，汉末建安年间是利用乐府旧题来写乐府诗，并且在这些作品中有的是依汉乐府的旧曲来创作的。由原文“隋唐以及隋唐以后</a:t>
            </a:r>
            <a:r>
              <a:rPr lang="en-US" altLang="zh-CN" sz="2800" b="1">
                <a:latin typeface="Calibri" panose="020F0502020204030204"/>
                <a:ea typeface="宋体" panose="02010600030101010101" pitchFamily="2" charset="-122"/>
              </a:rPr>
              <a:t>……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在形式上不拘字数，不避杂言而已”可知，隋唐以及隋唐以后用的是乐府旧题。由原文“中唐以后，文学史上又出现了一种‘新乐府</a:t>
            </a:r>
            <a:r>
              <a:rPr lang="en-US" altLang="zh-CN" sz="2800" b="1">
                <a:latin typeface="Calibri" panose="020F0502020204030204"/>
                <a:ea typeface="宋体" panose="02010600030101010101" pitchFamily="2" charset="-122"/>
              </a:rPr>
              <a:t>……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而且连乐府旧题也取消不用”可知，中唐以后既不用旧曲，也不用旧题。由此可知，排除</a:t>
            </a:r>
            <a:r>
              <a:rPr lang="en-US" altLang="zh-CN" sz="2800" b="1">
                <a:latin typeface="Calibri" panose="020F0502020204030204"/>
                <a:ea typeface="宋体" panose="02010600030101010101" pitchFamily="2" charset="-122"/>
              </a:rPr>
              <a:t>A</a:t>
            </a:r>
            <a:r>
              <a:rPr lang="zh-CN" altLang="en-US" sz="2800" b="1">
                <a:latin typeface="Calibri" panose="020F0502020204030204"/>
                <a:ea typeface="宋体" panose="02010600030101010101" pitchFamily="2" charset="-122"/>
              </a:rPr>
              <a:t>。</a:t>
            </a:r>
            <a:endParaRPr lang="zh-CN" altLang="en-US" sz="2800" b="1"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98563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20. 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序号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④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，修改为：人类能够精准识别植物间的语言。</a:t>
            </a: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13335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序号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⑦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，修改为：进而为它们提供帮助。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   </a:t>
            </a:r>
            <a:endParaRPr lang="en-US" altLang="zh-CN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13335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（每句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分，选对序号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分，修改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分）</a:t>
            </a: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133350" algn="just" defTabSz="266700" fontAlgn="ctr">
              <a:spcBef>
                <a:spcPct val="0"/>
              </a:spcBef>
              <a:spcAft>
                <a:spcPct val="0"/>
              </a:spcAft>
            </a:pP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21. ①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科学性：语句客观介绍茶树间信息传递、物质交换的科学原理，提及角鲨烯、油菜素内酯等专业物质，准确阐述植株间双向信号传递、相互防护的科学机制，内容严谨有据。【补充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关联词语运用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;“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感知、释放、促进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"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等动词精准解释流程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科学、严谨。】</a:t>
            </a: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趣味性：运用拟人、比喻的手法，把植物间双向信息传递拟人化为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抱团取暖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，将茶树交流比作“投桃报李”，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把角鲨烯的作用比作 “披上防寒服”，把植株互动类比为人类互帮互助，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化抽象的科学知识为生动形象的画面，通俗易懂，富有趣味。【补充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:“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冻感茶树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谐音词，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抱团取暖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”“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接收警报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等通俗易懂的生活用语，生动形象。】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（每点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分）</a:t>
            </a: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5544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22.</a:t>
            </a: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【解析】这是一道引语类材料作文题。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26670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材料这句话意思是，对于羊来说，围栏的消失在最初可能被视为一种解脱，一种向着自由天性回归的契机。长久以来，围栏限制了它们的活动范围，它们只能在那狭小的一方天地里吃草、休憩。没有了围栏，眼前是一望无际的草地，那是无尽的食物来源。它们可以尽情地奔跑，去探寻更鲜嫩的草料，可以随心所欲地选择自己心仪的休息场所。从这个角度看，这似乎是一场羊的狂欢。然而，这种狂欢背后隐藏着巨大的危机。羊的天性是温顺和弱小的，在没有围栏保护的情况下，它们暴露在众多天敌面前，随时面临着被捕食的危险。所以，对于狼，围栏的拆除无疑是一场盛宴的开端。曾经，围栏像一道坚固的屏障，将它们的猎物囚禁在一个个相对安全的小区域里，让它们难以轻易获取足够的食物。如今，广阔的草原上，羊群毫无遮拦地散布着。狼可以发挥自己善于奔跑、团队协作狩猎的优势，更加自由地追逐羊群。由此可见，相对的自由，就有相对的安全；而绝对的自由，必然导致绝对的危险。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673925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26670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由此，考生可以由此展开对于绝对自由与相对自由、限制与自由等关系的话题思考。当然不论从哪种角度展开，基本的思想价值观应是：真正的自由，绝非恣意妄为，是在法律规定的范围内，随自己意志活动的权利。自由并不意味着想做什么就做什么，而是我们有足够的能力，可以正确选择做什么、不做什么。写作时，要注意在“自由”与“限制”，“绝对”与“相对”中找到平衡点。这就需要人生的大智慧，既然在通往“自由”的过程中，总会受到“限制”与“阻碍”，这就是对我们的考验，在这样的情况下，就要正确看待与调节好“自由”与“限制”的关系，在二者中找到平衡点，进而为实现“自由”做好准备和“突围”。</a:t>
            </a: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立意：</a:t>
            </a:r>
            <a:endParaRPr lang="zh-CN" altLang="en-US" sz="32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规则与自由同行，现实与梦想齐飞。</a:t>
            </a:r>
            <a:endParaRPr lang="zh-CN" altLang="en-US" sz="32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守规矩才会有“真正的自由”。</a:t>
            </a:r>
            <a:endParaRPr lang="zh-CN" altLang="en-US" sz="32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65544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 </a:t>
            </a: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在约束中抵达真正的自由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26670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材料以“没了围栏，是羊的狂欢，还是狼的盛宴”设问，引人深思。表面上看，这是在讨论秩序与混乱的对立；但在我看来，这道题真正叩问的，是我们该如何看待“约束”二字。我的观点是：围栏不该被简单理解为束缚自由的枷锁，它更是守护文明的底线。真正的自由，从来生长在必要约束的土壤之上。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26670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失去围栏的“自由”，往往通向的不是狂欢，而是灾难。材料中“狼的盛宴”正是对这一后果的警示。纵观人类历史，当社会失去底线、规则崩塌，随之而来的绝不是个体的解放，而是弱肉强食的丛林状态。西晋的“八王之乱”便是明证。司马氏诸王为争夺权力，视宗法伦理为无物，最终导致中原板荡、百姓流离。史家痛言“乱自内作”</a:t>
            </a:r>
            <a:r>
              <a:rPr lang="en-US" altLang="zh-CN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——</a:t>
            </a: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这“内”，正是心中秩序围栏的坍塌。诚如英国哲学家霍布斯所言，没有规则约束的自然状态，只会是“所有人对所有人的战争”。围栏一旦消失，看似人人自由，实则人人自危。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698563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26670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更进一步看，必要的约束非但不是自由的敌人，反而是自由的保障。材料中“羊的狂欢”看似美好，但若没有围栏的庇护，羊群何以安享青草？同样，人类社会的种种规范，看似限制了我们的行动，实则为我们划出了安全的边界。试想，交通规则约束了我们随意穿行的“自由”，却保障了生命的安全；考场纪律限制了我们抄袭的“自由”，却守护了公平竞争的空间。孟子曰：“不以规矩，不能成方圆。”先贤早已洞悉，规则不是枷锁，而是成事的基石。我们追求的自由，从来都是在规则框架内有尊严、有保障地活着。</a:t>
            </a: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26670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当然，我并非主张围栏越多越好。问题的关键，在于分辨围栏的性质。那些压制思想、禁锢活力的腐朽栅栏，如鲁迅先生所抨击的封建礼教，理应被推倒。但那些守护公平、捍卫良知的文明底线，如法律、道德、公序良俗，则必须被坚守。真正的智慧，不在于简单地“拆”或“留”，而在于运用理性去判断、去选择。这既是历史给予我们的启示，也是当下每一个人应当具备的清醒。</a:t>
            </a: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4030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26670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回到材料的设问：没了围栏，是羊的狂欢还是狼的盛宴？我想说，答案不在“羊”或“狼”的任何一边，而在于我们如何对待“围栏”本身。不盲目拆除，也不一味固守，用理性的目光审视，用负责的态度抉择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——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唯有如此，我们才能在约束中找到方向，在边界内抵达真正的自由。</a:t>
            </a: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ctr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点评：这篇作文按“引材料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亮观点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分层论证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总结升华”的结构来写，每段有明确的分论点，逻辑链条清晰，语言也比较规范。</a:t>
            </a: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600075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5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．</a:t>
            </a: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①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民间歌辞具有“缘事而发”的现实主义精神，能反映当时社会生活，具有很强的现实针对性。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②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民间歌辞由乐府机关采集，可以“观风俗，知薄厚”，即了解民风民俗、政策得失。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③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民间歌辞新的艺术、体制特点对后世诗歌创作产生了深远影响。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【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解析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】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由原文“这部分作品继承了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《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诗经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》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中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《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国风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》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的现实主义传统，反映了当时的社会生活”可概括出第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①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点。由原文“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《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汉书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•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艺文志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》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说：‘自孝武帝立乐府而采歌谣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……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知薄厚云。’”可概括出第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②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点。由原文“在艺术上、体制上又分别有新的发展和不同的特点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⋯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对我国叙事诗的发展起了有力的促进作用”“以五言四句的短章为主，它对后世‘绝句’体诗的兴起有直接影响”可概括出第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③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点。</a:t>
            </a:r>
            <a:endParaRPr lang="zh-CN" altLang="en-US" sz="3200" b="1"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501586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6.B  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【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解析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】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A.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“与宋玉屈从权力的对抗，宋玉的变节反衬了婵娟的气节”错误。主要冲突是屈原、婵娟坚守正义与南后、郑詹尹等奸佞势力的对抗，宋玉仅为次要人物。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C.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“屈原的人格魅力起到了关键作用”错误。卫士甲转变的关键是婵娟的精神感召，而非屈原。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D.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“让戏剧从悲剧转向喜剧”错误。戏剧核心是婵娟之死，仍是悲剧，未转向喜剧。</a:t>
            </a:r>
            <a:endParaRPr lang="zh-CN" altLang="en-US" sz="32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32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7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．</a:t>
            </a: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B 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【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解析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】</a:t>
            </a:r>
            <a:r>
              <a:rPr lang="en-US" altLang="zh-CN" sz="3200" b="1">
                <a:latin typeface="Calibri" panose="020F0502020204030204"/>
                <a:ea typeface="Calibri" panose="020F0502020204030204"/>
              </a:rPr>
              <a:t>B.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“将其政治理想转向对世俗人情的感慨”错误，屈原的政治理想并未改变，独白只是体现他在孤绝中对人情的珍视，并非精神追求转变。</a:t>
            </a:r>
            <a:endParaRPr lang="zh-CN" altLang="en-US" sz="3200" b="1"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600075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8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．</a:t>
            </a: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①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象征屈原的正义与高洁品格，是屈原精神的具象化；</a:t>
            </a:r>
            <a:endParaRPr lang="zh-CN" altLang="en-US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②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象征婵娟对屈原的敬仰与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追随，体现她与屈原精神的契合；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③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象征坚守正义、不卑不亢的气节，婵娟即使受辱、逃亡，也不肯丢弃花环，彰显其不屈的品格。（每点</a:t>
            </a: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2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分，任答两点</a:t>
            </a:r>
            <a:r>
              <a:rPr lang="en-US" altLang="zh-CN" sz="3200" b="1" i="0">
                <a:latin typeface="Calibri" panose="020F0502020204030204"/>
                <a:ea typeface="Calibri" panose="020F0502020204030204"/>
              </a:rPr>
              <a:t>4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分。） </a:t>
            </a:r>
            <a:r>
              <a:rPr lang="en-US" altLang="zh-CN" sz="3200" b="1" i="0">
                <a:latin typeface="Calibri" panose="020F0502020204030204"/>
                <a:ea typeface="宋体" panose="02010600030101010101" pitchFamily="2" charset="-122"/>
              </a:rPr>
              <a:t>  </a:t>
            </a:r>
            <a:endParaRPr lang="en-US" altLang="zh-CN" sz="32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【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解析</a:t>
            </a:r>
            <a:r>
              <a:rPr lang="zh-CN" altLang="en-US" sz="3200" b="1" i="0">
                <a:latin typeface="Calibri" panose="020F0502020204030204"/>
                <a:ea typeface="宋体" panose="02010600030101010101" pitchFamily="2" charset="-122"/>
              </a:rPr>
              <a:t>】</a:t>
            </a: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①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文中卫士甲明确说“这还是你编的花环呢”，花环由屈原亲手编织，而屈原是坚守正义、品格高洁的象征，是楚国的“柱石””，因此花环象征屈原的正义与高洁，是其精神的具象化。</a:t>
            </a:r>
            <a:endParaRPr lang="zh-CN" altLang="en-US" sz="32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②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花环从屈原手中到南后，再到婵娟，婵娟始终珍藏，即便逃亡换衣，也“坚决地不肯把你这花环丢掉”，体现她对屈原的敬仰与追随，与屈原精神高度契合。</a:t>
            </a:r>
            <a:endParaRPr lang="zh-CN" altLang="en-US" sz="32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Calibri" panose="020F0502020204030204"/>
                <a:ea typeface="宋体" panose="02010600030101010101" pitchFamily="2" charset="-122"/>
              </a:rPr>
              <a:t>③</a:t>
            </a:r>
            <a:r>
              <a:rPr lang="zh-CN" altLang="en-US" sz="3200" b="1">
                <a:latin typeface="Calibri" panose="020F0502020204030204"/>
                <a:ea typeface="宋体" panose="02010600030101010101" pitchFamily="2" charset="-122"/>
              </a:rPr>
              <a:t>婵娟受鞭刑、遭迫害仍不丢弃花环，这份坚守彰显了她不卑不亢、坚守正义的气节。</a:t>
            </a:r>
            <a:endParaRPr lang="zh-CN" altLang="en-US" sz="3200" b="1"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78561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900" b="1" i="0">
                <a:latin typeface="Calibri" panose="020F0502020204030204"/>
                <a:ea typeface="Calibri" panose="020F0502020204030204"/>
              </a:rPr>
              <a:t>9</a:t>
            </a:r>
            <a:r>
              <a:rPr lang="zh-CN" altLang="en-US" sz="2900" b="1" i="0">
                <a:latin typeface="Calibri" panose="020F0502020204030204"/>
                <a:ea typeface="宋体" panose="02010600030101010101" pitchFamily="2" charset="-122"/>
              </a:rPr>
              <a:t>．</a:t>
            </a:r>
            <a:r>
              <a:rPr lang="en-US" altLang="zh-CN" sz="2900" b="1" i="0">
                <a:latin typeface="Calibri" panose="020F0502020204030204"/>
                <a:ea typeface="宋体" panose="02010600030101010101" pitchFamily="2" charset="-122"/>
              </a:rPr>
              <a:t>①</a:t>
            </a:r>
            <a:r>
              <a:rPr lang="zh-CN" altLang="en-US" sz="2900" b="1" i="0">
                <a:latin typeface="Calibri" panose="020F0502020204030204"/>
                <a:ea typeface="宋体" panose="02010600030101010101" pitchFamily="2" charset="-122"/>
              </a:rPr>
              <a:t>觉醒内涵：婵娟的觉醒是对正义、家国情怀的觉醒，受屈原感化，明确自身责任，将个人命运与家国命运绑定；娜拉的觉醒是对自我人格独立、平等权利的觉醒，摆脱玩偶般的依附地位，追求个人价值。（每点</a:t>
            </a:r>
            <a:r>
              <a:rPr lang="en-US" altLang="zh-CN" sz="2900" b="1" i="0">
                <a:latin typeface="Calibri" panose="020F0502020204030204"/>
                <a:ea typeface="Calibri" panose="020F0502020204030204"/>
              </a:rPr>
              <a:t>1</a:t>
            </a:r>
            <a:r>
              <a:rPr lang="zh-CN" altLang="en-US" sz="2900" b="1" i="0">
                <a:latin typeface="Calibri" panose="020F0502020204030204"/>
                <a:ea typeface="宋体" panose="02010600030101010101" pitchFamily="2" charset="-122"/>
              </a:rPr>
              <a:t>分）</a:t>
            </a:r>
            <a:endParaRPr lang="zh-CN" altLang="en-US" sz="29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900" b="1" i="0">
                <a:latin typeface="Calibri" panose="020F0502020204030204"/>
                <a:ea typeface="宋体" panose="02010600030101010101" pitchFamily="2" charset="-122"/>
              </a:rPr>
              <a:t>②</a:t>
            </a:r>
            <a:r>
              <a:rPr lang="zh-CN" altLang="en-US" sz="2900" b="1" i="0">
                <a:latin typeface="Calibri" panose="020F0502020204030204"/>
                <a:ea typeface="宋体" panose="02010600030101010101" pitchFamily="2" charset="-122"/>
              </a:rPr>
              <a:t>践行方式：婵娟以生命践行觉醒，用牺牲守护正义与家国；娜拉以决裂践行觉醒，毅然离开家庭，摆脱丈夫与家庭的束缚，独自奔赴新生。（每点</a:t>
            </a:r>
            <a:r>
              <a:rPr lang="en-US" altLang="zh-CN" sz="2900" b="1" i="0">
                <a:latin typeface="Calibri" panose="020F0502020204030204"/>
                <a:ea typeface="Calibri" panose="020F0502020204030204"/>
              </a:rPr>
              <a:t>2</a:t>
            </a:r>
            <a:r>
              <a:rPr lang="zh-CN" altLang="en-US" sz="2900" b="1" i="0">
                <a:latin typeface="Calibri" panose="020F0502020204030204"/>
                <a:ea typeface="宋体" panose="02010600030101010101" pitchFamily="2" charset="-122"/>
              </a:rPr>
              <a:t>分）</a:t>
            </a:r>
            <a:endParaRPr lang="zh-CN" altLang="en-US" sz="2900" b="1" i="0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900" b="1">
                <a:latin typeface="Calibri" panose="020F0502020204030204"/>
                <a:ea typeface="宋体" panose="02010600030101010101" pitchFamily="2" charset="-122"/>
              </a:rPr>
              <a:t>【解析】</a:t>
            </a:r>
            <a:r>
              <a:rPr lang="en-US" altLang="zh-CN" sz="2900" b="1">
                <a:latin typeface="Calibri" panose="020F0502020204030204"/>
                <a:ea typeface="宋体" panose="02010600030101010101" pitchFamily="2" charset="-122"/>
              </a:rPr>
              <a:t>①</a:t>
            </a:r>
            <a:r>
              <a:rPr lang="zh-CN" altLang="en-US" sz="2900" b="1">
                <a:latin typeface="Calibri" panose="020F0502020204030204"/>
                <a:ea typeface="宋体" panose="02010600030101010101" pitchFamily="2" charset="-122"/>
              </a:rPr>
              <a:t>觉醒内涵：结合文本，婵娟“受了你的感化，知道了做人的责任”“我爱楚国，我就不能不爱先生”，可见其觉醒核心是对正义、家国情怀的认知，将个人命运与家国命运绑定；娜拉的觉醒是摆脱玩偶般的婚姻依附，认清自身价值，核心是追求人格独立与平等权利。</a:t>
            </a:r>
            <a:endParaRPr lang="zh-CN" altLang="en-US" sz="2900" b="1">
              <a:latin typeface="Calibri" panose="020F0502020204030204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900" b="1">
                <a:latin typeface="Calibri" panose="020F0502020204030204"/>
                <a:ea typeface="宋体" panose="02010600030101010101" pitchFamily="2" charset="-122"/>
              </a:rPr>
              <a:t>②</a:t>
            </a:r>
            <a:r>
              <a:rPr lang="zh-CN" altLang="en-US" sz="2900" b="1">
                <a:latin typeface="Calibri" panose="020F0502020204030204"/>
                <a:ea typeface="宋体" panose="02010600030101010101" pitchFamily="2" charset="-122"/>
              </a:rPr>
              <a:t>践行方式：婵娟的觉醒付诸无条件的奉献</a:t>
            </a:r>
            <a:r>
              <a:rPr lang="en-US" altLang="zh-CN" sz="2900" b="1">
                <a:latin typeface="Calibri" panose="020F0502020204030204"/>
                <a:ea typeface="宋体" panose="02010600030101010101" pitchFamily="2" charset="-122"/>
              </a:rPr>
              <a:t>——</a:t>
            </a:r>
            <a:r>
              <a:rPr lang="zh-CN" altLang="en-US" sz="2900" b="1">
                <a:latin typeface="Calibri" panose="020F0502020204030204"/>
                <a:ea typeface="宋体" panose="02010600030101010101" pitchFamily="2" charset="-122"/>
              </a:rPr>
              <a:t>她为屈原一死而欣慰，以“误饮毒酒”成就了生命的升华，以牺牲践行自己的觉醒与信念；娜拉则是毅然离开家庭，与依附性的生活决裂，独自奔赴新生，践行自身的觉醒追求。</a:t>
            </a:r>
            <a:endParaRPr lang="zh-CN" altLang="en-US" sz="2900" b="1"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0"/>
            <a:ext cx="12192635" cy="6492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        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《左传·闵公元年》:"不去庆父，鲁难未已。"不杀掉庆父，鲁国的灾难不会停止。比喻不清除制造内乱的罪魁祸首，就得不到安宁。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鲁庄公于其在位的第三十二年，生了病，因为夫人哀姜没有生子，既无"嫡嗣"，便从"庶子"中议立。庄公与三弟叔牙商量，叔牙因受了其二哥的买嘱，主张立庆父;与四弟季友商量，季友力主立鲁庄公与其宠姬的生子姬斑，并逼叔牙以死表明拥立斑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当年八月，鲁庄公病死，姬斑继位。庆父甚不甘心，便与哀姜密谋，欲暗杀姬斑。恰好有个叫荦（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lu</a:t>
            </a:r>
            <a:r>
              <a:rPr lang="en-US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ò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的养马人，很有力气，也很鲁莽，因受过鲁庄公的责罚怀恨在心，庆父就唆使荦乘丧期打死了姬斑，另由庆父立了哀姜妹妹叔姜的生子姬开，为鲁闵公。庆父更加肆无忌惮，与哀姜打得更是火热，并越来野心越大。鲁闵公二年，一对奸夫淫妇又指使一个叫齮（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y</a:t>
            </a:r>
            <a:r>
              <a:rPr lang="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ǐ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）的人杀了闵公，欲立庆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父。季友趁乱领着鲁庄公的另一个儿子姬申逃到邾（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zh</a:t>
            </a:r>
            <a:r>
              <a:rPr lang="en-US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ū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）国，发出文告声讨庆父，要求国人杀庆父，立姬申。国人响应，庆父畏惧，逃亡到莒（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j</a:t>
            </a:r>
            <a:r>
              <a:rPr lang="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ǔ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）国，哀姜逃到邾国。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姬申得立，季友买通莒国押回了庆父，并将其杀死;因为哀姜是齐公室之女，所以齐桓公很生气，将哀姜召回，也杀了。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在鲁庄公死后的几年里，由于庆父串通哀姜连杀了两个国君，而且极度荒淫无耻，作威作福，横行无忌，不但造成了极大的混乱，也给国人带来了极大的灾难。故齐国的仲孙湫到鲁国吊唁回去后，曾叹息地说:"不去庆父，鲁难未已。"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49287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26670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李密，字令伯，犍为武阳人（今四川省彭山县）。他还有一个名字叫虔。父亲很早就去世了，母亲何氏被迫改嫁。当时李密只有几岁，他恋母情深，性情淳厚，思念成疾。祖母刘氏亲自抚养他。李密侍奉祖母以孝顺和恭敬闻名。</a:t>
            </a:r>
            <a:r>
              <a:rPr lang="zh-CN" altLang="en-US" sz="3200" b="1" u="wavy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祖母刘氏一有病，他就哭泣着侍候在身旁，夜里未曾脱衣。为祖母端饭菜、端汤药，他总要亲口尝过之后才让祖母用。有空闲的时候就讲学忘记了疲劳，并且像对待老师一样侍奉谯周，谯周的学生把他和子游、子夏相提并论，认为他是很有才华的人。</a:t>
            </a:r>
            <a:endParaRPr lang="zh-CN" altLang="en-US" sz="3200" b="1" u="wavy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26670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李密年少时在蜀汉做郎官。多次出使吴国，颇有辩才，吴人称赞他。蜀汉平定后，泰始初年，晋武帝征召他为太子洗马。李密因为祖母年迈，无人奉养，于是没有接受任命。他上书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陈情表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》……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皇帝看了以后说：“这个读书人高雅的名声，不是徒有虚名啊！”于是停止征召。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7981</Words>
  <Application>WPS 演示</Application>
  <PresentationFormat>宽屏</PresentationFormat>
  <Paragraphs>119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5" baseType="lpstr">
      <vt:lpstr>Arial</vt:lpstr>
      <vt:lpstr>宋体</vt:lpstr>
      <vt:lpstr>Wingdings</vt:lpstr>
      <vt:lpstr>Calibri</vt:lpstr>
      <vt:lpstr>楷体</vt:lpstr>
      <vt:lpstr>微软雅黑</vt:lpstr>
      <vt:lpstr>Arial Unicode MS</vt:lpstr>
      <vt:lpstr>MS PGothic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酷酷小红兔</cp:lastModifiedBy>
  <cp:revision>8</cp:revision>
  <dcterms:created xsi:type="dcterms:W3CDTF">2023-08-09T12:44:00Z</dcterms:created>
  <dcterms:modified xsi:type="dcterms:W3CDTF">2026-06-15T22:23:03Z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2052-12.1.0.26375</vt:lpwstr>
  </property>
</Properties>
</file>